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media/image51.jpg" ContentType="image/jpg"/>
  <Override PartName="/ppt/notesSlides/notesSlide13.xml" ContentType="application/vnd.openxmlformats-officedocument.presentationml.notesSlide+xml"/>
  <Override PartName="/ppt/media/image63.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2"/>
  </p:notesMasterIdLst>
  <p:handoutMasterIdLst>
    <p:handoutMasterId r:id="rId183"/>
  </p:handoutMasterIdLst>
  <p:sldIdLst>
    <p:sldId id="256" r:id="rId2"/>
    <p:sldId id="534" r:id="rId3"/>
    <p:sldId id="498" r:id="rId4"/>
    <p:sldId id="297" r:id="rId5"/>
    <p:sldId id="298" r:id="rId6"/>
    <p:sldId id="299" r:id="rId7"/>
    <p:sldId id="302" r:id="rId8"/>
    <p:sldId id="300" r:id="rId9"/>
    <p:sldId id="468" r:id="rId10"/>
    <p:sldId id="261" r:id="rId11"/>
    <p:sldId id="523" r:id="rId12"/>
    <p:sldId id="532" r:id="rId13"/>
    <p:sldId id="469" r:id="rId14"/>
    <p:sldId id="515" r:id="rId15"/>
    <p:sldId id="481" r:id="rId16"/>
    <p:sldId id="336" r:id="rId17"/>
    <p:sldId id="303" r:id="rId18"/>
    <p:sldId id="528" r:id="rId19"/>
    <p:sldId id="530" r:id="rId20"/>
    <p:sldId id="493" r:id="rId21"/>
    <p:sldId id="531" r:id="rId22"/>
    <p:sldId id="529" r:id="rId23"/>
    <p:sldId id="347" r:id="rId24"/>
    <p:sldId id="348" r:id="rId25"/>
    <p:sldId id="346" r:id="rId26"/>
    <p:sldId id="517" r:id="rId27"/>
    <p:sldId id="516" r:id="rId28"/>
    <p:sldId id="491" r:id="rId29"/>
    <p:sldId id="518" r:id="rId30"/>
    <p:sldId id="521" r:id="rId31"/>
    <p:sldId id="492" r:id="rId32"/>
    <p:sldId id="292" r:id="rId33"/>
    <p:sldId id="293" r:id="rId34"/>
    <p:sldId id="519" r:id="rId35"/>
    <p:sldId id="323" r:id="rId36"/>
    <p:sldId id="520" r:id="rId37"/>
    <p:sldId id="355" r:id="rId38"/>
    <p:sldId id="525" r:id="rId39"/>
    <p:sldId id="342" r:id="rId40"/>
    <p:sldId id="411" r:id="rId41"/>
    <p:sldId id="535" r:id="rId42"/>
    <p:sldId id="1847" r:id="rId43"/>
    <p:sldId id="1836" r:id="rId44"/>
    <p:sldId id="1845" r:id="rId45"/>
    <p:sldId id="1848" r:id="rId46"/>
    <p:sldId id="1846" r:id="rId47"/>
    <p:sldId id="522" r:id="rId48"/>
    <p:sldId id="329" r:id="rId49"/>
    <p:sldId id="305" r:id="rId50"/>
    <p:sldId id="275" r:id="rId51"/>
    <p:sldId id="536" r:id="rId52"/>
    <p:sldId id="1834" r:id="rId53"/>
    <p:sldId id="1835" r:id="rId54"/>
    <p:sldId id="307" r:id="rId55"/>
    <p:sldId id="312" r:id="rId56"/>
    <p:sldId id="313" r:id="rId57"/>
    <p:sldId id="314" r:id="rId58"/>
    <p:sldId id="330" r:id="rId59"/>
    <p:sldId id="315" r:id="rId60"/>
    <p:sldId id="1766" r:id="rId61"/>
    <p:sldId id="318" r:id="rId62"/>
    <p:sldId id="319" r:id="rId63"/>
    <p:sldId id="1769" r:id="rId64"/>
    <p:sldId id="322" r:id="rId65"/>
    <p:sldId id="324" r:id="rId66"/>
    <p:sldId id="1996" r:id="rId67"/>
    <p:sldId id="1858" r:id="rId68"/>
    <p:sldId id="1859" r:id="rId69"/>
    <p:sldId id="326" r:id="rId70"/>
    <p:sldId id="282" r:id="rId71"/>
    <p:sldId id="1864" r:id="rId72"/>
    <p:sldId id="340" r:id="rId73"/>
    <p:sldId id="1860" r:id="rId74"/>
    <p:sldId id="1861" r:id="rId75"/>
    <p:sldId id="328" r:id="rId76"/>
    <p:sldId id="1673" r:id="rId77"/>
    <p:sldId id="1686" r:id="rId78"/>
    <p:sldId id="1829" r:id="rId79"/>
    <p:sldId id="1865" r:id="rId80"/>
    <p:sldId id="1688" r:id="rId81"/>
    <p:sldId id="1824" r:id="rId82"/>
    <p:sldId id="1689" r:id="rId83"/>
    <p:sldId id="1822" r:id="rId84"/>
    <p:sldId id="1694" r:id="rId85"/>
    <p:sldId id="285" r:id="rId86"/>
    <p:sldId id="341" r:id="rId87"/>
    <p:sldId id="334" r:id="rId88"/>
    <p:sldId id="1850" r:id="rId89"/>
    <p:sldId id="335" r:id="rId90"/>
    <p:sldId id="1851" r:id="rId91"/>
    <p:sldId id="332" r:id="rId92"/>
    <p:sldId id="337" r:id="rId93"/>
    <p:sldId id="1852" r:id="rId94"/>
    <p:sldId id="1853" r:id="rId95"/>
    <p:sldId id="1854" r:id="rId96"/>
    <p:sldId id="311" r:id="rId97"/>
    <p:sldId id="301" r:id="rId98"/>
    <p:sldId id="288" r:id="rId99"/>
    <p:sldId id="1863" r:id="rId100"/>
    <p:sldId id="378" r:id="rId101"/>
    <p:sldId id="379" r:id="rId102"/>
    <p:sldId id="380" r:id="rId103"/>
    <p:sldId id="1823" r:id="rId104"/>
    <p:sldId id="395" r:id="rId105"/>
    <p:sldId id="396" r:id="rId106"/>
    <p:sldId id="397" r:id="rId107"/>
    <p:sldId id="399" r:id="rId108"/>
    <p:sldId id="409" r:id="rId109"/>
    <p:sldId id="410" r:id="rId110"/>
    <p:sldId id="478" r:id="rId111"/>
    <p:sldId id="1997" r:id="rId112"/>
    <p:sldId id="1867" r:id="rId113"/>
    <p:sldId id="1868" r:id="rId114"/>
    <p:sldId id="295" r:id="rId115"/>
    <p:sldId id="1890" r:id="rId116"/>
    <p:sldId id="1891" r:id="rId117"/>
    <p:sldId id="345" r:id="rId118"/>
    <p:sldId id="1869" r:id="rId119"/>
    <p:sldId id="1943" r:id="rId120"/>
    <p:sldId id="270" r:id="rId121"/>
    <p:sldId id="1895" r:id="rId122"/>
    <p:sldId id="1870" r:id="rId123"/>
    <p:sldId id="1871" r:id="rId124"/>
    <p:sldId id="1872" r:id="rId125"/>
    <p:sldId id="259" r:id="rId126"/>
    <p:sldId id="1897" r:id="rId127"/>
    <p:sldId id="405" r:id="rId128"/>
    <p:sldId id="1939" r:id="rId129"/>
    <p:sldId id="1883" r:id="rId130"/>
    <p:sldId id="1884" r:id="rId131"/>
    <p:sldId id="304" r:id="rId132"/>
    <p:sldId id="1873" r:id="rId133"/>
    <p:sldId id="1874" r:id="rId134"/>
    <p:sldId id="1875" r:id="rId135"/>
    <p:sldId id="1876" r:id="rId136"/>
    <p:sldId id="1940" r:id="rId137"/>
    <p:sldId id="1881" r:id="rId138"/>
    <p:sldId id="1882" r:id="rId139"/>
    <p:sldId id="268" r:id="rId140"/>
    <p:sldId id="1998" r:id="rId141"/>
    <p:sldId id="1944" r:id="rId142"/>
    <p:sldId id="1945" r:id="rId143"/>
    <p:sldId id="1960" r:id="rId144"/>
    <p:sldId id="1961" r:id="rId145"/>
    <p:sldId id="1962" r:id="rId146"/>
    <p:sldId id="1963" r:id="rId147"/>
    <p:sldId id="1946" r:id="rId148"/>
    <p:sldId id="1947" r:id="rId149"/>
    <p:sldId id="1948" r:id="rId150"/>
    <p:sldId id="1949" r:id="rId151"/>
    <p:sldId id="1950" r:id="rId152"/>
    <p:sldId id="1953" r:id="rId153"/>
    <p:sldId id="1994" r:id="rId154"/>
    <p:sldId id="1954" r:id="rId155"/>
    <p:sldId id="1956" r:id="rId156"/>
    <p:sldId id="1957" r:id="rId157"/>
    <p:sldId id="1958" r:id="rId158"/>
    <p:sldId id="1993" r:id="rId159"/>
    <p:sldId id="1965" r:id="rId160"/>
    <p:sldId id="1966" r:id="rId161"/>
    <p:sldId id="1967" r:id="rId162"/>
    <p:sldId id="1968" r:id="rId163"/>
    <p:sldId id="1970" r:id="rId164"/>
    <p:sldId id="1971" r:id="rId165"/>
    <p:sldId id="1972" r:id="rId166"/>
    <p:sldId id="1698" r:id="rId167"/>
    <p:sldId id="1974" r:id="rId168"/>
    <p:sldId id="1975" r:id="rId169"/>
    <p:sldId id="1866" r:id="rId170"/>
    <p:sldId id="1976" r:id="rId171"/>
    <p:sldId id="1995" r:id="rId172"/>
    <p:sldId id="1697" r:id="rId173"/>
    <p:sldId id="1696" r:id="rId174"/>
    <p:sldId id="459" r:id="rId175"/>
    <p:sldId id="1695" r:id="rId176"/>
    <p:sldId id="416" r:id="rId177"/>
    <p:sldId id="463" r:id="rId178"/>
    <p:sldId id="1679" r:id="rId179"/>
    <p:sldId id="1992" r:id="rId180"/>
    <p:sldId id="1999" r:id="rId181"/>
  </p:sldIdLst>
  <p:sldSz cx="12192000" cy="6858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3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ìa Monica Villamil Gallego" initials="MMVG" lastIdx="1" clrIdx="0">
    <p:extLst>
      <p:ext uri="{19B8F6BF-5375-455C-9EA6-DF929625EA0E}">
        <p15:presenceInfo xmlns:p15="http://schemas.microsoft.com/office/powerpoint/2012/main" userId="ea23f12e948ec6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7E9"/>
    <a:srgbClr val="FF00FF"/>
    <a:srgbClr val="FFFF99"/>
    <a:srgbClr val="CC6600"/>
    <a:srgbClr val="88D555"/>
    <a:srgbClr val="0055B2"/>
    <a:srgbClr val="33CCCC"/>
    <a:srgbClr val="D21E6B"/>
    <a:srgbClr val="FF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61" autoAdjust="0"/>
  </p:normalViewPr>
  <p:slideViewPr>
    <p:cSldViewPr snapToGrid="0" showGuides="1">
      <p:cViewPr varScale="1">
        <p:scale>
          <a:sx n="116" d="100"/>
          <a:sy n="116" d="100"/>
        </p:scale>
        <p:origin x="390" y="108"/>
      </p:cViewPr>
      <p:guideLst>
        <p:guide orient="horz" pos="3974"/>
        <p:guide pos="32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ata2.xml.rels><?xml version="1.0" encoding="UTF-8" standalone="yes"?>
<Relationships xmlns="http://schemas.openxmlformats.org/package/2006/relationships"><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32.png"/></Relationships>
</file>

<file path=ppt/diagrams/_rels/data6.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solidFill>
          <a:srgbClr val="00B0F0">
            <a:alpha val="90000"/>
          </a:srgbClr>
        </a:solidFill>
      </dgm:spPr>
      <dgm:t>
        <a:bodyPr/>
        <a:lstStyle/>
        <a:p>
          <a:r>
            <a:rPr lang="es-CO" sz="1200" dirty="0"/>
            <a:t>Problema</a:t>
          </a: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solidFill>
          <a:srgbClr val="00B0F0">
            <a:alpha val="90000"/>
          </a:srgbClr>
        </a:solidFill>
      </dgm:spPr>
      <dgm:t>
        <a:bodyPr/>
        <a:lstStyle/>
        <a:p>
          <a:r>
            <a:rPr lang="es-CO" sz="1200" dirty="0">
              <a:solidFill>
                <a:schemeClr val="tx1"/>
              </a:solidFill>
            </a:rPr>
            <a:t>Causa</a:t>
          </a: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solidFill>
          <a:srgbClr val="00B0F0">
            <a:alpha val="90000"/>
          </a:srgbClr>
        </a:solidFill>
      </dgm:spPr>
      <dgm:t>
        <a:bodyPr/>
        <a:lstStyle/>
        <a:p>
          <a:r>
            <a:rPr lang="es-CO" sz="1200" dirty="0">
              <a:solidFill>
                <a:schemeClr val="tx1"/>
              </a:solidFill>
            </a:rPr>
            <a:t>Causa</a:t>
          </a: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dgm:t>
        <a:bodyPr/>
        <a:lstStyle/>
        <a:p>
          <a:endParaRPr lang="es-CO"/>
        </a:p>
      </dgm:t>
    </dgm:pt>
    <dgm:pt modelId="{4381DD2E-43BB-4FA7-A2AC-A3272AB29050}" type="pres">
      <dgm:prSet presAssocID="{7AE3499F-23FA-4D48-BC6C-0B81BD873888}" presName="hierChild3" presStyleCnt="0"/>
      <dgm:spPr/>
    </dgm:pt>
  </dgm:ptLst>
  <dgm:cxnLst>
    <dgm:cxn modelId="{EFC76649-1F37-4C5B-BA65-C9FCD1889964}" type="presOf" srcId="{93E741B0-315F-4251-B0D9-86C97D3C7A00}" destId="{9C7B3533-713C-43BC-89D4-E30D4088CE0A}" srcOrd="0" destOrd="0" presId="urn:microsoft.com/office/officeart/2005/8/layout/hierarchy1"/>
    <dgm:cxn modelId="{28613A0E-3AA4-40BE-89BC-9C100B29AFB6}" type="presOf" srcId="{7AE3499F-23FA-4D48-BC6C-0B81BD873888}" destId="{0C4ADE1B-79DA-43F6-A26B-34A2B84431E5}" srcOrd="0" destOrd="0" presId="urn:microsoft.com/office/officeart/2005/8/layout/hierarchy1"/>
    <dgm:cxn modelId="{D0B41BEA-9667-4A5C-A58B-2213C969A08F}" srcId="{043F7EF5-A4F8-4757-8F2E-C0BCF9F0A7B8}" destId="{5A76CDF6-E2CB-42FA-9765-521EFCEDAEBD}" srcOrd="0" destOrd="0" parTransId="{93E741B0-315F-4251-B0D9-86C97D3C7A00}" sibTransId="{5067DF56-9B39-4AAB-A35E-0F880DB28637}"/>
    <dgm:cxn modelId="{8F01C480-6629-4B2C-A18B-0540C852672E}" type="presOf" srcId="{4DBE67F4-C8ED-469C-97F5-463688416552}" destId="{306D6494-736C-4DE9-862F-C132E234B34C}" srcOrd="0" destOrd="0" presId="urn:microsoft.com/office/officeart/2005/8/layout/hierarchy1"/>
    <dgm:cxn modelId="{11753B3E-5301-4447-9F97-70FDE5EE6C49}" type="presOf" srcId="{1F7E051D-872B-4FF0-985C-DFF449B97008}" destId="{F0C900AD-3E0A-44A9-A954-B8DDDD4E0967}" srcOrd="0" destOrd="0" presId="urn:microsoft.com/office/officeart/2005/8/layout/hierarchy1"/>
    <dgm:cxn modelId="{7B40B0A0-B9C5-42D3-8841-7B9551ED4276}" type="presOf" srcId="{5A76CDF6-E2CB-42FA-9765-521EFCEDAEBD}" destId="{54DF3BF4-3A40-48A5-B4C6-E934CA1BB44F}" srcOrd="0" destOrd="0" presId="urn:microsoft.com/office/officeart/2005/8/layout/hierarchy1"/>
    <dgm:cxn modelId="{845CA53D-8260-4946-88A8-2AB86A4E875C}" type="presOf" srcId="{043F7EF5-A4F8-4757-8F2E-C0BCF9F0A7B8}" destId="{9880CF02-2D43-4968-9F5F-6ACA8A8C8F2B}"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1FA2159C-74F6-4285-AFDD-CBE1BFACADB6}" srcId="{043F7EF5-A4F8-4757-8F2E-C0BCF9F0A7B8}" destId="{7AE3499F-23FA-4D48-BC6C-0B81BD873888}" srcOrd="1" destOrd="0" parTransId="{1F7E051D-872B-4FF0-985C-DFF449B97008}" sibTransId="{69E483F3-438B-4BF0-8522-9C1B925DDC65}"/>
    <dgm:cxn modelId="{AAEE9A87-EA23-4EA2-BA20-B2E5687A75AD}" type="presParOf" srcId="{306D6494-736C-4DE9-862F-C132E234B34C}" destId="{B5E34EA2-CCF9-4D2E-A869-4843B6B4DE38}" srcOrd="0" destOrd="0" presId="urn:microsoft.com/office/officeart/2005/8/layout/hierarchy1"/>
    <dgm:cxn modelId="{DDB54C3E-3654-4F12-B6CB-E5BF6BE73E93}" type="presParOf" srcId="{B5E34EA2-CCF9-4D2E-A869-4843B6B4DE38}" destId="{D822DCDE-C976-475B-9433-7DAD4099A63B}" srcOrd="0" destOrd="0" presId="urn:microsoft.com/office/officeart/2005/8/layout/hierarchy1"/>
    <dgm:cxn modelId="{575823A8-6D02-4F3D-ACCD-EA1C49D4D7B0}" type="presParOf" srcId="{D822DCDE-C976-475B-9433-7DAD4099A63B}" destId="{5191FE61-3661-452A-A3AB-40756857ED90}" srcOrd="0" destOrd="0" presId="urn:microsoft.com/office/officeart/2005/8/layout/hierarchy1"/>
    <dgm:cxn modelId="{7BFCE17E-CC12-4CB4-B6BD-E1C56EEF377C}" type="presParOf" srcId="{D822DCDE-C976-475B-9433-7DAD4099A63B}" destId="{9880CF02-2D43-4968-9F5F-6ACA8A8C8F2B}" srcOrd="1" destOrd="0" presId="urn:microsoft.com/office/officeart/2005/8/layout/hierarchy1"/>
    <dgm:cxn modelId="{D1EA3692-EF0B-4F04-9F31-C56BEA6D224E}" type="presParOf" srcId="{B5E34EA2-CCF9-4D2E-A869-4843B6B4DE38}" destId="{937ACF1B-88F9-49AF-9A81-C8CA8626AF05}" srcOrd="1" destOrd="0" presId="urn:microsoft.com/office/officeart/2005/8/layout/hierarchy1"/>
    <dgm:cxn modelId="{52E04EEF-CA35-44A5-AB00-1EBBBF0B48CA}" type="presParOf" srcId="{937ACF1B-88F9-49AF-9A81-C8CA8626AF05}" destId="{9C7B3533-713C-43BC-89D4-E30D4088CE0A}" srcOrd="0" destOrd="0" presId="urn:microsoft.com/office/officeart/2005/8/layout/hierarchy1"/>
    <dgm:cxn modelId="{33172691-6C01-4A22-A0E0-34E5A1FF8577}" type="presParOf" srcId="{937ACF1B-88F9-49AF-9A81-C8CA8626AF05}" destId="{85B885B4-A17C-41F6-95B0-03054C9B6B33}" srcOrd="1" destOrd="0" presId="urn:microsoft.com/office/officeart/2005/8/layout/hierarchy1"/>
    <dgm:cxn modelId="{5DD6C197-7152-452A-B20D-D2577705B151}" type="presParOf" srcId="{85B885B4-A17C-41F6-95B0-03054C9B6B33}" destId="{C3392147-ED88-486F-A661-CD0FA1EE3EAD}" srcOrd="0" destOrd="0" presId="urn:microsoft.com/office/officeart/2005/8/layout/hierarchy1"/>
    <dgm:cxn modelId="{A410634D-EDEA-44C6-B5A2-49B6370F5A29}" type="presParOf" srcId="{C3392147-ED88-486F-A661-CD0FA1EE3EAD}" destId="{6C9CD166-C9BF-4328-8333-6794B4925889}" srcOrd="0" destOrd="0" presId="urn:microsoft.com/office/officeart/2005/8/layout/hierarchy1"/>
    <dgm:cxn modelId="{0C589E96-89B4-4844-83AE-6E9B02EEF58B}" type="presParOf" srcId="{C3392147-ED88-486F-A661-CD0FA1EE3EAD}" destId="{54DF3BF4-3A40-48A5-B4C6-E934CA1BB44F}" srcOrd="1" destOrd="0" presId="urn:microsoft.com/office/officeart/2005/8/layout/hierarchy1"/>
    <dgm:cxn modelId="{382A5395-BA52-446C-A344-DEE5BB383F51}" type="presParOf" srcId="{85B885B4-A17C-41F6-95B0-03054C9B6B33}" destId="{6C0E0461-E696-4859-9189-A480F7C46B78}" srcOrd="1" destOrd="0" presId="urn:microsoft.com/office/officeart/2005/8/layout/hierarchy1"/>
    <dgm:cxn modelId="{B45F6C75-9368-4B14-9F1D-E878F04D8B68}" type="presParOf" srcId="{937ACF1B-88F9-49AF-9A81-C8CA8626AF05}" destId="{F0C900AD-3E0A-44A9-A954-B8DDDD4E0967}" srcOrd="2" destOrd="0" presId="urn:microsoft.com/office/officeart/2005/8/layout/hierarchy1"/>
    <dgm:cxn modelId="{7BC9325E-9161-40AD-9026-3D55301A609B}" type="presParOf" srcId="{937ACF1B-88F9-49AF-9A81-C8CA8626AF05}" destId="{240B51E7-C656-4546-97BB-F59D02823A9E}" srcOrd="3" destOrd="0" presId="urn:microsoft.com/office/officeart/2005/8/layout/hierarchy1"/>
    <dgm:cxn modelId="{F295500F-C549-4018-A0A3-68593089C91A}" type="presParOf" srcId="{240B51E7-C656-4546-97BB-F59D02823A9E}" destId="{24D96A74-B264-4BC4-974D-7BC99763C9B6}" srcOrd="0" destOrd="0" presId="urn:microsoft.com/office/officeart/2005/8/layout/hierarchy1"/>
    <dgm:cxn modelId="{34F41237-C923-4F92-8FF0-F7FFC5D846C4}" type="presParOf" srcId="{24D96A74-B264-4BC4-974D-7BC99763C9B6}" destId="{21ABCAF5-779A-4256-90F6-F06396D9CE17}" srcOrd="0" destOrd="0" presId="urn:microsoft.com/office/officeart/2005/8/layout/hierarchy1"/>
    <dgm:cxn modelId="{7D8B8D8F-C47A-46D1-B56C-7EFECBF0C399}" type="presParOf" srcId="{24D96A74-B264-4BC4-974D-7BC99763C9B6}" destId="{0C4ADE1B-79DA-43F6-A26B-34A2B84431E5}" srcOrd="1" destOrd="0" presId="urn:microsoft.com/office/officeart/2005/8/layout/hierarchy1"/>
    <dgm:cxn modelId="{2D8339C7-C54A-4930-9332-426FC06C2420}" type="presParOf" srcId="{240B51E7-C656-4546-97BB-F59D02823A9E}" destId="{4381DD2E-43BB-4FA7-A2AC-A3272AB29050}"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solidFill>
          <a:srgbClr val="006600">
            <a:alpha val="90000"/>
          </a:srgbClr>
        </a:solidFill>
      </dgm:spPr>
      <dgm:t>
        <a:bodyPr/>
        <a:lstStyle/>
        <a:p>
          <a:r>
            <a:rPr lang="es-CO" sz="1200" dirty="0">
              <a:solidFill>
                <a:schemeClr val="bg1"/>
              </a:solidFill>
            </a:rPr>
            <a:t>Objetivo</a:t>
          </a: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solidFill>
          <a:srgbClr val="006600">
            <a:alpha val="90000"/>
          </a:srgbClr>
        </a:solidFill>
      </dgm:spPr>
      <dgm:t>
        <a:bodyPr/>
        <a:lstStyle/>
        <a:p>
          <a:r>
            <a:rPr lang="es-CO" sz="1200" dirty="0">
              <a:solidFill>
                <a:schemeClr val="bg1"/>
              </a:solidFill>
            </a:rPr>
            <a:t>Medio</a:t>
          </a: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solidFill>
          <a:srgbClr val="006600">
            <a:alpha val="90000"/>
          </a:srgbClr>
        </a:solidFill>
      </dgm:spPr>
      <dgm:t>
        <a:bodyPr/>
        <a:lstStyle/>
        <a:p>
          <a:r>
            <a:rPr lang="es-CO" sz="1200" dirty="0">
              <a:solidFill>
                <a:schemeClr val="bg1"/>
              </a:solidFill>
            </a:rPr>
            <a:t>Medio</a:t>
          </a: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dgm:t>
        <a:bodyPr/>
        <a:lstStyle/>
        <a:p>
          <a:endParaRPr lang="es-CO"/>
        </a:p>
      </dgm:t>
    </dgm:pt>
    <dgm:pt modelId="{4381DD2E-43BB-4FA7-A2AC-A3272AB29050}" type="pres">
      <dgm:prSet presAssocID="{7AE3499F-23FA-4D48-BC6C-0B81BD873888}" presName="hierChild3" presStyleCnt="0"/>
      <dgm:spPr/>
    </dgm:pt>
  </dgm:ptLst>
  <dgm:cxnLst>
    <dgm:cxn modelId="{A647A7AF-9004-4F90-A867-946805C5E8CD}" type="presOf" srcId="{93E741B0-315F-4251-B0D9-86C97D3C7A00}" destId="{9C7B3533-713C-43BC-89D4-E30D4088CE0A}" srcOrd="0" destOrd="0" presId="urn:microsoft.com/office/officeart/2005/8/layout/hierarchy1"/>
    <dgm:cxn modelId="{03A0EBF8-F4BB-407D-B84E-71E97DFC2D58}" type="presOf" srcId="{7AE3499F-23FA-4D48-BC6C-0B81BD873888}" destId="{0C4ADE1B-79DA-43F6-A26B-34A2B84431E5}" srcOrd="0" destOrd="0" presId="urn:microsoft.com/office/officeart/2005/8/layout/hierarchy1"/>
    <dgm:cxn modelId="{D0B41BEA-9667-4A5C-A58B-2213C969A08F}" srcId="{043F7EF5-A4F8-4757-8F2E-C0BCF9F0A7B8}" destId="{5A76CDF6-E2CB-42FA-9765-521EFCEDAEBD}" srcOrd="0" destOrd="0" parTransId="{93E741B0-315F-4251-B0D9-86C97D3C7A00}" sibTransId="{5067DF56-9B39-4AAB-A35E-0F880DB28637}"/>
    <dgm:cxn modelId="{630A213E-922B-486D-B42E-4056304DDEB7}" type="presOf" srcId="{4DBE67F4-C8ED-469C-97F5-463688416552}" destId="{306D6494-736C-4DE9-862F-C132E234B34C}"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E82EC54F-3C04-4D70-931E-84802F0AF1CE}" type="presOf" srcId="{043F7EF5-A4F8-4757-8F2E-C0BCF9F0A7B8}" destId="{9880CF02-2D43-4968-9F5F-6ACA8A8C8F2B}" srcOrd="0" destOrd="0" presId="urn:microsoft.com/office/officeart/2005/8/layout/hierarchy1"/>
    <dgm:cxn modelId="{6AE85E3A-E42F-4AC9-AB7A-BDD9F6D9E7DF}" type="presOf" srcId="{5A76CDF6-E2CB-42FA-9765-521EFCEDAEBD}" destId="{54DF3BF4-3A40-48A5-B4C6-E934CA1BB44F}" srcOrd="0" destOrd="0" presId="urn:microsoft.com/office/officeart/2005/8/layout/hierarchy1"/>
    <dgm:cxn modelId="{1FA2159C-74F6-4285-AFDD-CBE1BFACADB6}" srcId="{043F7EF5-A4F8-4757-8F2E-C0BCF9F0A7B8}" destId="{7AE3499F-23FA-4D48-BC6C-0B81BD873888}" srcOrd="1" destOrd="0" parTransId="{1F7E051D-872B-4FF0-985C-DFF449B97008}" sibTransId="{69E483F3-438B-4BF0-8522-9C1B925DDC65}"/>
    <dgm:cxn modelId="{FDA9F64C-4694-4FD3-AE9F-F5E1B48C6B94}" type="presOf" srcId="{1F7E051D-872B-4FF0-985C-DFF449B97008}" destId="{F0C900AD-3E0A-44A9-A954-B8DDDD4E0967}" srcOrd="0" destOrd="0" presId="urn:microsoft.com/office/officeart/2005/8/layout/hierarchy1"/>
    <dgm:cxn modelId="{B19CD36D-46CE-4869-9D89-9D42A9BB9097}" type="presParOf" srcId="{306D6494-736C-4DE9-862F-C132E234B34C}" destId="{B5E34EA2-CCF9-4D2E-A869-4843B6B4DE38}" srcOrd="0" destOrd="0" presId="urn:microsoft.com/office/officeart/2005/8/layout/hierarchy1"/>
    <dgm:cxn modelId="{EFF751A0-5482-49FA-A067-5CA2F1EB4682}" type="presParOf" srcId="{B5E34EA2-CCF9-4D2E-A869-4843B6B4DE38}" destId="{D822DCDE-C976-475B-9433-7DAD4099A63B}" srcOrd="0" destOrd="0" presId="urn:microsoft.com/office/officeart/2005/8/layout/hierarchy1"/>
    <dgm:cxn modelId="{5F812345-C006-47DB-A728-D8A8522AE6ED}" type="presParOf" srcId="{D822DCDE-C976-475B-9433-7DAD4099A63B}" destId="{5191FE61-3661-452A-A3AB-40756857ED90}" srcOrd="0" destOrd="0" presId="urn:microsoft.com/office/officeart/2005/8/layout/hierarchy1"/>
    <dgm:cxn modelId="{1DCF83E0-FCCF-4AFB-AFBD-A12EEE31E007}" type="presParOf" srcId="{D822DCDE-C976-475B-9433-7DAD4099A63B}" destId="{9880CF02-2D43-4968-9F5F-6ACA8A8C8F2B}" srcOrd="1" destOrd="0" presId="urn:microsoft.com/office/officeart/2005/8/layout/hierarchy1"/>
    <dgm:cxn modelId="{CFF21675-F560-4045-B9D9-7EB770EEB26A}" type="presParOf" srcId="{B5E34EA2-CCF9-4D2E-A869-4843B6B4DE38}" destId="{937ACF1B-88F9-49AF-9A81-C8CA8626AF05}" srcOrd="1" destOrd="0" presId="urn:microsoft.com/office/officeart/2005/8/layout/hierarchy1"/>
    <dgm:cxn modelId="{84CF43F5-FD20-469E-B8B0-EADD386C5CBB}" type="presParOf" srcId="{937ACF1B-88F9-49AF-9A81-C8CA8626AF05}" destId="{9C7B3533-713C-43BC-89D4-E30D4088CE0A}" srcOrd="0" destOrd="0" presId="urn:microsoft.com/office/officeart/2005/8/layout/hierarchy1"/>
    <dgm:cxn modelId="{4ED385BE-B929-4523-8466-2DE9F30634C6}" type="presParOf" srcId="{937ACF1B-88F9-49AF-9A81-C8CA8626AF05}" destId="{85B885B4-A17C-41F6-95B0-03054C9B6B33}" srcOrd="1" destOrd="0" presId="urn:microsoft.com/office/officeart/2005/8/layout/hierarchy1"/>
    <dgm:cxn modelId="{91F58164-2025-423C-B9C0-B77C7F7FB870}" type="presParOf" srcId="{85B885B4-A17C-41F6-95B0-03054C9B6B33}" destId="{C3392147-ED88-486F-A661-CD0FA1EE3EAD}" srcOrd="0" destOrd="0" presId="urn:microsoft.com/office/officeart/2005/8/layout/hierarchy1"/>
    <dgm:cxn modelId="{B9CAAF38-93D8-4E46-82F1-5D09632C53F0}" type="presParOf" srcId="{C3392147-ED88-486F-A661-CD0FA1EE3EAD}" destId="{6C9CD166-C9BF-4328-8333-6794B4925889}" srcOrd="0" destOrd="0" presId="urn:microsoft.com/office/officeart/2005/8/layout/hierarchy1"/>
    <dgm:cxn modelId="{ECA7DF8D-B1C1-47A9-AE2B-357B6E473B07}" type="presParOf" srcId="{C3392147-ED88-486F-A661-CD0FA1EE3EAD}" destId="{54DF3BF4-3A40-48A5-B4C6-E934CA1BB44F}" srcOrd="1" destOrd="0" presId="urn:microsoft.com/office/officeart/2005/8/layout/hierarchy1"/>
    <dgm:cxn modelId="{74938186-8F4D-4C7B-8212-D113388F10BB}" type="presParOf" srcId="{85B885B4-A17C-41F6-95B0-03054C9B6B33}" destId="{6C0E0461-E696-4859-9189-A480F7C46B78}" srcOrd="1" destOrd="0" presId="urn:microsoft.com/office/officeart/2005/8/layout/hierarchy1"/>
    <dgm:cxn modelId="{7F7EA14E-BB3B-4846-834A-F3EF5E0D2561}" type="presParOf" srcId="{937ACF1B-88F9-49AF-9A81-C8CA8626AF05}" destId="{F0C900AD-3E0A-44A9-A954-B8DDDD4E0967}" srcOrd="2" destOrd="0" presId="urn:microsoft.com/office/officeart/2005/8/layout/hierarchy1"/>
    <dgm:cxn modelId="{1B0FFC15-E306-445D-BBBA-4E4E57F4CD66}" type="presParOf" srcId="{937ACF1B-88F9-49AF-9A81-C8CA8626AF05}" destId="{240B51E7-C656-4546-97BB-F59D02823A9E}" srcOrd="3" destOrd="0" presId="urn:microsoft.com/office/officeart/2005/8/layout/hierarchy1"/>
    <dgm:cxn modelId="{2D48DCE3-BAE7-4C8D-9285-B382966204B4}" type="presParOf" srcId="{240B51E7-C656-4546-97BB-F59D02823A9E}" destId="{24D96A74-B264-4BC4-974D-7BC99763C9B6}" srcOrd="0" destOrd="0" presId="urn:microsoft.com/office/officeart/2005/8/layout/hierarchy1"/>
    <dgm:cxn modelId="{16955C5F-2258-4191-B974-FC4330EAA49F}" type="presParOf" srcId="{24D96A74-B264-4BC4-974D-7BC99763C9B6}" destId="{21ABCAF5-779A-4256-90F6-F06396D9CE17}" srcOrd="0" destOrd="0" presId="urn:microsoft.com/office/officeart/2005/8/layout/hierarchy1"/>
    <dgm:cxn modelId="{42500418-A665-4141-9602-9059A39C16A7}" type="presParOf" srcId="{24D96A74-B264-4BC4-974D-7BC99763C9B6}" destId="{0C4ADE1B-79DA-43F6-A26B-34A2B84431E5}" srcOrd="1" destOrd="0" presId="urn:microsoft.com/office/officeart/2005/8/layout/hierarchy1"/>
    <dgm:cxn modelId="{EFAEBBBC-6298-4A3F-802D-D6EA07878849}" type="presParOf" srcId="{240B51E7-C656-4546-97BB-F59D02823A9E}" destId="{4381DD2E-43BB-4FA7-A2AC-A3272AB2905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solidFill>
          <a:srgbClr val="993300">
            <a:alpha val="89804"/>
          </a:srgbClr>
        </a:solidFill>
      </dgm:spPr>
      <dgm:t>
        <a:bodyPr/>
        <a:lstStyle/>
        <a:p>
          <a:endParaRPr lang="es-CO" sz="1200" dirty="0">
            <a:solidFill>
              <a:schemeClr val="bg1"/>
            </a:solidFill>
          </a:endParaRP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solidFill>
          <a:srgbClr val="993300">
            <a:alpha val="90000"/>
          </a:srgbClr>
        </a:solidFill>
      </dgm:spPr>
      <dgm:t>
        <a:bodyPr/>
        <a:lstStyle/>
        <a:p>
          <a:endParaRPr lang="es-CO" sz="1200" dirty="0">
            <a:solidFill>
              <a:schemeClr val="bg1"/>
            </a:solidFill>
          </a:endParaRP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solidFill>
          <a:srgbClr val="993300">
            <a:alpha val="90000"/>
          </a:srgbClr>
        </a:solidFill>
      </dgm:spPr>
      <dgm:t>
        <a:bodyPr/>
        <a:lstStyle/>
        <a:p>
          <a:endParaRPr lang="es-CO" sz="1200" dirty="0">
            <a:solidFill>
              <a:schemeClr val="bg1"/>
            </a:solidFill>
          </a:endParaRP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dgm:t>
        <a:bodyPr/>
        <a:lstStyle/>
        <a:p>
          <a:endParaRPr lang="es-CO"/>
        </a:p>
      </dgm:t>
    </dgm:pt>
    <dgm:pt modelId="{4381DD2E-43BB-4FA7-A2AC-A3272AB29050}" type="pres">
      <dgm:prSet presAssocID="{7AE3499F-23FA-4D48-BC6C-0B81BD873888}" presName="hierChild3" presStyleCnt="0"/>
      <dgm:spPr/>
    </dgm:pt>
  </dgm:ptLst>
  <dgm:cxnLst>
    <dgm:cxn modelId="{D0B41BEA-9667-4A5C-A58B-2213C969A08F}" srcId="{043F7EF5-A4F8-4757-8F2E-C0BCF9F0A7B8}" destId="{5A76CDF6-E2CB-42FA-9765-521EFCEDAEBD}" srcOrd="0" destOrd="0" parTransId="{93E741B0-315F-4251-B0D9-86C97D3C7A00}" sibTransId="{5067DF56-9B39-4AAB-A35E-0F880DB28637}"/>
    <dgm:cxn modelId="{ED16C946-0EF4-4C16-9B98-A1C2118A23EF}" type="presOf" srcId="{5A76CDF6-E2CB-42FA-9765-521EFCEDAEBD}" destId="{54DF3BF4-3A40-48A5-B4C6-E934CA1BB44F}" srcOrd="0" destOrd="0" presId="urn:microsoft.com/office/officeart/2005/8/layout/hierarchy1"/>
    <dgm:cxn modelId="{A9F0698B-00AB-4EB5-9DAD-5E4A5928B0AE}" type="presOf" srcId="{1F7E051D-872B-4FF0-985C-DFF449B97008}" destId="{F0C900AD-3E0A-44A9-A954-B8DDDD4E0967}" srcOrd="0" destOrd="0" presId="urn:microsoft.com/office/officeart/2005/8/layout/hierarchy1"/>
    <dgm:cxn modelId="{58AD001E-E95C-48EC-87DD-830976AED714}" type="presOf" srcId="{4DBE67F4-C8ED-469C-97F5-463688416552}" destId="{306D6494-736C-4DE9-862F-C132E234B34C}" srcOrd="0" destOrd="0" presId="urn:microsoft.com/office/officeart/2005/8/layout/hierarchy1"/>
    <dgm:cxn modelId="{37AB2F2B-3A70-40AB-95FD-A09F3E37D9B4}" type="presOf" srcId="{043F7EF5-A4F8-4757-8F2E-C0BCF9F0A7B8}" destId="{9880CF02-2D43-4968-9F5F-6ACA8A8C8F2B}"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F26921EF-C811-4480-B1E0-2B4C3983A0ED}" type="presOf" srcId="{93E741B0-315F-4251-B0D9-86C97D3C7A00}" destId="{9C7B3533-713C-43BC-89D4-E30D4088CE0A}" srcOrd="0" destOrd="0" presId="urn:microsoft.com/office/officeart/2005/8/layout/hierarchy1"/>
    <dgm:cxn modelId="{E187F846-43BA-467F-A959-A78A40912CA0}" type="presOf" srcId="{7AE3499F-23FA-4D48-BC6C-0B81BD873888}" destId="{0C4ADE1B-79DA-43F6-A26B-34A2B84431E5}" srcOrd="0" destOrd="0" presId="urn:microsoft.com/office/officeart/2005/8/layout/hierarchy1"/>
    <dgm:cxn modelId="{1FA2159C-74F6-4285-AFDD-CBE1BFACADB6}" srcId="{043F7EF5-A4F8-4757-8F2E-C0BCF9F0A7B8}" destId="{7AE3499F-23FA-4D48-BC6C-0B81BD873888}" srcOrd="1" destOrd="0" parTransId="{1F7E051D-872B-4FF0-985C-DFF449B97008}" sibTransId="{69E483F3-438B-4BF0-8522-9C1B925DDC65}"/>
    <dgm:cxn modelId="{81CB65CC-DA2B-49B4-87E4-2F6CEE3A3656}" type="presParOf" srcId="{306D6494-736C-4DE9-862F-C132E234B34C}" destId="{B5E34EA2-CCF9-4D2E-A869-4843B6B4DE38}" srcOrd="0" destOrd="0" presId="urn:microsoft.com/office/officeart/2005/8/layout/hierarchy1"/>
    <dgm:cxn modelId="{7FAE6122-55C4-464D-881B-EEDACE9970EB}" type="presParOf" srcId="{B5E34EA2-CCF9-4D2E-A869-4843B6B4DE38}" destId="{D822DCDE-C976-475B-9433-7DAD4099A63B}" srcOrd="0" destOrd="0" presId="urn:microsoft.com/office/officeart/2005/8/layout/hierarchy1"/>
    <dgm:cxn modelId="{39C14B6F-5F01-4B53-B97D-B03E94E1085D}" type="presParOf" srcId="{D822DCDE-C976-475B-9433-7DAD4099A63B}" destId="{5191FE61-3661-452A-A3AB-40756857ED90}" srcOrd="0" destOrd="0" presId="urn:microsoft.com/office/officeart/2005/8/layout/hierarchy1"/>
    <dgm:cxn modelId="{3C9C6D2A-9252-4C54-B730-A2497ED3B906}" type="presParOf" srcId="{D822DCDE-C976-475B-9433-7DAD4099A63B}" destId="{9880CF02-2D43-4968-9F5F-6ACA8A8C8F2B}" srcOrd="1" destOrd="0" presId="urn:microsoft.com/office/officeart/2005/8/layout/hierarchy1"/>
    <dgm:cxn modelId="{C5F472DD-B3A8-40C4-806D-C4E443145C35}" type="presParOf" srcId="{B5E34EA2-CCF9-4D2E-A869-4843B6B4DE38}" destId="{937ACF1B-88F9-49AF-9A81-C8CA8626AF05}" srcOrd="1" destOrd="0" presId="urn:microsoft.com/office/officeart/2005/8/layout/hierarchy1"/>
    <dgm:cxn modelId="{439BD9B0-C832-4467-AAB6-36F36397FA0F}" type="presParOf" srcId="{937ACF1B-88F9-49AF-9A81-C8CA8626AF05}" destId="{9C7B3533-713C-43BC-89D4-E30D4088CE0A}" srcOrd="0" destOrd="0" presId="urn:microsoft.com/office/officeart/2005/8/layout/hierarchy1"/>
    <dgm:cxn modelId="{411E7E7A-D2A7-42A0-B270-5B2995423C74}" type="presParOf" srcId="{937ACF1B-88F9-49AF-9A81-C8CA8626AF05}" destId="{85B885B4-A17C-41F6-95B0-03054C9B6B33}" srcOrd="1" destOrd="0" presId="urn:microsoft.com/office/officeart/2005/8/layout/hierarchy1"/>
    <dgm:cxn modelId="{FDF4775B-5162-449D-8DEC-8EDC54D769D8}" type="presParOf" srcId="{85B885B4-A17C-41F6-95B0-03054C9B6B33}" destId="{C3392147-ED88-486F-A661-CD0FA1EE3EAD}" srcOrd="0" destOrd="0" presId="urn:microsoft.com/office/officeart/2005/8/layout/hierarchy1"/>
    <dgm:cxn modelId="{1FE8A4E3-9CDE-4A41-B4D2-A1FFAFADE2D8}" type="presParOf" srcId="{C3392147-ED88-486F-A661-CD0FA1EE3EAD}" destId="{6C9CD166-C9BF-4328-8333-6794B4925889}" srcOrd="0" destOrd="0" presId="urn:microsoft.com/office/officeart/2005/8/layout/hierarchy1"/>
    <dgm:cxn modelId="{C5CC62A5-07D9-4D9F-8996-4831DDC2193F}" type="presParOf" srcId="{C3392147-ED88-486F-A661-CD0FA1EE3EAD}" destId="{54DF3BF4-3A40-48A5-B4C6-E934CA1BB44F}" srcOrd="1" destOrd="0" presId="urn:microsoft.com/office/officeart/2005/8/layout/hierarchy1"/>
    <dgm:cxn modelId="{9E0CCD8F-6A83-4C2A-9FC1-8957313F9FAF}" type="presParOf" srcId="{85B885B4-A17C-41F6-95B0-03054C9B6B33}" destId="{6C0E0461-E696-4859-9189-A480F7C46B78}" srcOrd="1" destOrd="0" presId="urn:microsoft.com/office/officeart/2005/8/layout/hierarchy1"/>
    <dgm:cxn modelId="{96F0EB1B-87F1-414A-8450-E593460D3E0C}" type="presParOf" srcId="{937ACF1B-88F9-49AF-9A81-C8CA8626AF05}" destId="{F0C900AD-3E0A-44A9-A954-B8DDDD4E0967}" srcOrd="2" destOrd="0" presId="urn:microsoft.com/office/officeart/2005/8/layout/hierarchy1"/>
    <dgm:cxn modelId="{C0A02DEF-6EB2-4DB8-AE7F-1E056E71BAB9}" type="presParOf" srcId="{937ACF1B-88F9-49AF-9A81-C8CA8626AF05}" destId="{240B51E7-C656-4546-97BB-F59D02823A9E}" srcOrd="3" destOrd="0" presId="urn:microsoft.com/office/officeart/2005/8/layout/hierarchy1"/>
    <dgm:cxn modelId="{BEF69447-346D-4E9C-819C-111E35840D9F}" type="presParOf" srcId="{240B51E7-C656-4546-97BB-F59D02823A9E}" destId="{24D96A74-B264-4BC4-974D-7BC99763C9B6}" srcOrd="0" destOrd="0" presId="urn:microsoft.com/office/officeart/2005/8/layout/hierarchy1"/>
    <dgm:cxn modelId="{81BD3F6D-CF2E-4396-BCFD-38F246EA9BB9}" type="presParOf" srcId="{24D96A74-B264-4BC4-974D-7BC99763C9B6}" destId="{21ABCAF5-779A-4256-90F6-F06396D9CE17}" srcOrd="0" destOrd="0" presId="urn:microsoft.com/office/officeart/2005/8/layout/hierarchy1"/>
    <dgm:cxn modelId="{AA4C2F46-A2DB-4F1D-B0F6-D4E8D6208796}" type="presParOf" srcId="{24D96A74-B264-4BC4-974D-7BC99763C9B6}" destId="{0C4ADE1B-79DA-43F6-A26B-34A2B84431E5}" srcOrd="1" destOrd="0" presId="urn:microsoft.com/office/officeart/2005/8/layout/hierarchy1"/>
    <dgm:cxn modelId="{926C375A-B577-439F-904E-3EAC77B59373}" type="presParOf" srcId="{240B51E7-C656-4546-97BB-F59D02823A9E}" destId="{4381DD2E-43BB-4FA7-A2AC-A3272AB29050}" srcOrd="1" destOrd="0" presId="urn:microsoft.com/office/officeart/2005/8/layout/hierarchy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dgm:spPr>
      <dgm:t>
        <a:bodyPr/>
        <a:lstStyle/>
        <a:p>
          <a:r>
            <a:rPr lang="es-CO" sz="1200" dirty="0"/>
            <a:t>Problema</a:t>
          </a: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dgm:spPr>
      <dgm:t>
        <a:bodyPr/>
        <a:lstStyle/>
        <a:p>
          <a:r>
            <a:rPr lang="es-CO" sz="1200" dirty="0">
              <a:solidFill>
                <a:schemeClr val="tx1"/>
              </a:solidFill>
            </a:rPr>
            <a:t>Causa</a:t>
          </a: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es-CO" sz="1200" dirty="0">
              <a:solidFill>
                <a:schemeClr val="tx1"/>
              </a:solidFill>
            </a:rPr>
            <a:t>Causa</a:t>
          </a: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dgm:t>
        <a:bodyPr/>
        <a:lstStyle/>
        <a:p>
          <a:endParaRPr lang="es-CO"/>
        </a:p>
      </dgm:t>
    </dgm:pt>
    <dgm:pt modelId="{4381DD2E-43BB-4FA7-A2AC-A3272AB29050}" type="pres">
      <dgm:prSet presAssocID="{7AE3499F-23FA-4D48-BC6C-0B81BD873888}" presName="hierChild3" presStyleCnt="0"/>
      <dgm:spPr/>
    </dgm:pt>
  </dgm:ptLst>
  <dgm:cxnLst>
    <dgm:cxn modelId="{EFC76649-1F37-4C5B-BA65-C9FCD1889964}" type="presOf" srcId="{93E741B0-315F-4251-B0D9-86C97D3C7A00}" destId="{9C7B3533-713C-43BC-89D4-E30D4088CE0A}" srcOrd="0" destOrd="0" presId="urn:microsoft.com/office/officeart/2005/8/layout/hierarchy1"/>
    <dgm:cxn modelId="{28613A0E-3AA4-40BE-89BC-9C100B29AFB6}" type="presOf" srcId="{7AE3499F-23FA-4D48-BC6C-0B81BD873888}" destId="{0C4ADE1B-79DA-43F6-A26B-34A2B84431E5}" srcOrd="0" destOrd="0" presId="urn:microsoft.com/office/officeart/2005/8/layout/hierarchy1"/>
    <dgm:cxn modelId="{D0B41BEA-9667-4A5C-A58B-2213C969A08F}" srcId="{043F7EF5-A4F8-4757-8F2E-C0BCF9F0A7B8}" destId="{5A76CDF6-E2CB-42FA-9765-521EFCEDAEBD}" srcOrd="0" destOrd="0" parTransId="{93E741B0-315F-4251-B0D9-86C97D3C7A00}" sibTransId="{5067DF56-9B39-4AAB-A35E-0F880DB28637}"/>
    <dgm:cxn modelId="{8F01C480-6629-4B2C-A18B-0540C852672E}" type="presOf" srcId="{4DBE67F4-C8ED-469C-97F5-463688416552}" destId="{306D6494-736C-4DE9-862F-C132E234B34C}" srcOrd="0" destOrd="0" presId="urn:microsoft.com/office/officeart/2005/8/layout/hierarchy1"/>
    <dgm:cxn modelId="{11753B3E-5301-4447-9F97-70FDE5EE6C49}" type="presOf" srcId="{1F7E051D-872B-4FF0-985C-DFF449B97008}" destId="{F0C900AD-3E0A-44A9-A954-B8DDDD4E0967}" srcOrd="0" destOrd="0" presId="urn:microsoft.com/office/officeart/2005/8/layout/hierarchy1"/>
    <dgm:cxn modelId="{7B40B0A0-B9C5-42D3-8841-7B9551ED4276}" type="presOf" srcId="{5A76CDF6-E2CB-42FA-9765-521EFCEDAEBD}" destId="{54DF3BF4-3A40-48A5-B4C6-E934CA1BB44F}" srcOrd="0" destOrd="0" presId="urn:microsoft.com/office/officeart/2005/8/layout/hierarchy1"/>
    <dgm:cxn modelId="{845CA53D-8260-4946-88A8-2AB86A4E875C}" type="presOf" srcId="{043F7EF5-A4F8-4757-8F2E-C0BCF9F0A7B8}" destId="{9880CF02-2D43-4968-9F5F-6ACA8A8C8F2B}"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1FA2159C-74F6-4285-AFDD-CBE1BFACADB6}" srcId="{043F7EF5-A4F8-4757-8F2E-C0BCF9F0A7B8}" destId="{7AE3499F-23FA-4D48-BC6C-0B81BD873888}" srcOrd="1" destOrd="0" parTransId="{1F7E051D-872B-4FF0-985C-DFF449B97008}" sibTransId="{69E483F3-438B-4BF0-8522-9C1B925DDC65}"/>
    <dgm:cxn modelId="{AAEE9A87-EA23-4EA2-BA20-B2E5687A75AD}" type="presParOf" srcId="{306D6494-736C-4DE9-862F-C132E234B34C}" destId="{B5E34EA2-CCF9-4D2E-A869-4843B6B4DE38}" srcOrd="0" destOrd="0" presId="urn:microsoft.com/office/officeart/2005/8/layout/hierarchy1"/>
    <dgm:cxn modelId="{DDB54C3E-3654-4F12-B6CB-E5BF6BE73E93}" type="presParOf" srcId="{B5E34EA2-CCF9-4D2E-A869-4843B6B4DE38}" destId="{D822DCDE-C976-475B-9433-7DAD4099A63B}" srcOrd="0" destOrd="0" presId="urn:microsoft.com/office/officeart/2005/8/layout/hierarchy1"/>
    <dgm:cxn modelId="{575823A8-6D02-4F3D-ACCD-EA1C49D4D7B0}" type="presParOf" srcId="{D822DCDE-C976-475B-9433-7DAD4099A63B}" destId="{5191FE61-3661-452A-A3AB-40756857ED90}" srcOrd="0" destOrd="0" presId="urn:microsoft.com/office/officeart/2005/8/layout/hierarchy1"/>
    <dgm:cxn modelId="{7BFCE17E-CC12-4CB4-B6BD-E1C56EEF377C}" type="presParOf" srcId="{D822DCDE-C976-475B-9433-7DAD4099A63B}" destId="{9880CF02-2D43-4968-9F5F-6ACA8A8C8F2B}" srcOrd="1" destOrd="0" presId="urn:microsoft.com/office/officeart/2005/8/layout/hierarchy1"/>
    <dgm:cxn modelId="{D1EA3692-EF0B-4F04-9F31-C56BEA6D224E}" type="presParOf" srcId="{B5E34EA2-CCF9-4D2E-A869-4843B6B4DE38}" destId="{937ACF1B-88F9-49AF-9A81-C8CA8626AF05}" srcOrd="1" destOrd="0" presId="urn:microsoft.com/office/officeart/2005/8/layout/hierarchy1"/>
    <dgm:cxn modelId="{52E04EEF-CA35-44A5-AB00-1EBBBF0B48CA}" type="presParOf" srcId="{937ACF1B-88F9-49AF-9A81-C8CA8626AF05}" destId="{9C7B3533-713C-43BC-89D4-E30D4088CE0A}" srcOrd="0" destOrd="0" presId="urn:microsoft.com/office/officeart/2005/8/layout/hierarchy1"/>
    <dgm:cxn modelId="{33172691-6C01-4A22-A0E0-34E5A1FF8577}" type="presParOf" srcId="{937ACF1B-88F9-49AF-9A81-C8CA8626AF05}" destId="{85B885B4-A17C-41F6-95B0-03054C9B6B33}" srcOrd="1" destOrd="0" presId="urn:microsoft.com/office/officeart/2005/8/layout/hierarchy1"/>
    <dgm:cxn modelId="{5DD6C197-7152-452A-B20D-D2577705B151}" type="presParOf" srcId="{85B885B4-A17C-41F6-95B0-03054C9B6B33}" destId="{C3392147-ED88-486F-A661-CD0FA1EE3EAD}" srcOrd="0" destOrd="0" presId="urn:microsoft.com/office/officeart/2005/8/layout/hierarchy1"/>
    <dgm:cxn modelId="{A410634D-EDEA-44C6-B5A2-49B6370F5A29}" type="presParOf" srcId="{C3392147-ED88-486F-A661-CD0FA1EE3EAD}" destId="{6C9CD166-C9BF-4328-8333-6794B4925889}" srcOrd="0" destOrd="0" presId="urn:microsoft.com/office/officeart/2005/8/layout/hierarchy1"/>
    <dgm:cxn modelId="{0C589E96-89B4-4844-83AE-6E9B02EEF58B}" type="presParOf" srcId="{C3392147-ED88-486F-A661-CD0FA1EE3EAD}" destId="{54DF3BF4-3A40-48A5-B4C6-E934CA1BB44F}" srcOrd="1" destOrd="0" presId="urn:microsoft.com/office/officeart/2005/8/layout/hierarchy1"/>
    <dgm:cxn modelId="{382A5395-BA52-446C-A344-DEE5BB383F51}" type="presParOf" srcId="{85B885B4-A17C-41F6-95B0-03054C9B6B33}" destId="{6C0E0461-E696-4859-9189-A480F7C46B78}" srcOrd="1" destOrd="0" presId="urn:microsoft.com/office/officeart/2005/8/layout/hierarchy1"/>
    <dgm:cxn modelId="{B45F6C75-9368-4B14-9F1D-E878F04D8B68}" type="presParOf" srcId="{937ACF1B-88F9-49AF-9A81-C8CA8626AF05}" destId="{F0C900AD-3E0A-44A9-A954-B8DDDD4E0967}" srcOrd="2" destOrd="0" presId="urn:microsoft.com/office/officeart/2005/8/layout/hierarchy1"/>
    <dgm:cxn modelId="{7BC9325E-9161-40AD-9026-3D55301A609B}" type="presParOf" srcId="{937ACF1B-88F9-49AF-9A81-C8CA8626AF05}" destId="{240B51E7-C656-4546-97BB-F59D02823A9E}" srcOrd="3" destOrd="0" presId="urn:microsoft.com/office/officeart/2005/8/layout/hierarchy1"/>
    <dgm:cxn modelId="{F295500F-C549-4018-A0A3-68593089C91A}" type="presParOf" srcId="{240B51E7-C656-4546-97BB-F59D02823A9E}" destId="{24D96A74-B264-4BC4-974D-7BC99763C9B6}" srcOrd="0" destOrd="0" presId="urn:microsoft.com/office/officeart/2005/8/layout/hierarchy1"/>
    <dgm:cxn modelId="{34F41237-C923-4F92-8FF0-F7FFC5D846C4}" type="presParOf" srcId="{24D96A74-B264-4BC4-974D-7BC99763C9B6}" destId="{21ABCAF5-779A-4256-90F6-F06396D9CE17}" srcOrd="0" destOrd="0" presId="urn:microsoft.com/office/officeart/2005/8/layout/hierarchy1"/>
    <dgm:cxn modelId="{7D8B8D8F-C47A-46D1-B56C-7EFECBF0C399}" type="presParOf" srcId="{24D96A74-B264-4BC4-974D-7BC99763C9B6}" destId="{0C4ADE1B-79DA-43F6-A26B-34A2B84431E5}" srcOrd="1" destOrd="0" presId="urn:microsoft.com/office/officeart/2005/8/layout/hierarchy1"/>
    <dgm:cxn modelId="{2D8339C7-C54A-4930-9332-426FC06C2420}" type="presParOf" srcId="{240B51E7-C656-4546-97BB-F59D02823A9E}" destId="{4381DD2E-43BB-4FA7-A2AC-A3272AB29050}"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solidFill>
          <a:srgbClr val="FFFF99"/>
        </a:solidFill>
      </dgm:spPr>
      <dgm:t>
        <a:bodyPr/>
        <a:lstStyle/>
        <a:p>
          <a:r>
            <a:rPr lang="es-CO" sz="1200" dirty="0">
              <a:solidFill>
                <a:schemeClr val="tx1"/>
              </a:solidFill>
            </a:rPr>
            <a:t>Objetivo</a:t>
          </a: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solidFill>
          <a:srgbClr val="FFFF99">
            <a:alpha val="90000"/>
          </a:srgbClr>
        </a:solidFill>
      </dgm:spPr>
      <dgm:t>
        <a:bodyPr/>
        <a:lstStyle/>
        <a:p>
          <a:r>
            <a:rPr lang="es-CO" sz="1200" dirty="0">
              <a:solidFill>
                <a:schemeClr val="tx1"/>
              </a:solidFill>
            </a:rPr>
            <a:t>Medio</a:t>
          </a: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solidFill>
          <a:srgbClr val="FFFF99">
            <a:alpha val="90000"/>
          </a:srgbClr>
        </a:solidFill>
      </dgm:spPr>
      <dgm:t>
        <a:bodyPr/>
        <a:lstStyle/>
        <a:p>
          <a:r>
            <a:rPr lang="es-CO" sz="1200" dirty="0">
              <a:solidFill>
                <a:schemeClr val="tx1"/>
              </a:solidFill>
            </a:rPr>
            <a:t>Medio</a:t>
          </a: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dgm:t>
        <a:bodyPr/>
        <a:lstStyle/>
        <a:p>
          <a:endParaRPr lang="es-CO"/>
        </a:p>
      </dgm:t>
    </dgm:pt>
    <dgm:pt modelId="{4381DD2E-43BB-4FA7-A2AC-A3272AB29050}" type="pres">
      <dgm:prSet presAssocID="{7AE3499F-23FA-4D48-BC6C-0B81BD873888}" presName="hierChild3" presStyleCnt="0"/>
      <dgm:spPr/>
    </dgm:pt>
  </dgm:ptLst>
  <dgm:cxnLst>
    <dgm:cxn modelId="{A647A7AF-9004-4F90-A867-946805C5E8CD}" type="presOf" srcId="{93E741B0-315F-4251-B0D9-86C97D3C7A00}" destId="{9C7B3533-713C-43BC-89D4-E30D4088CE0A}" srcOrd="0" destOrd="0" presId="urn:microsoft.com/office/officeart/2005/8/layout/hierarchy1"/>
    <dgm:cxn modelId="{03A0EBF8-F4BB-407D-B84E-71E97DFC2D58}" type="presOf" srcId="{7AE3499F-23FA-4D48-BC6C-0B81BD873888}" destId="{0C4ADE1B-79DA-43F6-A26B-34A2B84431E5}" srcOrd="0" destOrd="0" presId="urn:microsoft.com/office/officeart/2005/8/layout/hierarchy1"/>
    <dgm:cxn modelId="{D0B41BEA-9667-4A5C-A58B-2213C969A08F}" srcId="{043F7EF5-A4F8-4757-8F2E-C0BCF9F0A7B8}" destId="{5A76CDF6-E2CB-42FA-9765-521EFCEDAEBD}" srcOrd="0" destOrd="0" parTransId="{93E741B0-315F-4251-B0D9-86C97D3C7A00}" sibTransId="{5067DF56-9B39-4AAB-A35E-0F880DB28637}"/>
    <dgm:cxn modelId="{630A213E-922B-486D-B42E-4056304DDEB7}" type="presOf" srcId="{4DBE67F4-C8ED-469C-97F5-463688416552}" destId="{306D6494-736C-4DE9-862F-C132E234B34C}"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E82EC54F-3C04-4D70-931E-84802F0AF1CE}" type="presOf" srcId="{043F7EF5-A4F8-4757-8F2E-C0BCF9F0A7B8}" destId="{9880CF02-2D43-4968-9F5F-6ACA8A8C8F2B}" srcOrd="0" destOrd="0" presId="urn:microsoft.com/office/officeart/2005/8/layout/hierarchy1"/>
    <dgm:cxn modelId="{6AE85E3A-E42F-4AC9-AB7A-BDD9F6D9E7DF}" type="presOf" srcId="{5A76CDF6-E2CB-42FA-9765-521EFCEDAEBD}" destId="{54DF3BF4-3A40-48A5-B4C6-E934CA1BB44F}" srcOrd="0" destOrd="0" presId="urn:microsoft.com/office/officeart/2005/8/layout/hierarchy1"/>
    <dgm:cxn modelId="{1FA2159C-74F6-4285-AFDD-CBE1BFACADB6}" srcId="{043F7EF5-A4F8-4757-8F2E-C0BCF9F0A7B8}" destId="{7AE3499F-23FA-4D48-BC6C-0B81BD873888}" srcOrd="1" destOrd="0" parTransId="{1F7E051D-872B-4FF0-985C-DFF449B97008}" sibTransId="{69E483F3-438B-4BF0-8522-9C1B925DDC65}"/>
    <dgm:cxn modelId="{FDA9F64C-4694-4FD3-AE9F-F5E1B48C6B94}" type="presOf" srcId="{1F7E051D-872B-4FF0-985C-DFF449B97008}" destId="{F0C900AD-3E0A-44A9-A954-B8DDDD4E0967}" srcOrd="0" destOrd="0" presId="urn:microsoft.com/office/officeart/2005/8/layout/hierarchy1"/>
    <dgm:cxn modelId="{B19CD36D-46CE-4869-9D89-9D42A9BB9097}" type="presParOf" srcId="{306D6494-736C-4DE9-862F-C132E234B34C}" destId="{B5E34EA2-CCF9-4D2E-A869-4843B6B4DE38}" srcOrd="0" destOrd="0" presId="urn:microsoft.com/office/officeart/2005/8/layout/hierarchy1"/>
    <dgm:cxn modelId="{EFF751A0-5482-49FA-A067-5CA2F1EB4682}" type="presParOf" srcId="{B5E34EA2-CCF9-4D2E-A869-4843B6B4DE38}" destId="{D822DCDE-C976-475B-9433-7DAD4099A63B}" srcOrd="0" destOrd="0" presId="urn:microsoft.com/office/officeart/2005/8/layout/hierarchy1"/>
    <dgm:cxn modelId="{5F812345-C006-47DB-A728-D8A8522AE6ED}" type="presParOf" srcId="{D822DCDE-C976-475B-9433-7DAD4099A63B}" destId="{5191FE61-3661-452A-A3AB-40756857ED90}" srcOrd="0" destOrd="0" presId="urn:microsoft.com/office/officeart/2005/8/layout/hierarchy1"/>
    <dgm:cxn modelId="{1DCF83E0-FCCF-4AFB-AFBD-A12EEE31E007}" type="presParOf" srcId="{D822DCDE-C976-475B-9433-7DAD4099A63B}" destId="{9880CF02-2D43-4968-9F5F-6ACA8A8C8F2B}" srcOrd="1" destOrd="0" presId="urn:microsoft.com/office/officeart/2005/8/layout/hierarchy1"/>
    <dgm:cxn modelId="{CFF21675-F560-4045-B9D9-7EB770EEB26A}" type="presParOf" srcId="{B5E34EA2-CCF9-4D2E-A869-4843B6B4DE38}" destId="{937ACF1B-88F9-49AF-9A81-C8CA8626AF05}" srcOrd="1" destOrd="0" presId="urn:microsoft.com/office/officeart/2005/8/layout/hierarchy1"/>
    <dgm:cxn modelId="{84CF43F5-FD20-469E-B8B0-EADD386C5CBB}" type="presParOf" srcId="{937ACF1B-88F9-49AF-9A81-C8CA8626AF05}" destId="{9C7B3533-713C-43BC-89D4-E30D4088CE0A}" srcOrd="0" destOrd="0" presId="urn:microsoft.com/office/officeart/2005/8/layout/hierarchy1"/>
    <dgm:cxn modelId="{4ED385BE-B929-4523-8466-2DE9F30634C6}" type="presParOf" srcId="{937ACF1B-88F9-49AF-9A81-C8CA8626AF05}" destId="{85B885B4-A17C-41F6-95B0-03054C9B6B33}" srcOrd="1" destOrd="0" presId="urn:microsoft.com/office/officeart/2005/8/layout/hierarchy1"/>
    <dgm:cxn modelId="{91F58164-2025-423C-B9C0-B77C7F7FB870}" type="presParOf" srcId="{85B885B4-A17C-41F6-95B0-03054C9B6B33}" destId="{C3392147-ED88-486F-A661-CD0FA1EE3EAD}" srcOrd="0" destOrd="0" presId="urn:microsoft.com/office/officeart/2005/8/layout/hierarchy1"/>
    <dgm:cxn modelId="{B9CAAF38-93D8-4E46-82F1-5D09632C53F0}" type="presParOf" srcId="{C3392147-ED88-486F-A661-CD0FA1EE3EAD}" destId="{6C9CD166-C9BF-4328-8333-6794B4925889}" srcOrd="0" destOrd="0" presId="urn:microsoft.com/office/officeart/2005/8/layout/hierarchy1"/>
    <dgm:cxn modelId="{ECA7DF8D-B1C1-47A9-AE2B-357B6E473B07}" type="presParOf" srcId="{C3392147-ED88-486F-A661-CD0FA1EE3EAD}" destId="{54DF3BF4-3A40-48A5-B4C6-E934CA1BB44F}" srcOrd="1" destOrd="0" presId="urn:microsoft.com/office/officeart/2005/8/layout/hierarchy1"/>
    <dgm:cxn modelId="{74938186-8F4D-4C7B-8212-D113388F10BB}" type="presParOf" srcId="{85B885B4-A17C-41F6-95B0-03054C9B6B33}" destId="{6C0E0461-E696-4859-9189-A480F7C46B78}" srcOrd="1" destOrd="0" presId="urn:microsoft.com/office/officeart/2005/8/layout/hierarchy1"/>
    <dgm:cxn modelId="{7F7EA14E-BB3B-4846-834A-F3EF5E0D2561}" type="presParOf" srcId="{937ACF1B-88F9-49AF-9A81-C8CA8626AF05}" destId="{F0C900AD-3E0A-44A9-A954-B8DDDD4E0967}" srcOrd="2" destOrd="0" presId="urn:microsoft.com/office/officeart/2005/8/layout/hierarchy1"/>
    <dgm:cxn modelId="{1B0FFC15-E306-445D-BBBA-4E4E57F4CD66}" type="presParOf" srcId="{937ACF1B-88F9-49AF-9A81-C8CA8626AF05}" destId="{240B51E7-C656-4546-97BB-F59D02823A9E}" srcOrd="3" destOrd="0" presId="urn:microsoft.com/office/officeart/2005/8/layout/hierarchy1"/>
    <dgm:cxn modelId="{2D48DCE3-BAE7-4C8D-9285-B382966204B4}" type="presParOf" srcId="{240B51E7-C656-4546-97BB-F59D02823A9E}" destId="{24D96A74-B264-4BC4-974D-7BC99763C9B6}" srcOrd="0" destOrd="0" presId="urn:microsoft.com/office/officeart/2005/8/layout/hierarchy1"/>
    <dgm:cxn modelId="{16955C5F-2258-4191-B974-FC4330EAA49F}" type="presParOf" srcId="{24D96A74-B264-4BC4-974D-7BC99763C9B6}" destId="{21ABCAF5-779A-4256-90F6-F06396D9CE17}" srcOrd="0" destOrd="0" presId="urn:microsoft.com/office/officeart/2005/8/layout/hierarchy1"/>
    <dgm:cxn modelId="{42500418-A665-4141-9602-9059A39C16A7}" type="presParOf" srcId="{24D96A74-B264-4BC4-974D-7BC99763C9B6}" destId="{0C4ADE1B-79DA-43F6-A26B-34A2B84431E5}" srcOrd="1" destOrd="0" presId="urn:microsoft.com/office/officeart/2005/8/layout/hierarchy1"/>
    <dgm:cxn modelId="{EFAEBBBC-6298-4A3F-802D-D6EA07878849}" type="presParOf" srcId="{240B51E7-C656-4546-97BB-F59D02823A9E}" destId="{4381DD2E-43BB-4FA7-A2AC-A3272AB2905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BE67F4-C8ED-469C-97F5-46368841655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s-CO"/>
        </a:p>
      </dgm:t>
    </dgm:pt>
    <dgm:pt modelId="{043F7EF5-A4F8-4757-8F2E-C0BCF9F0A7B8}">
      <dgm:prSet phldrT="[Texto]" custT="1"/>
      <dgm:spPr>
        <a:gradFill flip="none" rotWithShape="0">
          <a:gsLst>
            <a:gs pos="0">
              <a:srgbClr val="993300">
                <a:tint val="66000"/>
                <a:satMod val="160000"/>
              </a:srgbClr>
            </a:gs>
            <a:gs pos="50000">
              <a:srgbClr val="993300">
                <a:tint val="44500"/>
                <a:satMod val="160000"/>
              </a:srgbClr>
            </a:gs>
            <a:gs pos="100000">
              <a:srgbClr val="993300">
                <a:tint val="23500"/>
                <a:satMod val="160000"/>
              </a:srgbClr>
            </a:gs>
          </a:gsLst>
          <a:lin ang="5400000" scaled="1"/>
          <a:tileRect/>
        </a:gradFill>
      </dgm:spPr>
      <dgm:t>
        <a:bodyPr/>
        <a:lstStyle/>
        <a:p>
          <a:endParaRPr lang="es-CO" sz="1200" dirty="0">
            <a:solidFill>
              <a:schemeClr val="bg1"/>
            </a:solidFill>
          </a:endParaRPr>
        </a:p>
      </dgm:t>
    </dgm:pt>
    <dgm:pt modelId="{33450E03-FEBB-4BFD-A918-955292533D0E}" type="parTrans" cxnId="{BEADD1F7-B6B9-4411-88EE-89E69595FDA3}">
      <dgm:prSet/>
      <dgm:spPr/>
      <dgm:t>
        <a:bodyPr/>
        <a:lstStyle/>
        <a:p>
          <a:endParaRPr lang="es-CO"/>
        </a:p>
      </dgm:t>
    </dgm:pt>
    <dgm:pt modelId="{585FDEFF-C26E-4AB5-B35D-F46D032F75F3}" type="sibTrans" cxnId="{BEADD1F7-B6B9-4411-88EE-89E69595FDA3}">
      <dgm:prSet/>
      <dgm:spPr/>
      <dgm:t>
        <a:bodyPr/>
        <a:lstStyle/>
        <a:p>
          <a:endParaRPr lang="es-CO"/>
        </a:p>
      </dgm:t>
    </dgm:pt>
    <dgm:pt modelId="{5A76CDF6-E2CB-42FA-9765-521EFCEDAEBD}">
      <dgm:prSet phldrT="[Texto]" custT="1"/>
      <dgm:spPr>
        <a:gradFill flip="none" rotWithShape="0">
          <a:gsLst>
            <a:gs pos="0">
              <a:srgbClr val="993300">
                <a:tint val="66000"/>
                <a:satMod val="160000"/>
              </a:srgbClr>
            </a:gs>
            <a:gs pos="50000">
              <a:srgbClr val="993300">
                <a:tint val="44500"/>
                <a:satMod val="160000"/>
              </a:srgbClr>
            </a:gs>
            <a:gs pos="100000">
              <a:srgbClr val="993300">
                <a:tint val="23500"/>
                <a:satMod val="160000"/>
              </a:srgbClr>
            </a:gs>
          </a:gsLst>
          <a:lin ang="5400000" scaled="1"/>
          <a:tileRect/>
        </a:gradFill>
        <a:ln w="12700" cap="flat" cmpd="sng" algn="ctr">
          <a:solidFill>
            <a:srgbClr val="ED7D31">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endParaRPr lang="es-CO" sz="1200" kern="1200" dirty="0">
            <a:solidFill>
              <a:prstClr val="white"/>
            </a:solidFill>
            <a:latin typeface="Calibri" panose="020F0502020204030204"/>
            <a:ea typeface="+mn-ea"/>
            <a:cs typeface="+mn-cs"/>
          </a:endParaRPr>
        </a:p>
      </dgm:t>
    </dgm:pt>
    <dgm:pt modelId="{93E741B0-315F-4251-B0D9-86C97D3C7A00}" type="parTrans" cxnId="{D0B41BEA-9667-4A5C-A58B-2213C969A08F}">
      <dgm:prSet/>
      <dgm:spPr/>
      <dgm:t>
        <a:bodyPr/>
        <a:lstStyle/>
        <a:p>
          <a:endParaRPr lang="es-CO"/>
        </a:p>
      </dgm:t>
    </dgm:pt>
    <dgm:pt modelId="{5067DF56-9B39-4AAB-A35E-0F880DB28637}" type="sibTrans" cxnId="{D0B41BEA-9667-4A5C-A58B-2213C969A08F}">
      <dgm:prSet/>
      <dgm:spPr/>
      <dgm:t>
        <a:bodyPr/>
        <a:lstStyle/>
        <a:p>
          <a:endParaRPr lang="es-CO"/>
        </a:p>
      </dgm:t>
    </dgm:pt>
    <dgm:pt modelId="{7AE3499F-23FA-4D48-BC6C-0B81BD873888}">
      <dgm:prSet phldrT="[Texto]" custT="1"/>
      <dgm:spPr>
        <a:gradFill flip="none" rotWithShape="0">
          <a:gsLst>
            <a:gs pos="0">
              <a:srgbClr val="993300">
                <a:tint val="66000"/>
                <a:satMod val="160000"/>
              </a:srgbClr>
            </a:gs>
            <a:gs pos="50000">
              <a:srgbClr val="993300">
                <a:tint val="44500"/>
                <a:satMod val="160000"/>
              </a:srgbClr>
            </a:gs>
            <a:gs pos="100000">
              <a:srgbClr val="993300">
                <a:tint val="23500"/>
                <a:satMod val="160000"/>
              </a:srgbClr>
            </a:gs>
          </a:gsLst>
          <a:lin ang="5400000" scaled="1"/>
          <a:tileRect/>
        </a:gradFill>
        <a:ln w="12700" cap="flat" cmpd="sng" algn="ctr">
          <a:solidFill>
            <a:srgbClr val="ED7D31">
              <a:hueOff val="0"/>
              <a:satOff val="0"/>
              <a:lumOff val="0"/>
              <a:alphaOff val="0"/>
            </a:srgbClr>
          </a:solid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endParaRPr lang="es-CO" sz="1200" kern="1200" dirty="0">
            <a:solidFill>
              <a:prstClr val="white"/>
            </a:solidFill>
            <a:latin typeface="Calibri" panose="020F0502020204030204"/>
            <a:ea typeface="+mn-ea"/>
            <a:cs typeface="+mn-cs"/>
          </a:endParaRPr>
        </a:p>
      </dgm:t>
    </dgm:pt>
    <dgm:pt modelId="{69E483F3-438B-4BF0-8522-9C1B925DDC65}" type="sibTrans" cxnId="{1FA2159C-74F6-4285-AFDD-CBE1BFACADB6}">
      <dgm:prSet/>
      <dgm:spPr/>
      <dgm:t>
        <a:bodyPr/>
        <a:lstStyle/>
        <a:p>
          <a:endParaRPr lang="es-CO"/>
        </a:p>
      </dgm:t>
    </dgm:pt>
    <dgm:pt modelId="{1F7E051D-872B-4FF0-985C-DFF449B97008}" type="parTrans" cxnId="{1FA2159C-74F6-4285-AFDD-CBE1BFACADB6}">
      <dgm:prSet/>
      <dgm:spPr/>
      <dgm:t>
        <a:bodyPr/>
        <a:lstStyle/>
        <a:p>
          <a:endParaRPr lang="es-CO"/>
        </a:p>
      </dgm:t>
    </dgm:pt>
    <dgm:pt modelId="{306D6494-736C-4DE9-862F-C132E234B34C}" type="pres">
      <dgm:prSet presAssocID="{4DBE67F4-C8ED-469C-97F5-463688416552}" presName="hierChild1" presStyleCnt="0">
        <dgm:presLayoutVars>
          <dgm:chPref val="1"/>
          <dgm:dir/>
          <dgm:animOne val="branch"/>
          <dgm:animLvl val="lvl"/>
          <dgm:resizeHandles/>
        </dgm:presLayoutVars>
      </dgm:prSet>
      <dgm:spPr/>
      <dgm:t>
        <a:bodyPr/>
        <a:lstStyle/>
        <a:p>
          <a:endParaRPr lang="es-CO"/>
        </a:p>
      </dgm:t>
    </dgm:pt>
    <dgm:pt modelId="{B5E34EA2-CCF9-4D2E-A869-4843B6B4DE38}" type="pres">
      <dgm:prSet presAssocID="{043F7EF5-A4F8-4757-8F2E-C0BCF9F0A7B8}" presName="hierRoot1" presStyleCnt="0"/>
      <dgm:spPr/>
    </dgm:pt>
    <dgm:pt modelId="{D822DCDE-C976-475B-9433-7DAD4099A63B}" type="pres">
      <dgm:prSet presAssocID="{043F7EF5-A4F8-4757-8F2E-C0BCF9F0A7B8}" presName="composite" presStyleCnt="0"/>
      <dgm:spPr/>
    </dgm:pt>
    <dgm:pt modelId="{5191FE61-3661-452A-A3AB-40756857ED90}" type="pres">
      <dgm:prSet presAssocID="{043F7EF5-A4F8-4757-8F2E-C0BCF9F0A7B8}" presName="background" presStyleLbl="node0" presStyleIdx="0" presStyleCnt="1"/>
      <dgm:spPr/>
    </dgm:pt>
    <dgm:pt modelId="{9880CF02-2D43-4968-9F5F-6ACA8A8C8F2B}" type="pres">
      <dgm:prSet presAssocID="{043F7EF5-A4F8-4757-8F2E-C0BCF9F0A7B8}" presName="text" presStyleLbl="fgAcc0" presStyleIdx="0" presStyleCnt="1" custScaleX="137509">
        <dgm:presLayoutVars>
          <dgm:chPref val="3"/>
        </dgm:presLayoutVars>
      </dgm:prSet>
      <dgm:spPr/>
      <dgm:t>
        <a:bodyPr/>
        <a:lstStyle/>
        <a:p>
          <a:endParaRPr lang="es-CO"/>
        </a:p>
      </dgm:t>
    </dgm:pt>
    <dgm:pt modelId="{937ACF1B-88F9-49AF-9A81-C8CA8626AF05}" type="pres">
      <dgm:prSet presAssocID="{043F7EF5-A4F8-4757-8F2E-C0BCF9F0A7B8}" presName="hierChild2" presStyleCnt="0"/>
      <dgm:spPr/>
    </dgm:pt>
    <dgm:pt modelId="{9C7B3533-713C-43BC-89D4-E30D4088CE0A}" type="pres">
      <dgm:prSet presAssocID="{93E741B0-315F-4251-B0D9-86C97D3C7A00}" presName="Name10" presStyleLbl="parChTrans1D2" presStyleIdx="0" presStyleCnt="2"/>
      <dgm:spPr/>
      <dgm:t>
        <a:bodyPr/>
        <a:lstStyle/>
        <a:p>
          <a:endParaRPr lang="es-CO"/>
        </a:p>
      </dgm:t>
    </dgm:pt>
    <dgm:pt modelId="{85B885B4-A17C-41F6-95B0-03054C9B6B33}" type="pres">
      <dgm:prSet presAssocID="{5A76CDF6-E2CB-42FA-9765-521EFCEDAEBD}" presName="hierRoot2" presStyleCnt="0"/>
      <dgm:spPr/>
    </dgm:pt>
    <dgm:pt modelId="{C3392147-ED88-486F-A661-CD0FA1EE3EAD}" type="pres">
      <dgm:prSet presAssocID="{5A76CDF6-E2CB-42FA-9765-521EFCEDAEBD}" presName="composite2" presStyleCnt="0"/>
      <dgm:spPr/>
    </dgm:pt>
    <dgm:pt modelId="{6C9CD166-C9BF-4328-8333-6794B4925889}" type="pres">
      <dgm:prSet presAssocID="{5A76CDF6-E2CB-42FA-9765-521EFCEDAEBD}" presName="background2" presStyleLbl="node2" presStyleIdx="0" presStyleCnt="2"/>
      <dgm:spPr/>
    </dgm:pt>
    <dgm:pt modelId="{54DF3BF4-3A40-48A5-B4C6-E934CA1BB44F}" type="pres">
      <dgm:prSet presAssocID="{5A76CDF6-E2CB-42FA-9765-521EFCEDAEBD}" presName="text2" presStyleLbl="fgAcc2" presStyleIdx="0" presStyleCnt="2">
        <dgm:presLayoutVars>
          <dgm:chPref val="3"/>
        </dgm:presLayoutVars>
      </dgm:prSet>
      <dgm:spPr>
        <a:xfrm>
          <a:off x="72175" y="884496"/>
          <a:ext cx="647913" cy="411425"/>
        </a:xfrm>
        <a:prstGeom prst="roundRect">
          <a:avLst>
            <a:gd name="adj" fmla="val 10000"/>
          </a:avLst>
        </a:prstGeom>
      </dgm:spPr>
      <dgm:t>
        <a:bodyPr/>
        <a:lstStyle/>
        <a:p>
          <a:endParaRPr lang="es-CO"/>
        </a:p>
      </dgm:t>
    </dgm:pt>
    <dgm:pt modelId="{6C0E0461-E696-4859-9189-A480F7C46B78}" type="pres">
      <dgm:prSet presAssocID="{5A76CDF6-E2CB-42FA-9765-521EFCEDAEBD}" presName="hierChild3" presStyleCnt="0"/>
      <dgm:spPr/>
    </dgm:pt>
    <dgm:pt modelId="{F0C900AD-3E0A-44A9-A954-B8DDDD4E0967}" type="pres">
      <dgm:prSet presAssocID="{1F7E051D-872B-4FF0-985C-DFF449B97008}" presName="Name10" presStyleLbl="parChTrans1D2" presStyleIdx="1" presStyleCnt="2"/>
      <dgm:spPr/>
      <dgm:t>
        <a:bodyPr/>
        <a:lstStyle/>
        <a:p>
          <a:endParaRPr lang="es-CO"/>
        </a:p>
      </dgm:t>
    </dgm:pt>
    <dgm:pt modelId="{240B51E7-C656-4546-97BB-F59D02823A9E}" type="pres">
      <dgm:prSet presAssocID="{7AE3499F-23FA-4D48-BC6C-0B81BD873888}" presName="hierRoot2" presStyleCnt="0"/>
      <dgm:spPr/>
    </dgm:pt>
    <dgm:pt modelId="{24D96A74-B264-4BC4-974D-7BC99763C9B6}" type="pres">
      <dgm:prSet presAssocID="{7AE3499F-23FA-4D48-BC6C-0B81BD873888}" presName="composite2" presStyleCnt="0"/>
      <dgm:spPr/>
    </dgm:pt>
    <dgm:pt modelId="{21ABCAF5-779A-4256-90F6-F06396D9CE17}" type="pres">
      <dgm:prSet presAssocID="{7AE3499F-23FA-4D48-BC6C-0B81BD873888}" presName="background2" presStyleLbl="node2" presStyleIdx="1" presStyleCnt="2"/>
      <dgm:spPr>
        <a:blipFill rotWithShape="0">
          <a:blip xmlns:r="http://schemas.openxmlformats.org/officeDocument/2006/relationships" r:embed="rId1"/>
          <a:stretch>
            <a:fillRect/>
          </a:stretch>
        </a:blipFill>
      </dgm:spPr>
    </dgm:pt>
    <dgm:pt modelId="{0C4ADE1B-79DA-43F6-A26B-34A2B84431E5}" type="pres">
      <dgm:prSet presAssocID="{7AE3499F-23FA-4D48-BC6C-0B81BD873888}" presName="text2" presStyleLbl="fgAcc2" presStyleIdx="1" presStyleCnt="2">
        <dgm:presLayoutVars>
          <dgm:chPref val="3"/>
        </dgm:presLayoutVars>
      </dgm:prSet>
      <dgm:spPr>
        <a:xfrm>
          <a:off x="864069" y="884496"/>
          <a:ext cx="647913" cy="411425"/>
        </a:xfrm>
        <a:prstGeom prst="roundRect">
          <a:avLst>
            <a:gd name="adj" fmla="val 10000"/>
          </a:avLst>
        </a:prstGeom>
      </dgm:spPr>
      <dgm:t>
        <a:bodyPr/>
        <a:lstStyle/>
        <a:p>
          <a:endParaRPr lang="es-CO"/>
        </a:p>
      </dgm:t>
    </dgm:pt>
    <dgm:pt modelId="{4381DD2E-43BB-4FA7-A2AC-A3272AB29050}" type="pres">
      <dgm:prSet presAssocID="{7AE3499F-23FA-4D48-BC6C-0B81BD873888}" presName="hierChild3" presStyleCnt="0"/>
      <dgm:spPr/>
    </dgm:pt>
  </dgm:ptLst>
  <dgm:cxnLst>
    <dgm:cxn modelId="{D0B41BEA-9667-4A5C-A58B-2213C969A08F}" srcId="{043F7EF5-A4F8-4757-8F2E-C0BCF9F0A7B8}" destId="{5A76CDF6-E2CB-42FA-9765-521EFCEDAEBD}" srcOrd="0" destOrd="0" parTransId="{93E741B0-315F-4251-B0D9-86C97D3C7A00}" sibTransId="{5067DF56-9B39-4AAB-A35E-0F880DB28637}"/>
    <dgm:cxn modelId="{ED16C946-0EF4-4C16-9B98-A1C2118A23EF}" type="presOf" srcId="{5A76CDF6-E2CB-42FA-9765-521EFCEDAEBD}" destId="{54DF3BF4-3A40-48A5-B4C6-E934CA1BB44F}" srcOrd="0" destOrd="0" presId="urn:microsoft.com/office/officeart/2005/8/layout/hierarchy1"/>
    <dgm:cxn modelId="{A9F0698B-00AB-4EB5-9DAD-5E4A5928B0AE}" type="presOf" srcId="{1F7E051D-872B-4FF0-985C-DFF449B97008}" destId="{F0C900AD-3E0A-44A9-A954-B8DDDD4E0967}" srcOrd="0" destOrd="0" presId="urn:microsoft.com/office/officeart/2005/8/layout/hierarchy1"/>
    <dgm:cxn modelId="{58AD001E-E95C-48EC-87DD-830976AED714}" type="presOf" srcId="{4DBE67F4-C8ED-469C-97F5-463688416552}" destId="{306D6494-736C-4DE9-862F-C132E234B34C}" srcOrd="0" destOrd="0" presId="urn:microsoft.com/office/officeart/2005/8/layout/hierarchy1"/>
    <dgm:cxn modelId="{37AB2F2B-3A70-40AB-95FD-A09F3E37D9B4}" type="presOf" srcId="{043F7EF5-A4F8-4757-8F2E-C0BCF9F0A7B8}" destId="{9880CF02-2D43-4968-9F5F-6ACA8A8C8F2B}" srcOrd="0" destOrd="0" presId="urn:microsoft.com/office/officeart/2005/8/layout/hierarchy1"/>
    <dgm:cxn modelId="{BEADD1F7-B6B9-4411-88EE-89E69595FDA3}" srcId="{4DBE67F4-C8ED-469C-97F5-463688416552}" destId="{043F7EF5-A4F8-4757-8F2E-C0BCF9F0A7B8}" srcOrd="0" destOrd="0" parTransId="{33450E03-FEBB-4BFD-A918-955292533D0E}" sibTransId="{585FDEFF-C26E-4AB5-B35D-F46D032F75F3}"/>
    <dgm:cxn modelId="{F26921EF-C811-4480-B1E0-2B4C3983A0ED}" type="presOf" srcId="{93E741B0-315F-4251-B0D9-86C97D3C7A00}" destId="{9C7B3533-713C-43BC-89D4-E30D4088CE0A}" srcOrd="0" destOrd="0" presId="urn:microsoft.com/office/officeart/2005/8/layout/hierarchy1"/>
    <dgm:cxn modelId="{E187F846-43BA-467F-A959-A78A40912CA0}" type="presOf" srcId="{7AE3499F-23FA-4D48-BC6C-0B81BD873888}" destId="{0C4ADE1B-79DA-43F6-A26B-34A2B84431E5}" srcOrd="0" destOrd="0" presId="urn:microsoft.com/office/officeart/2005/8/layout/hierarchy1"/>
    <dgm:cxn modelId="{1FA2159C-74F6-4285-AFDD-CBE1BFACADB6}" srcId="{043F7EF5-A4F8-4757-8F2E-C0BCF9F0A7B8}" destId="{7AE3499F-23FA-4D48-BC6C-0B81BD873888}" srcOrd="1" destOrd="0" parTransId="{1F7E051D-872B-4FF0-985C-DFF449B97008}" sibTransId="{69E483F3-438B-4BF0-8522-9C1B925DDC65}"/>
    <dgm:cxn modelId="{81CB65CC-DA2B-49B4-87E4-2F6CEE3A3656}" type="presParOf" srcId="{306D6494-736C-4DE9-862F-C132E234B34C}" destId="{B5E34EA2-CCF9-4D2E-A869-4843B6B4DE38}" srcOrd="0" destOrd="0" presId="urn:microsoft.com/office/officeart/2005/8/layout/hierarchy1"/>
    <dgm:cxn modelId="{7FAE6122-55C4-464D-881B-EEDACE9970EB}" type="presParOf" srcId="{B5E34EA2-CCF9-4D2E-A869-4843B6B4DE38}" destId="{D822DCDE-C976-475B-9433-7DAD4099A63B}" srcOrd="0" destOrd="0" presId="urn:microsoft.com/office/officeart/2005/8/layout/hierarchy1"/>
    <dgm:cxn modelId="{39C14B6F-5F01-4B53-B97D-B03E94E1085D}" type="presParOf" srcId="{D822DCDE-C976-475B-9433-7DAD4099A63B}" destId="{5191FE61-3661-452A-A3AB-40756857ED90}" srcOrd="0" destOrd="0" presId="urn:microsoft.com/office/officeart/2005/8/layout/hierarchy1"/>
    <dgm:cxn modelId="{3C9C6D2A-9252-4C54-B730-A2497ED3B906}" type="presParOf" srcId="{D822DCDE-C976-475B-9433-7DAD4099A63B}" destId="{9880CF02-2D43-4968-9F5F-6ACA8A8C8F2B}" srcOrd="1" destOrd="0" presId="urn:microsoft.com/office/officeart/2005/8/layout/hierarchy1"/>
    <dgm:cxn modelId="{C5F472DD-B3A8-40C4-806D-C4E443145C35}" type="presParOf" srcId="{B5E34EA2-CCF9-4D2E-A869-4843B6B4DE38}" destId="{937ACF1B-88F9-49AF-9A81-C8CA8626AF05}" srcOrd="1" destOrd="0" presId="urn:microsoft.com/office/officeart/2005/8/layout/hierarchy1"/>
    <dgm:cxn modelId="{439BD9B0-C832-4467-AAB6-36F36397FA0F}" type="presParOf" srcId="{937ACF1B-88F9-49AF-9A81-C8CA8626AF05}" destId="{9C7B3533-713C-43BC-89D4-E30D4088CE0A}" srcOrd="0" destOrd="0" presId="urn:microsoft.com/office/officeart/2005/8/layout/hierarchy1"/>
    <dgm:cxn modelId="{411E7E7A-D2A7-42A0-B270-5B2995423C74}" type="presParOf" srcId="{937ACF1B-88F9-49AF-9A81-C8CA8626AF05}" destId="{85B885B4-A17C-41F6-95B0-03054C9B6B33}" srcOrd="1" destOrd="0" presId="urn:microsoft.com/office/officeart/2005/8/layout/hierarchy1"/>
    <dgm:cxn modelId="{FDF4775B-5162-449D-8DEC-8EDC54D769D8}" type="presParOf" srcId="{85B885B4-A17C-41F6-95B0-03054C9B6B33}" destId="{C3392147-ED88-486F-A661-CD0FA1EE3EAD}" srcOrd="0" destOrd="0" presId="urn:microsoft.com/office/officeart/2005/8/layout/hierarchy1"/>
    <dgm:cxn modelId="{1FE8A4E3-9CDE-4A41-B4D2-A1FFAFADE2D8}" type="presParOf" srcId="{C3392147-ED88-486F-A661-CD0FA1EE3EAD}" destId="{6C9CD166-C9BF-4328-8333-6794B4925889}" srcOrd="0" destOrd="0" presId="urn:microsoft.com/office/officeart/2005/8/layout/hierarchy1"/>
    <dgm:cxn modelId="{C5CC62A5-07D9-4D9F-8996-4831DDC2193F}" type="presParOf" srcId="{C3392147-ED88-486F-A661-CD0FA1EE3EAD}" destId="{54DF3BF4-3A40-48A5-B4C6-E934CA1BB44F}" srcOrd="1" destOrd="0" presId="urn:microsoft.com/office/officeart/2005/8/layout/hierarchy1"/>
    <dgm:cxn modelId="{9E0CCD8F-6A83-4C2A-9FC1-8957313F9FAF}" type="presParOf" srcId="{85B885B4-A17C-41F6-95B0-03054C9B6B33}" destId="{6C0E0461-E696-4859-9189-A480F7C46B78}" srcOrd="1" destOrd="0" presId="urn:microsoft.com/office/officeart/2005/8/layout/hierarchy1"/>
    <dgm:cxn modelId="{96F0EB1B-87F1-414A-8450-E593460D3E0C}" type="presParOf" srcId="{937ACF1B-88F9-49AF-9A81-C8CA8626AF05}" destId="{F0C900AD-3E0A-44A9-A954-B8DDDD4E0967}" srcOrd="2" destOrd="0" presId="urn:microsoft.com/office/officeart/2005/8/layout/hierarchy1"/>
    <dgm:cxn modelId="{C0A02DEF-6EB2-4DB8-AE7F-1E056E71BAB9}" type="presParOf" srcId="{937ACF1B-88F9-49AF-9A81-C8CA8626AF05}" destId="{240B51E7-C656-4546-97BB-F59D02823A9E}" srcOrd="3" destOrd="0" presId="urn:microsoft.com/office/officeart/2005/8/layout/hierarchy1"/>
    <dgm:cxn modelId="{BEF69447-346D-4E9C-819C-111E35840D9F}" type="presParOf" srcId="{240B51E7-C656-4546-97BB-F59D02823A9E}" destId="{24D96A74-B264-4BC4-974D-7BC99763C9B6}" srcOrd="0" destOrd="0" presId="urn:microsoft.com/office/officeart/2005/8/layout/hierarchy1"/>
    <dgm:cxn modelId="{81BD3F6D-CF2E-4396-BCFD-38F246EA9BB9}" type="presParOf" srcId="{24D96A74-B264-4BC4-974D-7BC99763C9B6}" destId="{21ABCAF5-779A-4256-90F6-F06396D9CE17}" srcOrd="0" destOrd="0" presId="urn:microsoft.com/office/officeart/2005/8/layout/hierarchy1"/>
    <dgm:cxn modelId="{AA4C2F46-A2DB-4F1D-B0F6-D4E8D6208796}" type="presParOf" srcId="{24D96A74-B264-4BC4-974D-7BC99763C9B6}" destId="{0C4ADE1B-79DA-43F6-A26B-34A2B84431E5}" srcOrd="1" destOrd="0" presId="urn:microsoft.com/office/officeart/2005/8/layout/hierarchy1"/>
    <dgm:cxn modelId="{926C375A-B577-439F-904E-3EAC77B59373}" type="presParOf" srcId="{240B51E7-C656-4546-97BB-F59D02823A9E}" destId="{4381DD2E-43BB-4FA7-A2AC-A3272AB29050}" srcOrd="1" destOrd="0" presId="urn:microsoft.com/office/officeart/2005/8/layout/hierarchy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dirty="0"/>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4348B6D-2962-47E8-A251-BD7F17279FA1}" type="datetimeFigureOut">
              <a:rPr lang="es-CO" smtClean="0"/>
              <a:t>23/02/2021</a:t>
            </a:fld>
            <a:endParaRPr lang="es-CO" dirty="0"/>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dirty="0"/>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EC8DED4-3137-4745-A25D-D8034B7D255B}" type="slidenum">
              <a:rPr lang="es-CO" smtClean="0"/>
              <a:t>‹Nº›</a:t>
            </a:fld>
            <a:endParaRPr lang="es-CO" dirty="0"/>
          </a:p>
        </p:txBody>
      </p:sp>
    </p:spTree>
    <p:extLst>
      <p:ext uri="{BB962C8B-B14F-4D97-AF65-F5344CB8AC3E}">
        <p14:creationId xmlns:p14="http://schemas.microsoft.com/office/powerpoint/2010/main" val="894887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dirty="0"/>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9DD9B2-89C6-F443-B4F6-B5B03F704F5E}" type="datetimeFigureOut">
              <a:rPr lang="es-CO" smtClean="0"/>
              <a:t>23/02/2021</a:t>
            </a:fld>
            <a:endParaRPr lang="es-CO" dirty="0"/>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dirty="0"/>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47E47B-5B90-F041-AC37-A4BB46C26B6A}" type="slidenum">
              <a:rPr lang="es-CO" smtClean="0"/>
              <a:t>‹Nº›</a:t>
            </a:fld>
            <a:endParaRPr lang="es-CO" dirty="0"/>
          </a:p>
        </p:txBody>
      </p:sp>
    </p:spTree>
    <p:extLst>
      <p:ext uri="{BB962C8B-B14F-4D97-AF65-F5344CB8AC3E}">
        <p14:creationId xmlns:p14="http://schemas.microsoft.com/office/powerpoint/2010/main" val="841098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C02E73-929F-4D6A-9C8E-EF998FE82B3A}" type="slidenum">
              <a:rPr lang="en-US" smtClean="0"/>
              <a:pPr/>
              <a:t>11</a:t>
            </a:fld>
            <a:endParaRPr lang="en-US" dirty="0"/>
          </a:p>
        </p:txBody>
      </p:sp>
    </p:spTree>
    <p:extLst>
      <p:ext uri="{BB962C8B-B14F-4D97-AF65-F5344CB8AC3E}">
        <p14:creationId xmlns:p14="http://schemas.microsoft.com/office/powerpoint/2010/main" val="18602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BE091B39-894B-4F0B-AC8A-B175FFFE06B8}" type="slidenum">
              <a:rPr lang="en-US" smtClean="0"/>
              <a:pPr>
                <a:defRPr/>
              </a:pPr>
              <a:t>53</a:t>
            </a:fld>
            <a:endParaRPr lang="en-US" dirty="0"/>
          </a:p>
        </p:txBody>
      </p:sp>
    </p:spTree>
    <p:extLst>
      <p:ext uri="{BB962C8B-B14F-4D97-AF65-F5344CB8AC3E}">
        <p14:creationId xmlns:p14="http://schemas.microsoft.com/office/powerpoint/2010/main" val="3200917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a:ln/>
        </p:spPr>
      </p:sp>
      <p:sp>
        <p:nvSpPr>
          <p:cNvPr id="5529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5530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CBA086-C1BA-413C-B4D1-B84DB7A8260F}" type="slidenum">
              <a:rPr lang="es-ES_tradnl" sz="1200"/>
              <a:pPr/>
              <a:t>63</a:t>
            </a:fld>
            <a:endParaRPr lang="es-ES_tradnl" sz="1200"/>
          </a:p>
        </p:txBody>
      </p:sp>
    </p:spTree>
    <p:extLst>
      <p:ext uri="{BB962C8B-B14F-4D97-AF65-F5344CB8AC3E}">
        <p14:creationId xmlns:p14="http://schemas.microsoft.com/office/powerpoint/2010/main" val="639490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0DD8DF6-A1D1-4A20-BD65-7A37E0DEE1C6}" type="slidenum">
              <a:rPr lang="en-US"/>
              <a:pPr eaLnBrk="1" hangingPunct="1"/>
              <a:t>72</a:t>
            </a:fld>
            <a:endParaRPr lang="en-US"/>
          </a:p>
        </p:txBody>
      </p:sp>
    </p:spTree>
    <p:extLst>
      <p:ext uri="{BB962C8B-B14F-4D97-AF65-F5344CB8AC3E}">
        <p14:creationId xmlns:p14="http://schemas.microsoft.com/office/powerpoint/2010/main" val="422827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98F3F64-9FF5-484D-89CF-9D11BB74CAA2}" type="slidenum">
              <a:rPr lang="es-CO" smtClean="0"/>
              <a:t>123</a:t>
            </a:fld>
            <a:endParaRPr lang="es-CO"/>
          </a:p>
        </p:txBody>
      </p:sp>
    </p:spTree>
    <p:extLst>
      <p:ext uri="{BB962C8B-B14F-4D97-AF65-F5344CB8AC3E}">
        <p14:creationId xmlns:p14="http://schemas.microsoft.com/office/powerpoint/2010/main" val="414077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CCBFDDA9-B9F1-4A30-B924-7235FD84B639}" type="slidenum">
              <a:rPr lang="en-US" smtClean="0"/>
              <a:pPr>
                <a:defRPr/>
              </a:pPr>
              <a:t>143</a:t>
            </a:fld>
            <a:endParaRPr lang="en-US" dirty="0"/>
          </a:p>
        </p:txBody>
      </p:sp>
    </p:spTree>
    <p:extLst>
      <p:ext uri="{BB962C8B-B14F-4D97-AF65-F5344CB8AC3E}">
        <p14:creationId xmlns:p14="http://schemas.microsoft.com/office/powerpoint/2010/main" val="151072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3D312E8-2267-4263-A58A-C1E470D833F5}" type="slidenum">
              <a:rPr lang="en-US"/>
              <a:pPr eaLnBrk="1" hangingPunct="1"/>
              <a:t>145</a:t>
            </a:fld>
            <a:endParaRPr lang="en-US"/>
          </a:p>
        </p:txBody>
      </p:sp>
    </p:spTree>
    <p:extLst>
      <p:ext uri="{BB962C8B-B14F-4D97-AF65-F5344CB8AC3E}">
        <p14:creationId xmlns:p14="http://schemas.microsoft.com/office/powerpoint/2010/main" val="408976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C02E73-929F-4D6A-9C8E-EF998FE82B3A}" type="slidenum">
              <a:rPr lang="en-US" smtClean="0"/>
              <a:pPr/>
              <a:t>148</a:t>
            </a:fld>
            <a:endParaRPr lang="en-US" dirty="0"/>
          </a:p>
        </p:txBody>
      </p:sp>
    </p:spTree>
    <p:extLst>
      <p:ext uri="{BB962C8B-B14F-4D97-AF65-F5344CB8AC3E}">
        <p14:creationId xmlns:p14="http://schemas.microsoft.com/office/powerpoint/2010/main" val="18602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C02E73-929F-4D6A-9C8E-EF998FE82B3A}" type="slidenum">
              <a:rPr lang="en-US" smtClean="0"/>
              <a:pPr/>
              <a:t>150</a:t>
            </a:fld>
            <a:endParaRPr lang="en-US"/>
          </a:p>
        </p:txBody>
      </p:sp>
    </p:spTree>
    <p:extLst>
      <p:ext uri="{BB962C8B-B14F-4D97-AF65-F5344CB8AC3E}">
        <p14:creationId xmlns:p14="http://schemas.microsoft.com/office/powerpoint/2010/main" val="30864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CFE55724-FA68-445B-9670-AEE798E1D6E9}" type="slidenum">
              <a:rPr lang="en-US" smtClean="0"/>
              <a:pPr>
                <a:defRPr/>
              </a:pPr>
              <a:t>151</a:t>
            </a:fld>
            <a:endParaRPr lang="en-US" dirty="0"/>
          </a:p>
        </p:txBody>
      </p:sp>
    </p:spTree>
    <p:extLst>
      <p:ext uri="{BB962C8B-B14F-4D97-AF65-F5344CB8AC3E}">
        <p14:creationId xmlns:p14="http://schemas.microsoft.com/office/powerpoint/2010/main" val="300384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C02E73-929F-4D6A-9C8E-EF998FE82B3A}" type="slidenum">
              <a:rPr lang="en-US" smtClean="0"/>
              <a:pPr/>
              <a:t>14</a:t>
            </a:fld>
            <a:endParaRPr lang="en-US"/>
          </a:p>
        </p:txBody>
      </p:sp>
    </p:spTree>
    <p:extLst>
      <p:ext uri="{BB962C8B-B14F-4D97-AF65-F5344CB8AC3E}">
        <p14:creationId xmlns:p14="http://schemas.microsoft.com/office/powerpoint/2010/main" val="30864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4BD0FC7-5B4B-422C-AEB2-B7B24E908E76}" type="slidenum">
              <a:rPr lang="en-US"/>
              <a:pPr eaLnBrk="1" hangingPunct="1"/>
              <a:t>15</a:t>
            </a:fld>
            <a:endParaRPr lang="en-US"/>
          </a:p>
        </p:txBody>
      </p:sp>
    </p:spTree>
    <p:extLst>
      <p:ext uri="{BB962C8B-B14F-4D97-AF65-F5344CB8AC3E}">
        <p14:creationId xmlns:p14="http://schemas.microsoft.com/office/powerpoint/2010/main" val="11412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CFE55724-FA68-445B-9670-AEE798E1D6E9}" type="slidenum">
              <a:rPr lang="en-US" smtClean="0"/>
              <a:pPr>
                <a:defRPr/>
              </a:pPr>
              <a:t>16</a:t>
            </a:fld>
            <a:endParaRPr lang="en-US" dirty="0"/>
          </a:p>
        </p:txBody>
      </p:sp>
    </p:spTree>
    <p:extLst>
      <p:ext uri="{BB962C8B-B14F-4D97-AF65-F5344CB8AC3E}">
        <p14:creationId xmlns:p14="http://schemas.microsoft.com/office/powerpoint/2010/main" val="3003842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ES"/>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DBEC5BA-3541-4FDA-86DD-AF0D249BF733}" type="slidenum">
              <a:rPr lang="en-US" altLang="es-ES"/>
              <a:pPr eaLnBrk="1" hangingPunct="1"/>
              <a:t>17</a:t>
            </a:fld>
            <a:endParaRPr lang="en-US" altLang="es-ES"/>
          </a:p>
        </p:txBody>
      </p:sp>
    </p:spTree>
    <p:extLst>
      <p:ext uri="{BB962C8B-B14F-4D97-AF65-F5344CB8AC3E}">
        <p14:creationId xmlns:p14="http://schemas.microsoft.com/office/powerpoint/2010/main" val="1705499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3D312E8-2267-4263-A58A-C1E470D833F5}" type="slidenum">
              <a:rPr lang="en-US"/>
              <a:pPr eaLnBrk="1" hangingPunct="1"/>
              <a:t>34</a:t>
            </a:fld>
            <a:endParaRPr lang="en-US"/>
          </a:p>
        </p:txBody>
      </p:sp>
    </p:spTree>
    <p:extLst>
      <p:ext uri="{BB962C8B-B14F-4D97-AF65-F5344CB8AC3E}">
        <p14:creationId xmlns:p14="http://schemas.microsoft.com/office/powerpoint/2010/main" val="277186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CCBFDDA9-B9F1-4A30-B924-7235FD84B639}" type="slidenum">
              <a:rPr lang="en-US" smtClean="0"/>
              <a:pPr>
                <a:defRPr/>
              </a:pPr>
              <a:t>36</a:t>
            </a:fld>
            <a:endParaRPr lang="en-US" dirty="0"/>
          </a:p>
        </p:txBody>
      </p:sp>
    </p:spTree>
    <p:extLst>
      <p:ext uri="{BB962C8B-B14F-4D97-AF65-F5344CB8AC3E}">
        <p14:creationId xmlns:p14="http://schemas.microsoft.com/office/powerpoint/2010/main" val="188238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C02E73-929F-4D6A-9C8E-EF998FE82B3A}" type="slidenum">
              <a:rPr lang="en-US" smtClean="0"/>
              <a:pPr/>
              <a:t>47</a:t>
            </a:fld>
            <a:endParaRPr lang="en-US"/>
          </a:p>
        </p:txBody>
      </p:sp>
    </p:spTree>
    <p:extLst>
      <p:ext uri="{BB962C8B-B14F-4D97-AF65-F5344CB8AC3E}">
        <p14:creationId xmlns:p14="http://schemas.microsoft.com/office/powerpoint/2010/main" val="22222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a:p>
        </p:txBody>
      </p:sp>
      <p:sp>
        <p:nvSpPr>
          <p:cNvPr id="4" name="3 Marcador de número de diapositiva"/>
          <p:cNvSpPr>
            <a:spLocks noGrp="1"/>
          </p:cNvSpPr>
          <p:nvPr>
            <p:ph type="sldNum" sz="quarter" idx="5"/>
          </p:nvPr>
        </p:nvSpPr>
        <p:spPr/>
        <p:txBody>
          <a:bodyPr/>
          <a:lstStyle/>
          <a:p>
            <a:pPr>
              <a:defRPr/>
            </a:pPr>
            <a:fld id="{BE091B39-894B-4F0B-AC8A-B175FFFE06B8}" type="slidenum">
              <a:rPr lang="en-US" smtClean="0"/>
              <a:pPr>
                <a:defRPr/>
              </a:pPr>
              <a:t>51</a:t>
            </a:fld>
            <a:endParaRPr lang="en-US" dirty="0"/>
          </a:p>
        </p:txBody>
      </p:sp>
    </p:spTree>
    <p:extLst>
      <p:ext uri="{BB962C8B-B14F-4D97-AF65-F5344CB8AC3E}">
        <p14:creationId xmlns:p14="http://schemas.microsoft.com/office/powerpoint/2010/main" val="386741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192188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352386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1032714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245179" y="277588"/>
            <a:ext cx="9584870" cy="914400"/>
          </a:xfrm>
        </p:spPr>
        <p:txBody>
          <a:bodyPr anchor="b">
            <a:normAutofit/>
          </a:bodyPr>
          <a:lstStyle>
            <a:lvl1pPr algn="l">
              <a:defRPr sz="2400"/>
            </a:lvl1pPr>
          </a:lstStyle>
          <a:p>
            <a:endParaRPr lang="es-CO" dirty="0"/>
          </a:p>
        </p:txBody>
      </p:sp>
      <p:sp>
        <p:nvSpPr>
          <p:cNvPr id="9" name="Marcador de texto 8"/>
          <p:cNvSpPr>
            <a:spLocks noGrp="1"/>
          </p:cNvSpPr>
          <p:nvPr>
            <p:ph type="body" sz="quarter" idx="13"/>
          </p:nvPr>
        </p:nvSpPr>
        <p:spPr>
          <a:xfrm>
            <a:off x="2253343" y="1520825"/>
            <a:ext cx="9584871" cy="5026932"/>
          </a:xfrm>
        </p:spPr>
        <p:txBody>
          <a:bodyPr/>
          <a:lstStyle>
            <a:lvl1pPr marL="0" indent="0">
              <a:buNone/>
              <a:defRPr sz="2400">
                <a:solidFill>
                  <a:schemeClr val="tx2">
                    <a:lumMod val="75000"/>
                  </a:schemeClr>
                </a:solidFill>
              </a:defRPr>
            </a:lvl1pPr>
            <a:lvl2pPr marL="457189" indent="0">
              <a:buNone/>
              <a:defRPr sz="2200">
                <a:solidFill>
                  <a:schemeClr val="tx2">
                    <a:lumMod val="75000"/>
                  </a:schemeClr>
                </a:solidFill>
              </a:defRPr>
            </a:lvl2pPr>
            <a:lvl3pPr marL="914377" indent="0">
              <a:buNone/>
              <a:defRPr>
                <a:solidFill>
                  <a:schemeClr val="tx2">
                    <a:lumMod val="75000"/>
                  </a:schemeClr>
                </a:solidFill>
              </a:defRPr>
            </a:lvl3pPr>
            <a:lvl4pPr marL="1371566" indent="0">
              <a:buNone/>
              <a:defRPr>
                <a:solidFill>
                  <a:schemeClr val="tx2">
                    <a:lumMod val="75000"/>
                  </a:schemeClr>
                </a:solidFill>
              </a:defRPr>
            </a:lvl4pPr>
            <a:lvl5pPr marL="1828755" indent="0">
              <a:buNone/>
              <a:defRPr>
                <a:solidFill>
                  <a:schemeClr val="tx2">
                    <a:lumMod val="75000"/>
                  </a:schemeClr>
                </a:solidFill>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41787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99785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516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58657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120509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347068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262004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132317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EA02C37-DBBE-4507-B6B0-3B7D71457A4D}" type="datetimeFigureOut">
              <a:rPr lang="es-ES" smtClean="0"/>
              <a:t>23/02/2021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2691D3E7-18E0-4A05-904F-3340FF588249}" type="slidenum">
              <a:rPr lang="es-ES" smtClean="0"/>
              <a:t>‹Nº›</a:t>
            </a:fld>
            <a:endParaRPr lang="es-ES" dirty="0"/>
          </a:p>
        </p:txBody>
      </p:sp>
    </p:spTree>
    <p:extLst>
      <p:ext uri="{BB962C8B-B14F-4D97-AF65-F5344CB8AC3E}">
        <p14:creationId xmlns:p14="http://schemas.microsoft.com/office/powerpoint/2010/main" val="250582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02C37-DBBE-4507-B6B0-3B7D71457A4D}" type="datetimeFigureOut">
              <a:rPr lang="es-ES" smtClean="0"/>
              <a:t>23/02/2021</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1D3E7-18E0-4A05-904F-3340FF588249}" type="slidenum">
              <a:rPr lang="es-ES" smtClean="0"/>
              <a:t>‹Nº›</a:t>
            </a:fld>
            <a:endParaRPr lang="es-ES" dirty="0"/>
          </a:p>
        </p:txBody>
      </p:sp>
    </p:spTree>
    <p:extLst>
      <p:ext uri="{BB962C8B-B14F-4D97-AF65-F5344CB8AC3E}">
        <p14:creationId xmlns:p14="http://schemas.microsoft.com/office/powerpoint/2010/main" val="3347546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www.suifp-territorio.dnp.gov.co/"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3.jpe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25.jpeg"/><Relationship Id="rId4" Type="http://schemas.openxmlformats.org/officeDocument/2006/relationships/image" Target="../media/image69.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8.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www.monografias.com/trabajos13/diseprod/diseprod.s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www.monografias.com/trabajos/lacomunica/lacomunica.shtml" TargetMode="External"/><Relationship Id="rId4" Type="http://schemas.openxmlformats.org/officeDocument/2006/relationships/hyperlink" Target="http://www.monografias.com/trabajos11/grupo/grupo.shtml" TargetMode="Externa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31.jpeg"/><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monografias.com/trabajos15/logica-metodologia/logica-metodologia.s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www.monografias.com/trabajos4/refrec/refrec.shtml" TargetMode="External"/><Relationship Id="rId5" Type="http://schemas.openxmlformats.org/officeDocument/2006/relationships/hyperlink" Target="http://www.monografias.com/trabajos11/veref/veref.shtml" TargetMode="External"/><Relationship Id="rId4" Type="http://schemas.openxmlformats.org/officeDocument/2006/relationships/hyperlink" Target="http://www.monografias.com/trabajos14/medios-comunicacion/medios-comunicacion.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monografias.com/trabajos7/sisinf/sisinf.shtml"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image" Target="../media/image31.jpeg"/><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package" Target="../embeddings/Hoja_de_c_lculo_de_Microsoft_Excel1.xlsx"/></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269361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xmlns="" id="{B4A3C1B6-AD0B-8A42-AA6F-D7809E14393A}"/>
              </a:ext>
            </a:extLst>
          </p:cNvPr>
          <p:cNvSpPr/>
          <p:nvPr/>
        </p:nvSpPr>
        <p:spPr>
          <a:xfrm>
            <a:off x="845428" y="1880095"/>
            <a:ext cx="3439752" cy="790415"/>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000" b="1" dirty="0">
                <a:ln w="0"/>
                <a:solidFill>
                  <a:schemeClr val="tx1"/>
                </a:solidFill>
                <a:effectLst>
                  <a:outerShdw blurRad="38100" dist="19050" dir="2700000" algn="tl" rotWithShape="0">
                    <a:schemeClr val="dk1">
                      <a:alpha val="40000"/>
                    </a:schemeClr>
                  </a:outerShdw>
                </a:effectLst>
              </a:rPr>
              <a:t>PLAN</a:t>
            </a:r>
          </a:p>
        </p:txBody>
      </p:sp>
      <p:sp>
        <p:nvSpPr>
          <p:cNvPr id="5" name="Rectángulo redondeado 4">
            <a:extLst>
              <a:ext uri="{FF2B5EF4-FFF2-40B4-BE49-F238E27FC236}">
                <a16:creationId xmlns:a16="http://schemas.microsoft.com/office/drawing/2014/main" xmlns="" id="{B795D031-106D-7748-A6EA-CC926121B65E}"/>
              </a:ext>
            </a:extLst>
          </p:cNvPr>
          <p:cNvSpPr/>
          <p:nvPr/>
        </p:nvSpPr>
        <p:spPr>
          <a:xfrm>
            <a:off x="7626351" y="1880095"/>
            <a:ext cx="3012151" cy="790415"/>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000" b="1" dirty="0">
                <a:ln w="0"/>
                <a:solidFill>
                  <a:schemeClr val="tx1"/>
                </a:solidFill>
                <a:effectLst>
                  <a:outerShdw blurRad="38100" dist="19050" dir="2700000" algn="tl" rotWithShape="0">
                    <a:schemeClr val="dk1">
                      <a:alpha val="40000"/>
                    </a:schemeClr>
                  </a:outerShdw>
                </a:effectLst>
              </a:rPr>
              <a:t>INTENCIÓN</a:t>
            </a:r>
          </a:p>
        </p:txBody>
      </p:sp>
      <p:sp>
        <p:nvSpPr>
          <p:cNvPr id="6" name="Rectángulo redondeado 5">
            <a:extLst>
              <a:ext uri="{FF2B5EF4-FFF2-40B4-BE49-F238E27FC236}">
                <a16:creationId xmlns:a16="http://schemas.microsoft.com/office/drawing/2014/main" xmlns="" id="{0ED48756-CF59-5A4A-B856-CEFA3FB8F835}"/>
              </a:ext>
            </a:extLst>
          </p:cNvPr>
          <p:cNvSpPr/>
          <p:nvPr/>
        </p:nvSpPr>
        <p:spPr>
          <a:xfrm>
            <a:off x="2993612" y="3002195"/>
            <a:ext cx="5869859" cy="107066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ANTECEDE A LA ACCIÓN</a:t>
            </a:r>
          </a:p>
        </p:txBody>
      </p:sp>
      <p:sp>
        <p:nvSpPr>
          <p:cNvPr id="7" name="Flecha derecha 6">
            <a:extLst>
              <a:ext uri="{FF2B5EF4-FFF2-40B4-BE49-F238E27FC236}">
                <a16:creationId xmlns:a16="http://schemas.microsoft.com/office/drawing/2014/main" xmlns="" id="{9BF8A2DE-3645-354E-AB51-2EC187FFECB1}"/>
              </a:ext>
            </a:extLst>
          </p:cNvPr>
          <p:cNvSpPr/>
          <p:nvPr/>
        </p:nvSpPr>
        <p:spPr>
          <a:xfrm>
            <a:off x="5375350" y="2000465"/>
            <a:ext cx="1052052" cy="457108"/>
          </a:xfrm>
          <a:prstGeom prst="rightArrow">
            <a:avLst>
              <a:gd name="adj1" fmla="val 50000"/>
              <a:gd name="adj2" fmla="val 62906"/>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3000" b="1" dirty="0">
              <a:ln w="0"/>
              <a:solidFill>
                <a:schemeClr val="tx1"/>
              </a:solidFill>
              <a:effectLst>
                <a:outerShdw blurRad="38100" dist="19050" dir="2700000" algn="tl" rotWithShape="0">
                  <a:schemeClr val="dk1">
                    <a:alpha val="40000"/>
                  </a:schemeClr>
                </a:outerShdw>
              </a:effectLst>
            </a:endParaRPr>
          </a:p>
        </p:txBody>
      </p:sp>
      <p:sp>
        <p:nvSpPr>
          <p:cNvPr id="8" name="Rectángulo redondeado 7">
            <a:extLst>
              <a:ext uri="{FF2B5EF4-FFF2-40B4-BE49-F238E27FC236}">
                <a16:creationId xmlns:a16="http://schemas.microsoft.com/office/drawing/2014/main" xmlns="" id="{F87E4912-E586-0F4A-9FB1-9FE221B2D0DD}"/>
              </a:ext>
            </a:extLst>
          </p:cNvPr>
          <p:cNvSpPr/>
          <p:nvPr/>
        </p:nvSpPr>
        <p:spPr>
          <a:xfrm>
            <a:off x="845428" y="4744618"/>
            <a:ext cx="3439752" cy="737343"/>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000" b="1" dirty="0">
                <a:ln w="0"/>
                <a:solidFill>
                  <a:schemeClr val="tx1"/>
                </a:solidFill>
                <a:effectLst>
                  <a:outerShdw blurRad="38100" dist="19050" dir="2700000" algn="tl" rotWithShape="0">
                    <a:schemeClr val="dk1">
                      <a:alpha val="40000"/>
                    </a:schemeClr>
                  </a:outerShdw>
                </a:effectLst>
              </a:rPr>
              <a:t>INTENCION </a:t>
            </a:r>
          </a:p>
        </p:txBody>
      </p:sp>
      <p:sp>
        <p:nvSpPr>
          <p:cNvPr id="9" name="Rectángulo redondeado 8">
            <a:extLst>
              <a:ext uri="{FF2B5EF4-FFF2-40B4-BE49-F238E27FC236}">
                <a16:creationId xmlns:a16="http://schemas.microsoft.com/office/drawing/2014/main" xmlns="" id="{36ECB008-3194-314A-9440-61C56487790E}"/>
              </a:ext>
            </a:extLst>
          </p:cNvPr>
          <p:cNvSpPr/>
          <p:nvPr/>
        </p:nvSpPr>
        <p:spPr>
          <a:xfrm>
            <a:off x="7626351" y="4691546"/>
            <a:ext cx="3287454" cy="790415"/>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000" b="1" dirty="0">
                <a:ln w="0"/>
                <a:solidFill>
                  <a:schemeClr val="tx1"/>
                </a:solidFill>
                <a:effectLst>
                  <a:outerShdw blurRad="38100" dist="19050" dir="2700000" algn="tl" rotWithShape="0">
                    <a:schemeClr val="dk1">
                      <a:alpha val="40000"/>
                    </a:schemeClr>
                  </a:outerShdw>
                </a:effectLst>
              </a:rPr>
              <a:t>HACER </a:t>
            </a:r>
          </a:p>
        </p:txBody>
      </p:sp>
      <p:sp>
        <p:nvSpPr>
          <p:cNvPr id="10" name="Flecha derecha 9">
            <a:extLst>
              <a:ext uri="{FF2B5EF4-FFF2-40B4-BE49-F238E27FC236}">
                <a16:creationId xmlns:a16="http://schemas.microsoft.com/office/drawing/2014/main" xmlns="" id="{19848978-F62B-F440-816F-D068FFBE9416}"/>
              </a:ext>
            </a:extLst>
          </p:cNvPr>
          <p:cNvSpPr/>
          <p:nvPr/>
        </p:nvSpPr>
        <p:spPr>
          <a:xfrm>
            <a:off x="5375350" y="4808567"/>
            <a:ext cx="943272" cy="575880"/>
          </a:xfrm>
          <a:prstGeom prst="rightArrow">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30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921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2036" y="762000"/>
            <a:ext cx="6649639" cy="584775"/>
          </a:xfrm>
          <a:prstGeom prst="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3200" b="1">
                <a:solidFill>
                  <a:schemeClr val="tx1"/>
                </a:solidFill>
              </a:defRPr>
            </a:lvl1pPr>
          </a:lstStyle>
          <a:p>
            <a:r>
              <a:rPr lang="es-CO" dirty="0"/>
              <a:t>Cómo se hace un Flujo de Caja ? </a:t>
            </a:r>
          </a:p>
        </p:txBody>
      </p:sp>
      <p:sp>
        <p:nvSpPr>
          <p:cNvPr id="3" name="Rectangle 3"/>
          <p:cNvSpPr txBox="1">
            <a:spLocks noChangeArrowheads="1"/>
          </p:cNvSpPr>
          <p:nvPr/>
        </p:nvSpPr>
        <p:spPr>
          <a:xfrm>
            <a:off x="782037" y="2027208"/>
            <a:ext cx="9781330" cy="406879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lnSpc>
                <a:spcPct val="90000"/>
              </a:lnSpc>
              <a:defRPr/>
            </a:pPr>
            <a:r>
              <a:rPr lang="es-ES_tradnl" sz="3800" kern="0" dirty="0"/>
              <a:t>Definir el </a:t>
            </a:r>
            <a:r>
              <a:rPr lang="es-ES_tradnl" sz="3800" b="1" kern="0" dirty="0">
                <a:solidFill>
                  <a:srgbClr val="FF3300"/>
                </a:solidFill>
              </a:rPr>
              <a:t>Horizonte de Evaluación</a:t>
            </a:r>
            <a:r>
              <a:rPr lang="es-ES_tradnl" sz="3800" kern="0" dirty="0"/>
              <a:t> de la Alternativa de solución</a:t>
            </a:r>
          </a:p>
          <a:p>
            <a:pPr algn="just">
              <a:lnSpc>
                <a:spcPct val="90000"/>
              </a:lnSpc>
              <a:defRPr/>
            </a:pPr>
            <a:r>
              <a:rPr lang="es-ES_tradnl" sz="3800" kern="0" dirty="0"/>
              <a:t>Calcular las </a:t>
            </a:r>
            <a:r>
              <a:rPr lang="es-ES_tradnl" sz="3800" b="1" kern="0" dirty="0">
                <a:solidFill>
                  <a:srgbClr val="FF3300"/>
                </a:solidFill>
              </a:rPr>
              <a:t>entradas</a:t>
            </a:r>
            <a:r>
              <a:rPr lang="es-ES_tradnl" sz="3800" kern="0" dirty="0"/>
              <a:t> y </a:t>
            </a:r>
            <a:r>
              <a:rPr lang="es-ES_tradnl" sz="3800" b="1" kern="0" dirty="0">
                <a:solidFill>
                  <a:srgbClr val="FF3300"/>
                </a:solidFill>
              </a:rPr>
              <a:t>salidas</a:t>
            </a:r>
            <a:r>
              <a:rPr lang="es-ES_tradnl" sz="3800" kern="0" dirty="0">
                <a:solidFill>
                  <a:srgbClr val="FF3300"/>
                </a:solidFill>
              </a:rPr>
              <a:t> </a:t>
            </a:r>
            <a:r>
              <a:rPr lang="es-ES_tradnl" sz="3800" kern="0" dirty="0"/>
              <a:t>de dinero  de cada solución considerada, incluyendo los desembolsos que se realizan en la  Preinversión.</a:t>
            </a:r>
          </a:p>
          <a:p>
            <a:pPr>
              <a:lnSpc>
                <a:spcPct val="90000"/>
              </a:lnSpc>
              <a:buFontTx/>
              <a:buNone/>
              <a:defRPr/>
            </a:pPr>
            <a:endParaRPr lang="es-ES" sz="3800" kern="0" dirty="0"/>
          </a:p>
        </p:txBody>
      </p:sp>
    </p:spTree>
    <p:extLst>
      <p:ext uri="{BB962C8B-B14F-4D97-AF65-F5344CB8AC3E}">
        <p14:creationId xmlns:p14="http://schemas.microsoft.com/office/powerpoint/2010/main" val="559570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a:xfrm>
            <a:off x="376092" y="1417283"/>
            <a:ext cx="11218500" cy="1270984"/>
          </a:xfr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indent="0" algn="ctr">
              <a:buNone/>
            </a:pPr>
            <a:endParaRPr lang="es-ES_tradnl" altLang="es-ES" sz="3200" b="1" dirty="0">
              <a:solidFill>
                <a:schemeClr val="tx1"/>
              </a:solidFill>
            </a:endParaRPr>
          </a:p>
          <a:p>
            <a:pPr marL="0" indent="0" algn="ctr">
              <a:buNone/>
            </a:pPr>
            <a:r>
              <a:rPr lang="es-ES_tradnl" altLang="es-ES" sz="3200" b="1" dirty="0">
                <a:solidFill>
                  <a:schemeClr val="tx1"/>
                </a:solidFill>
              </a:rPr>
              <a:t>HORIZONTE DE EVALUACIÓN:</a:t>
            </a:r>
          </a:p>
          <a:p>
            <a:pPr marL="0" indent="0" algn="ctr">
              <a:buNone/>
            </a:pPr>
            <a:r>
              <a:rPr lang="es-ES_tradnl" altLang="es-ES" sz="3200" dirty="0">
                <a:solidFill>
                  <a:schemeClr val="tx1"/>
                </a:solidFill>
              </a:rPr>
              <a:t>Período en el cual se generan los beneficios del proyecto o alternativa de solución</a:t>
            </a:r>
          </a:p>
          <a:p>
            <a:pPr marL="0" algn="ctr"/>
            <a:endParaRPr lang="es-ES" altLang="es-ES" sz="3200" b="1" dirty="0"/>
          </a:p>
        </p:txBody>
      </p:sp>
      <p:graphicFrame>
        <p:nvGraphicFramePr>
          <p:cNvPr id="4" name="Tabla 3"/>
          <p:cNvGraphicFramePr>
            <a:graphicFrameLocks noGrp="1"/>
          </p:cNvGraphicFramePr>
          <p:nvPr>
            <p:extLst>
              <p:ext uri="{D42A27DB-BD31-4B8C-83A1-F6EECF244321}">
                <p14:modId xmlns:p14="http://schemas.microsoft.com/office/powerpoint/2010/main" val="411219324"/>
              </p:ext>
            </p:extLst>
          </p:nvPr>
        </p:nvGraphicFramePr>
        <p:xfrm>
          <a:off x="783872" y="3132479"/>
          <a:ext cx="9805986" cy="2891348"/>
        </p:xfrm>
        <a:graphic>
          <a:graphicData uri="http://schemas.openxmlformats.org/drawingml/2006/table">
            <a:tbl>
              <a:tblPr>
                <a:tableStyleId>{5C22544A-7EE6-4342-B048-85BDC9FD1C3A}</a:tableStyleId>
              </a:tblPr>
              <a:tblGrid>
                <a:gridCol w="1136615">
                  <a:extLst>
                    <a:ext uri="{9D8B030D-6E8A-4147-A177-3AD203B41FA5}">
                      <a16:colId xmlns:a16="http://schemas.microsoft.com/office/drawing/2014/main" xmlns="" val="20000"/>
                    </a:ext>
                  </a:extLst>
                </a:gridCol>
                <a:gridCol w="1265289">
                  <a:extLst>
                    <a:ext uri="{9D8B030D-6E8A-4147-A177-3AD203B41FA5}">
                      <a16:colId xmlns:a16="http://schemas.microsoft.com/office/drawing/2014/main" xmlns="" val="20001"/>
                    </a:ext>
                  </a:extLst>
                </a:gridCol>
                <a:gridCol w="675536">
                  <a:extLst>
                    <a:ext uri="{9D8B030D-6E8A-4147-A177-3AD203B41FA5}">
                      <a16:colId xmlns:a16="http://schemas.microsoft.com/office/drawing/2014/main" xmlns="" val="20002"/>
                    </a:ext>
                  </a:extLst>
                </a:gridCol>
                <a:gridCol w="611199">
                  <a:extLst>
                    <a:ext uri="{9D8B030D-6E8A-4147-A177-3AD203B41FA5}">
                      <a16:colId xmlns:a16="http://schemas.microsoft.com/office/drawing/2014/main" xmlns="" val="20003"/>
                    </a:ext>
                  </a:extLst>
                </a:gridCol>
                <a:gridCol w="900714">
                  <a:extLst>
                    <a:ext uri="{9D8B030D-6E8A-4147-A177-3AD203B41FA5}">
                      <a16:colId xmlns:a16="http://schemas.microsoft.com/office/drawing/2014/main" xmlns="" val="20004"/>
                    </a:ext>
                  </a:extLst>
                </a:gridCol>
                <a:gridCol w="889991">
                  <a:extLst>
                    <a:ext uri="{9D8B030D-6E8A-4147-A177-3AD203B41FA5}">
                      <a16:colId xmlns:a16="http://schemas.microsoft.com/office/drawing/2014/main" xmlns="" val="20005"/>
                    </a:ext>
                  </a:extLst>
                </a:gridCol>
                <a:gridCol w="889991">
                  <a:extLst>
                    <a:ext uri="{9D8B030D-6E8A-4147-A177-3AD203B41FA5}">
                      <a16:colId xmlns:a16="http://schemas.microsoft.com/office/drawing/2014/main" xmlns="" val="20006"/>
                    </a:ext>
                  </a:extLst>
                </a:gridCol>
                <a:gridCol w="889991">
                  <a:extLst>
                    <a:ext uri="{9D8B030D-6E8A-4147-A177-3AD203B41FA5}">
                      <a16:colId xmlns:a16="http://schemas.microsoft.com/office/drawing/2014/main" xmlns="" val="20007"/>
                    </a:ext>
                  </a:extLst>
                </a:gridCol>
                <a:gridCol w="889991">
                  <a:extLst>
                    <a:ext uri="{9D8B030D-6E8A-4147-A177-3AD203B41FA5}">
                      <a16:colId xmlns:a16="http://schemas.microsoft.com/office/drawing/2014/main" xmlns="" val="20008"/>
                    </a:ext>
                  </a:extLst>
                </a:gridCol>
                <a:gridCol w="884629">
                  <a:extLst>
                    <a:ext uri="{9D8B030D-6E8A-4147-A177-3AD203B41FA5}">
                      <a16:colId xmlns:a16="http://schemas.microsoft.com/office/drawing/2014/main" xmlns="" val="20009"/>
                    </a:ext>
                  </a:extLst>
                </a:gridCol>
                <a:gridCol w="772040">
                  <a:extLst>
                    <a:ext uri="{9D8B030D-6E8A-4147-A177-3AD203B41FA5}">
                      <a16:colId xmlns:a16="http://schemas.microsoft.com/office/drawing/2014/main" xmlns="" val="20010"/>
                    </a:ext>
                  </a:extLst>
                </a:gridCol>
              </a:tblGrid>
              <a:tr h="389707">
                <a:tc rowSpan="2">
                  <a:txBody>
                    <a:bodyPr/>
                    <a:lstStyle/>
                    <a:p>
                      <a:pPr algn="ctr" fontAlgn="ctr"/>
                      <a:r>
                        <a:rPr lang="es-CO" sz="1050" b="1" u="none" strike="noStrike" dirty="0">
                          <a:effectLst/>
                        </a:rPr>
                        <a:t>PRODUCTO </a:t>
                      </a:r>
                      <a:endParaRPr lang="es-CO" sz="1050" b="1" i="0" u="none" strike="noStrike" dirty="0">
                        <a:solidFill>
                          <a:srgbClr val="00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Unidad de Medida</a:t>
                      </a:r>
                      <a:endParaRPr lang="es-CO" sz="1050" b="1" i="0" u="none" strike="noStrike" dirty="0">
                        <a:solidFill>
                          <a:srgbClr val="00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Cantidad</a:t>
                      </a:r>
                      <a:endParaRPr lang="es-CO" sz="1050" b="1" i="0" u="none" strike="noStrike" dirty="0">
                        <a:solidFill>
                          <a:srgbClr val="00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Costo</a:t>
                      </a:r>
                      <a:endParaRPr lang="es-CO" sz="1050" b="1" i="0" u="none" strike="noStrike" dirty="0">
                        <a:solidFill>
                          <a:srgbClr val="00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ACTIVIDAD </a:t>
                      </a:r>
                      <a:endParaRPr lang="es-CO" sz="1050" b="1" i="0" u="none" strike="noStrike" dirty="0">
                        <a:solidFill>
                          <a:srgbClr val="00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COSTO  UNITARIO </a:t>
                      </a:r>
                      <a:endParaRPr lang="es-CO" sz="1050" b="1" i="0" u="none" strike="noStrike" dirty="0">
                        <a:solidFill>
                          <a:srgbClr val="FF0000"/>
                        </a:solidFill>
                        <a:effectLst/>
                        <a:latin typeface="Arial Narrow" panose="020B0606020202030204" pitchFamily="34" charset="0"/>
                      </a:endParaRPr>
                    </a:p>
                  </a:txBody>
                  <a:tcPr marL="0" marR="0" marT="0" marB="0" anchor="ctr"/>
                </a:tc>
                <a:tc rowSpan="2">
                  <a:txBody>
                    <a:bodyPr/>
                    <a:lstStyle/>
                    <a:p>
                      <a:pPr algn="ctr" fontAlgn="ctr"/>
                      <a:r>
                        <a:rPr lang="es-CO" sz="1050" b="1" u="none" strike="noStrike" dirty="0">
                          <a:effectLst/>
                        </a:rPr>
                        <a:t>Unidad de medida </a:t>
                      </a:r>
                      <a:endParaRPr lang="es-CO" sz="1050" b="1" i="0" u="none" strike="noStrike" dirty="0">
                        <a:solidFill>
                          <a:srgbClr val="000000"/>
                        </a:solidFill>
                        <a:effectLst/>
                        <a:latin typeface="Arial Narrow" panose="020B0606020202030204" pitchFamily="34" charset="0"/>
                      </a:endParaRPr>
                    </a:p>
                  </a:txBody>
                  <a:tcPr marL="0" marR="0" marT="0" marB="0" anchor="ctr"/>
                </a:tc>
                <a:tc gridSpan="4">
                  <a:txBody>
                    <a:bodyPr/>
                    <a:lstStyle/>
                    <a:p>
                      <a:pPr algn="ctr" fontAlgn="ctr"/>
                      <a:r>
                        <a:rPr lang="es-CO" sz="1050" b="1" u="none" strike="noStrike" dirty="0">
                          <a:effectLst/>
                        </a:rPr>
                        <a:t>CRONOGRAMA COSTOS </a:t>
                      </a:r>
                      <a:endParaRPr lang="es-CO" sz="105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20459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b="1" u="none" strike="noStrike">
                          <a:effectLst/>
                        </a:rPr>
                        <a:t>2016</a:t>
                      </a:r>
                      <a:endParaRPr lang="es-CO" sz="105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050" b="1" u="none" strike="noStrike">
                          <a:effectLst/>
                        </a:rPr>
                        <a:t>2017</a:t>
                      </a:r>
                      <a:endParaRPr lang="es-CO" sz="105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1050" b="1" u="none" strike="noStrike" dirty="0">
                          <a:effectLst/>
                        </a:rPr>
                        <a:t>2018</a:t>
                      </a:r>
                      <a:endParaRPr lang="es-CO" sz="1050" b="1"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1050" b="1" u="none" strike="noStrike" dirty="0">
                          <a:effectLst/>
                        </a:rPr>
                        <a:t>2019</a:t>
                      </a:r>
                      <a:endParaRPr lang="es-CO" sz="1050" b="1"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xmlns="" val="10001"/>
                  </a:ext>
                </a:extLst>
              </a:tr>
              <a:tr h="656298">
                <a:tc rowSpan="3">
                  <a:txBody>
                    <a:bodyPr/>
                    <a:lstStyle/>
                    <a:p>
                      <a:pPr algn="ctr" fontAlgn="ctr"/>
                      <a:r>
                        <a:rPr lang="es-CO" sz="900" u="none" strike="noStrike">
                          <a:effectLst/>
                        </a:rPr>
                        <a:t>Sistema de seguimiento a los Indicadores del Plan de Desarrollo implementado</a:t>
                      </a:r>
                      <a:endParaRPr lang="es-CO" sz="900" b="0" i="0" u="none" strike="noStrike">
                        <a:solidFill>
                          <a:srgbClr val="000000"/>
                        </a:solidFill>
                        <a:effectLst/>
                        <a:latin typeface="Arial Narrow" panose="020B0606020202030204" pitchFamily="34" charset="0"/>
                      </a:endParaRPr>
                    </a:p>
                  </a:txBody>
                  <a:tcPr marL="0" marR="0" marT="0" marB="0" anchor="ctr"/>
                </a:tc>
                <a:tc rowSpan="3">
                  <a:txBody>
                    <a:bodyPr/>
                    <a:lstStyle/>
                    <a:p>
                      <a:pPr algn="ctr" fontAlgn="ctr"/>
                      <a:r>
                        <a:rPr lang="es-CO" sz="900" u="none" strike="noStrike">
                          <a:effectLst/>
                        </a:rPr>
                        <a:t>Porcentaje</a:t>
                      </a:r>
                      <a:endParaRPr lang="es-CO" sz="900" b="0" i="0" u="none" strike="noStrike">
                        <a:solidFill>
                          <a:srgbClr val="000000"/>
                        </a:solidFill>
                        <a:effectLst/>
                        <a:latin typeface="Arial Narrow" panose="020B0606020202030204" pitchFamily="34" charset="0"/>
                      </a:endParaRPr>
                    </a:p>
                  </a:txBody>
                  <a:tcPr marL="0" marR="0" marT="0" marB="0" anchor="ctr"/>
                </a:tc>
                <a:tc rowSpan="3">
                  <a:txBody>
                    <a:bodyPr/>
                    <a:lstStyle/>
                    <a:p>
                      <a:pPr algn="ctr" fontAlgn="ctr"/>
                      <a:r>
                        <a:rPr lang="es-CO" sz="900" u="none" strike="noStrike">
                          <a:effectLst/>
                        </a:rPr>
                        <a:t>101</a:t>
                      </a:r>
                      <a:endParaRPr lang="es-CO" sz="900" b="0" i="0" u="none" strike="noStrike">
                        <a:solidFill>
                          <a:srgbClr val="000000"/>
                        </a:solidFill>
                        <a:effectLst/>
                        <a:latin typeface="Arial Narrow" panose="020B0606020202030204" pitchFamily="34" charset="0"/>
                      </a:endParaRPr>
                    </a:p>
                  </a:txBody>
                  <a:tcPr marL="0" marR="0" marT="0" marB="0" anchor="ctr"/>
                </a:tc>
                <a:tc rowSpan="3">
                  <a:txBody>
                    <a:bodyPr/>
                    <a:lstStyle/>
                    <a:p>
                      <a:pPr algn="ctr" fontAlgn="ctr"/>
                      <a:r>
                        <a:rPr lang="es-CO" sz="900" u="none" strike="noStrike">
                          <a:effectLst/>
                        </a:rPr>
                        <a:t>6.427.414</a:t>
                      </a:r>
                      <a:endParaRPr lang="es-CO" sz="9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Realización de pruebas  operativas del Sistema </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2.754.606</a:t>
                      </a:r>
                      <a:endParaRPr lang="es-CO" sz="9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dirty="0">
                          <a:effectLst/>
                        </a:rPr>
                        <a:t>Número </a:t>
                      </a:r>
                      <a:endParaRPr lang="es-CO" sz="9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dirty="0">
                          <a:effectLst/>
                        </a:rPr>
                        <a:t>2.754.606</a:t>
                      </a:r>
                      <a:endParaRPr lang="es-CO"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dirty="0">
                          <a:effectLst/>
                        </a:rPr>
                        <a:t>2.754.606</a:t>
                      </a:r>
                      <a:endParaRPr lang="es-CO"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CO" sz="900" u="none" strike="noStrike" dirty="0">
                          <a:effectLst/>
                        </a:rPr>
                        <a:t> </a:t>
                      </a:r>
                      <a:endParaRPr lang="es-CO" sz="900" b="0" i="0" u="none" strike="noStrike" dirty="0">
                        <a:solidFill>
                          <a:srgbClr val="000000"/>
                        </a:solidFill>
                        <a:effectLst/>
                        <a:latin typeface="Arial Narrow" panose="020B0606020202030204" pitchFamily="34" charset="0"/>
                      </a:endParaRPr>
                    </a:p>
                  </a:txBody>
                  <a:tcPr marL="0" marR="0" marT="0" marB="0" anchor="b"/>
                </a:tc>
                <a:extLst>
                  <a:ext uri="{0D108BD9-81ED-4DB2-BD59-A6C34878D82A}">
                    <a16:rowId xmlns:a16="http://schemas.microsoft.com/office/drawing/2014/main" xmlns="" val="10002"/>
                  </a:ext>
                </a:extLst>
              </a:tr>
              <a:tr h="82037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900" u="none" strike="noStrike">
                          <a:effectLst/>
                        </a:rPr>
                        <a:t>Desarrollo de jornadas de capacitación para los funcionarios de la administracion</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918.202</a:t>
                      </a:r>
                      <a:endParaRPr lang="es-CO" sz="9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Número </a:t>
                      </a:r>
                      <a:endParaRPr lang="es-CO" sz="9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 </a:t>
                      </a:r>
                      <a:endParaRPr lang="es-CO" sz="9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dirty="0">
                          <a:effectLst/>
                        </a:rPr>
                        <a:t>918.202</a:t>
                      </a:r>
                      <a:endParaRPr lang="es-CO"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dirty="0">
                          <a:effectLst/>
                        </a:rPr>
                        <a:t>918.202</a:t>
                      </a:r>
                      <a:endParaRPr lang="es-CO"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a:effectLst/>
                        </a:rPr>
                        <a:t>918.202</a:t>
                      </a:r>
                      <a:endParaRPr lang="es-CO"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0003"/>
                  </a:ext>
                </a:extLst>
              </a:tr>
              <a:tr h="82037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900" u="none" strike="noStrike">
                          <a:effectLst/>
                        </a:rPr>
                        <a:t>Apoyo al funcionamiento del Consejo Municipal de  Planeación</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1.836.404</a:t>
                      </a:r>
                      <a:endParaRPr lang="es-CO" sz="900" b="0" i="0" u="none" strike="noStrike" dirty="0">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Número </a:t>
                      </a:r>
                      <a:endParaRPr lang="es-CO" sz="9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 </a:t>
                      </a:r>
                      <a:endParaRPr lang="es-CO" sz="900" b="1"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CO" sz="900" u="none" strike="noStrike">
                          <a:effectLst/>
                        </a:rPr>
                        <a:t>1.836.404</a:t>
                      </a:r>
                      <a:endParaRPr lang="es-CO" sz="9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dirty="0">
                          <a:effectLst/>
                        </a:rPr>
                        <a:t>1.836.404</a:t>
                      </a:r>
                      <a:endParaRPr lang="es-CO"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900" u="none" strike="noStrike" dirty="0">
                          <a:effectLst/>
                        </a:rPr>
                        <a:t>1.836.404</a:t>
                      </a:r>
                      <a:endParaRPr lang="es-CO"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0004"/>
                  </a:ext>
                </a:extLst>
              </a:tr>
            </a:tbl>
          </a:graphicData>
        </a:graphic>
      </p:graphicFrame>
      <p:sp>
        <p:nvSpPr>
          <p:cNvPr id="5" name="Flecha a la derecha con muesca 4"/>
          <p:cNvSpPr/>
          <p:nvPr/>
        </p:nvSpPr>
        <p:spPr>
          <a:xfrm>
            <a:off x="8069838" y="3565297"/>
            <a:ext cx="258793" cy="146649"/>
          </a:xfrm>
          <a:prstGeom prst="notchedRigh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solidFill>
                <a:schemeClr val="tx1"/>
              </a:solidFill>
            </a:endParaRPr>
          </a:p>
        </p:txBody>
      </p:sp>
      <p:sp>
        <p:nvSpPr>
          <p:cNvPr id="6" name="Flecha izquierda 5"/>
          <p:cNvSpPr/>
          <p:nvPr/>
        </p:nvSpPr>
        <p:spPr>
          <a:xfrm>
            <a:off x="10329959" y="3410023"/>
            <a:ext cx="267419" cy="155274"/>
          </a:xfrm>
          <a:prstGeom prst="lef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solidFill>
                <a:schemeClr val="tx1"/>
              </a:solidFill>
            </a:endParaRPr>
          </a:p>
        </p:txBody>
      </p:sp>
      <p:sp>
        <p:nvSpPr>
          <p:cNvPr id="7" name="Proceso alternativo 6"/>
          <p:cNvSpPr/>
          <p:nvPr/>
        </p:nvSpPr>
        <p:spPr>
          <a:xfrm>
            <a:off x="8492533" y="3410023"/>
            <a:ext cx="1768415" cy="155275"/>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b="1" dirty="0">
                <a:solidFill>
                  <a:schemeClr val="tx1"/>
                </a:solidFill>
              </a:rPr>
              <a:t>HORIZONTE DE EVALUACIÓN</a:t>
            </a:r>
          </a:p>
        </p:txBody>
      </p:sp>
      <p:sp>
        <p:nvSpPr>
          <p:cNvPr id="8" name="Rectángulo redondeado 7"/>
          <p:cNvSpPr/>
          <p:nvPr/>
        </p:nvSpPr>
        <p:spPr>
          <a:xfrm>
            <a:off x="8104344" y="3737826"/>
            <a:ext cx="2493034" cy="2260120"/>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143289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299337" y="268644"/>
            <a:ext cx="5584825" cy="700430"/>
          </a:xfrm>
          <a:prstGeom prst="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ltLang="es-ES" sz="3200" b="1" dirty="0">
                <a:solidFill>
                  <a:schemeClr val="tx1"/>
                </a:solidFill>
              </a:rPr>
              <a:t>FLUJO DE CAJA</a:t>
            </a:r>
          </a:p>
        </p:txBody>
      </p:sp>
      <p:sp>
        <p:nvSpPr>
          <p:cNvPr id="157699" name="Text Box 3"/>
          <p:cNvSpPr txBox="1">
            <a:spLocks noChangeArrowheads="1"/>
          </p:cNvSpPr>
          <p:nvPr/>
        </p:nvSpPr>
        <p:spPr bwMode="auto">
          <a:xfrm>
            <a:off x="270638" y="2602611"/>
            <a:ext cx="327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EJECUCIÓN (Inversión)</a:t>
            </a:r>
          </a:p>
        </p:txBody>
      </p:sp>
      <p:sp>
        <p:nvSpPr>
          <p:cNvPr id="157700" name="Text Box 4"/>
          <p:cNvSpPr txBox="1">
            <a:spLocks noChangeArrowheads="1"/>
          </p:cNvSpPr>
          <p:nvPr/>
        </p:nvSpPr>
        <p:spPr bwMode="auto">
          <a:xfrm>
            <a:off x="2174051" y="3075686"/>
            <a:ext cx="3222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Terrenos                 (400)</a:t>
            </a:r>
          </a:p>
        </p:txBody>
      </p:sp>
      <p:sp>
        <p:nvSpPr>
          <p:cNvPr id="157701" name="Text Box 5"/>
          <p:cNvSpPr txBox="1">
            <a:spLocks noChangeArrowheads="1"/>
          </p:cNvSpPr>
          <p:nvPr/>
        </p:nvSpPr>
        <p:spPr bwMode="auto">
          <a:xfrm>
            <a:off x="2191512" y="3440811"/>
            <a:ext cx="321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Equipos                  (500)</a:t>
            </a:r>
          </a:p>
        </p:txBody>
      </p:sp>
      <p:sp>
        <p:nvSpPr>
          <p:cNvPr id="157702" name="Text Box 6"/>
          <p:cNvSpPr txBox="1">
            <a:spLocks noChangeArrowheads="1"/>
          </p:cNvSpPr>
          <p:nvPr/>
        </p:nvSpPr>
        <p:spPr bwMode="auto">
          <a:xfrm>
            <a:off x="2191513" y="3821811"/>
            <a:ext cx="3255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Construcciones       (800)</a:t>
            </a:r>
          </a:p>
        </p:txBody>
      </p:sp>
      <p:sp>
        <p:nvSpPr>
          <p:cNvPr id="157703" name="Text Box 9"/>
          <p:cNvSpPr txBox="1">
            <a:spLocks noChangeArrowheads="1"/>
          </p:cNvSpPr>
          <p:nvPr/>
        </p:nvSpPr>
        <p:spPr bwMode="auto">
          <a:xfrm>
            <a:off x="286513" y="4140899"/>
            <a:ext cx="506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OPERACIÓN y/o MANTENIMIENTO</a:t>
            </a:r>
          </a:p>
        </p:txBody>
      </p:sp>
      <p:sp>
        <p:nvSpPr>
          <p:cNvPr id="157704" name="Text Box 10"/>
          <p:cNvSpPr txBox="1">
            <a:spLocks noChangeArrowheads="1"/>
          </p:cNvSpPr>
          <p:nvPr/>
        </p:nvSpPr>
        <p:spPr bwMode="auto">
          <a:xfrm>
            <a:off x="1962912" y="4459986"/>
            <a:ext cx="694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Ingresos Ventas                      2000   2000   2000   2000</a:t>
            </a:r>
          </a:p>
        </p:txBody>
      </p:sp>
      <p:sp>
        <p:nvSpPr>
          <p:cNvPr id="157705" name="Text Box 11"/>
          <p:cNvSpPr txBox="1">
            <a:spLocks noChangeArrowheads="1"/>
          </p:cNvSpPr>
          <p:nvPr/>
        </p:nvSpPr>
        <p:spPr bwMode="auto">
          <a:xfrm>
            <a:off x="1962912" y="4840986"/>
            <a:ext cx="696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Beneficios	            	  400    400    400       400</a:t>
            </a:r>
          </a:p>
        </p:txBody>
      </p:sp>
      <p:sp>
        <p:nvSpPr>
          <p:cNvPr id="157706" name="Text Box 12"/>
          <p:cNvSpPr txBox="1">
            <a:spLocks noChangeArrowheads="1"/>
          </p:cNvSpPr>
          <p:nvPr/>
        </p:nvSpPr>
        <p:spPr bwMode="auto">
          <a:xfrm>
            <a:off x="1962912" y="5221986"/>
            <a:ext cx="741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Costos de Operación           (1600)  (1600) (1600) (1600)                                                                                     </a:t>
            </a:r>
          </a:p>
        </p:txBody>
      </p:sp>
      <p:sp>
        <p:nvSpPr>
          <p:cNvPr id="157707" name="Text Box 13"/>
          <p:cNvSpPr txBox="1">
            <a:spLocks noChangeArrowheads="1"/>
          </p:cNvSpPr>
          <p:nvPr/>
        </p:nvSpPr>
        <p:spPr bwMode="auto">
          <a:xfrm>
            <a:off x="286513" y="5507736"/>
            <a:ext cx="854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Valor de Salvamento                                                                      500</a:t>
            </a:r>
          </a:p>
        </p:txBody>
      </p:sp>
      <p:sp>
        <p:nvSpPr>
          <p:cNvPr id="157708" name="Text Box 14"/>
          <p:cNvSpPr txBox="1">
            <a:spLocks noChangeArrowheads="1"/>
          </p:cNvSpPr>
          <p:nvPr/>
        </p:nvSpPr>
        <p:spPr bwMode="auto">
          <a:xfrm>
            <a:off x="1175513" y="6117336"/>
            <a:ext cx="765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FLUJO DE CAJA              (1900)  800     800      800     1300</a:t>
            </a:r>
          </a:p>
        </p:txBody>
      </p:sp>
      <p:sp>
        <p:nvSpPr>
          <p:cNvPr id="157709" name="Text Box 15"/>
          <p:cNvSpPr txBox="1">
            <a:spLocks noChangeArrowheads="1"/>
          </p:cNvSpPr>
          <p:nvPr/>
        </p:nvSpPr>
        <p:spPr bwMode="auto">
          <a:xfrm>
            <a:off x="4826762" y="1205611"/>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0</a:t>
            </a:r>
          </a:p>
        </p:txBody>
      </p:sp>
      <p:sp>
        <p:nvSpPr>
          <p:cNvPr id="157710" name="Text Box 16"/>
          <p:cNvSpPr txBox="1">
            <a:spLocks noChangeArrowheads="1"/>
          </p:cNvSpPr>
          <p:nvPr/>
        </p:nvSpPr>
        <p:spPr bwMode="auto">
          <a:xfrm>
            <a:off x="5741162" y="12405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1</a:t>
            </a:r>
          </a:p>
        </p:txBody>
      </p:sp>
      <p:sp>
        <p:nvSpPr>
          <p:cNvPr id="157711" name="Text Box 17"/>
          <p:cNvSpPr txBox="1">
            <a:spLocks noChangeArrowheads="1"/>
          </p:cNvSpPr>
          <p:nvPr/>
        </p:nvSpPr>
        <p:spPr bwMode="auto">
          <a:xfrm>
            <a:off x="6426962" y="12405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2</a:t>
            </a:r>
          </a:p>
        </p:txBody>
      </p:sp>
      <p:sp>
        <p:nvSpPr>
          <p:cNvPr id="157712" name="Text Box 18"/>
          <p:cNvSpPr txBox="1">
            <a:spLocks noChangeArrowheads="1"/>
          </p:cNvSpPr>
          <p:nvPr/>
        </p:nvSpPr>
        <p:spPr bwMode="auto">
          <a:xfrm>
            <a:off x="7265162" y="12405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3</a:t>
            </a:r>
          </a:p>
        </p:txBody>
      </p:sp>
      <p:sp>
        <p:nvSpPr>
          <p:cNvPr id="157713" name="Text Box 19"/>
          <p:cNvSpPr txBox="1">
            <a:spLocks noChangeArrowheads="1"/>
          </p:cNvSpPr>
          <p:nvPr/>
        </p:nvSpPr>
        <p:spPr bwMode="auto">
          <a:xfrm>
            <a:off x="7982712" y="12405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4</a:t>
            </a:r>
          </a:p>
        </p:txBody>
      </p:sp>
      <p:sp>
        <p:nvSpPr>
          <p:cNvPr id="157714" name="Line 20"/>
          <p:cNvSpPr>
            <a:spLocks noChangeShapeType="1"/>
          </p:cNvSpPr>
          <p:nvPr/>
        </p:nvSpPr>
        <p:spPr bwMode="auto">
          <a:xfrm>
            <a:off x="4477512" y="1621536"/>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7715" name="Line 21"/>
          <p:cNvSpPr>
            <a:spLocks noChangeShapeType="1"/>
          </p:cNvSpPr>
          <p:nvPr/>
        </p:nvSpPr>
        <p:spPr bwMode="auto">
          <a:xfrm>
            <a:off x="5391912" y="1392936"/>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7716" name="Line 22"/>
          <p:cNvSpPr>
            <a:spLocks noChangeShapeType="1"/>
          </p:cNvSpPr>
          <p:nvPr/>
        </p:nvSpPr>
        <p:spPr bwMode="auto">
          <a:xfrm>
            <a:off x="6306312" y="1469136"/>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7717" name="Line 23"/>
          <p:cNvSpPr>
            <a:spLocks noChangeShapeType="1"/>
          </p:cNvSpPr>
          <p:nvPr/>
        </p:nvSpPr>
        <p:spPr bwMode="auto">
          <a:xfrm>
            <a:off x="7144512" y="1469136"/>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7718" name="Line 24"/>
          <p:cNvSpPr>
            <a:spLocks noChangeShapeType="1"/>
          </p:cNvSpPr>
          <p:nvPr/>
        </p:nvSpPr>
        <p:spPr bwMode="auto">
          <a:xfrm>
            <a:off x="8058912" y="1469136"/>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7719" name="Text Box 25"/>
          <p:cNvSpPr txBox="1">
            <a:spLocks noChangeArrowheads="1"/>
          </p:cNvSpPr>
          <p:nvPr/>
        </p:nvSpPr>
        <p:spPr bwMode="auto">
          <a:xfrm>
            <a:off x="300800" y="1645349"/>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PREINVERSION</a:t>
            </a:r>
          </a:p>
        </p:txBody>
      </p:sp>
      <p:sp>
        <p:nvSpPr>
          <p:cNvPr id="157720" name="Text Box 26"/>
          <p:cNvSpPr txBox="1">
            <a:spLocks noChangeArrowheads="1"/>
          </p:cNvSpPr>
          <p:nvPr/>
        </p:nvSpPr>
        <p:spPr bwMode="auto">
          <a:xfrm>
            <a:off x="2101026" y="2078736"/>
            <a:ext cx="326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dirty="0"/>
              <a:t>Estudios                  (200)</a:t>
            </a:r>
          </a:p>
        </p:txBody>
      </p:sp>
    </p:spTree>
    <p:extLst>
      <p:ext uri="{BB962C8B-B14F-4D97-AF65-F5344CB8AC3E}">
        <p14:creationId xmlns:p14="http://schemas.microsoft.com/office/powerpoint/2010/main" val="33309063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079777" y="1727704"/>
            <a:ext cx="2108269" cy="307777"/>
          </a:xfrm>
          <a:prstGeom prst="rect">
            <a:avLst/>
          </a:prstGeom>
          <a:noFill/>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CO" sz="1400" b="1" dirty="0">
                <a:solidFill>
                  <a:schemeClr val="tx1"/>
                </a:solidFill>
              </a:rPr>
              <a:t>EVALUACIÓN FINANCIERA</a:t>
            </a:r>
          </a:p>
        </p:txBody>
      </p:sp>
      <p:sp>
        <p:nvSpPr>
          <p:cNvPr id="3" name="2 CuadroTexto"/>
          <p:cNvSpPr txBox="1"/>
          <p:nvPr/>
        </p:nvSpPr>
        <p:spPr>
          <a:xfrm>
            <a:off x="7402305" y="1675904"/>
            <a:ext cx="2715039" cy="307777"/>
          </a:xfrm>
          <a:prstGeom prst="rect">
            <a:avLst/>
          </a:prstGeom>
          <a:noFill/>
        </p:spPr>
        <p:style>
          <a:lnRef idx="0">
            <a:schemeClr val="accent2"/>
          </a:lnRef>
          <a:fillRef idx="3">
            <a:schemeClr val="accent2"/>
          </a:fillRef>
          <a:effectRef idx="3">
            <a:schemeClr val="accent2"/>
          </a:effectRef>
          <a:fontRef idx="minor">
            <a:schemeClr val="lt1"/>
          </a:fontRef>
        </p:style>
        <p:txBody>
          <a:bodyPr wrap="none">
            <a:spAutoFit/>
          </a:bodyPr>
          <a:lstStyle>
            <a:defPPr>
              <a:defRPr lang="es-ES"/>
            </a:defPPr>
            <a:lvl1pPr>
              <a:defRPr sz="1400" b="1">
                <a:solidFill>
                  <a:schemeClr val="tx1"/>
                </a:solidFill>
              </a:defRPr>
            </a:lvl1pPr>
          </a:lstStyle>
          <a:p>
            <a:r>
              <a:rPr lang="es-CO" dirty="0"/>
              <a:t>EVALUACIÓN ECONÓMICA SOCIAL</a:t>
            </a:r>
          </a:p>
        </p:txBody>
      </p:sp>
      <p:sp>
        <p:nvSpPr>
          <p:cNvPr id="4" name="3 Rectángulo"/>
          <p:cNvSpPr>
            <a:spLocks noChangeArrowheads="1"/>
          </p:cNvSpPr>
          <p:nvPr/>
        </p:nvSpPr>
        <p:spPr bwMode="auto">
          <a:xfrm>
            <a:off x="1847850" y="2708276"/>
            <a:ext cx="1652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ES_tradnl" sz="1400" b="1">
                <a:latin typeface="Arial" panose="020B0604020202020204" pitchFamily="34" charset="0"/>
                <a:cs typeface="Arial" panose="020B0604020202020204" pitchFamily="34" charset="0"/>
              </a:rPr>
              <a:t>FLUJO DE CAJA </a:t>
            </a:r>
            <a:endParaRPr lang="es-CO" sz="1400">
              <a:latin typeface="Arial" panose="020B0604020202020204" pitchFamily="34" charset="0"/>
              <a:cs typeface="Arial" panose="020B0604020202020204" pitchFamily="34" charset="0"/>
            </a:endParaRPr>
          </a:p>
        </p:txBody>
      </p:sp>
      <p:cxnSp>
        <p:nvCxnSpPr>
          <p:cNvPr id="6" name="5 Conector recto"/>
          <p:cNvCxnSpPr>
            <a:cxnSpLocks noChangeShapeType="1"/>
          </p:cNvCxnSpPr>
          <p:nvPr/>
        </p:nvCxnSpPr>
        <p:spPr bwMode="auto">
          <a:xfrm>
            <a:off x="4295776" y="2878138"/>
            <a:ext cx="187166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 name="7 Conector recto de flecha"/>
          <p:cNvCxnSpPr>
            <a:cxnSpLocks noChangeShapeType="1"/>
          </p:cNvCxnSpPr>
          <p:nvPr/>
        </p:nvCxnSpPr>
        <p:spPr bwMode="auto">
          <a:xfrm>
            <a:off x="4295775" y="2878138"/>
            <a:ext cx="0" cy="622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9 Conector recto de flecha"/>
          <p:cNvCxnSpPr>
            <a:cxnSpLocks noChangeShapeType="1"/>
          </p:cNvCxnSpPr>
          <p:nvPr/>
        </p:nvCxnSpPr>
        <p:spPr bwMode="auto">
          <a:xfrm>
            <a:off x="5016500"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11 Conector recto de flecha"/>
          <p:cNvCxnSpPr>
            <a:cxnSpLocks noChangeShapeType="1"/>
          </p:cNvCxnSpPr>
          <p:nvPr/>
        </p:nvCxnSpPr>
        <p:spPr bwMode="auto">
          <a:xfrm>
            <a:off x="5591175"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13 Conector recto de flecha"/>
          <p:cNvCxnSpPr>
            <a:cxnSpLocks noChangeShapeType="1"/>
          </p:cNvCxnSpPr>
          <p:nvPr/>
        </p:nvCxnSpPr>
        <p:spPr bwMode="auto">
          <a:xfrm>
            <a:off x="6167438"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15 Conector recto de flecha"/>
          <p:cNvCxnSpPr>
            <a:cxnSpLocks noChangeShapeType="1"/>
          </p:cNvCxnSpPr>
          <p:nvPr/>
        </p:nvCxnSpPr>
        <p:spPr bwMode="auto">
          <a:xfrm flipV="1">
            <a:off x="5016500"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17 Conector recto de flecha"/>
          <p:cNvCxnSpPr>
            <a:cxnSpLocks noChangeShapeType="1"/>
          </p:cNvCxnSpPr>
          <p:nvPr/>
        </p:nvCxnSpPr>
        <p:spPr bwMode="auto">
          <a:xfrm flipV="1">
            <a:off x="5591175"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19 Conector recto de flecha"/>
          <p:cNvCxnSpPr>
            <a:cxnSpLocks noChangeShapeType="1"/>
          </p:cNvCxnSpPr>
          <p:nvPr/>
        </p:nvCxnSpPr>
        <p:spPr bwMode="auto">
          <a:xfrm flipV="1">
            <a:off x="6167438"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20 CuadroTexto"/>
          <p:cNvSpPr txBox="1">
            <a:spLocks noChangeArrowheads="1"/>
          </p:cNvSpPr>
          <p:nvPr/>
        </p:nvSpPr>
        <p:spPr bwMode="auto">
          <a:xfrm>
            <a:off x="3406775" y="2282826"/>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200"/>
              <a:t>Ingresos</a:t>
            </a:r>
          </a:p>
        </p:txBody>
      </p:sp>
      <p:sp>
        <p:nvSpPr>
          <p:cNvPr id="22" name="21 CuadroTexto"/>
          <p:cNvSpPr txBox="1">
            <a:spLocks noChangeArrowheads="1"/>
          </p:cNvSpPr>
          <p:nvPr/>
        </p:nvSpPr>
        <p:spPr bwMode="auto">
          <a:xfrm>
            <a:off x="3368676" y="3108326"/>
            <a:ext cx="671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200"/>
              <a:t>Egresos</a:t>
            </a:r>
          </a:p>
        </p:txBody>
      </p:sp>
      <p:sp>
        <p:nvSpPr>
          <p:cNvPr id="23" name="22 CuadroTexto"/>
          <p:cNvSpPr txBox="1">
            <a:spLocks noChangeArrowheads="1"/>
          </p:cNvSpPr>
          <p:nvPr/>
        </p:nvSpPr>
        <p:spPr bwMode="auto">
          <a:xfrm>
            <a:off x="6383338" y="2619376"/>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X RPC</a:t>
            </a:r>
          </a:p>
        </p:txBody>
      </p:sp>
      <p:cxnSp>
        <p:nvCxnSpPr>
          <p:cNvPr id="24" name="23 Conector recto"/>
          <p:cNvCxnSpPr>
            <a:cxnSpLocks noChangeShapeType="1"/>
          </p:cNvCxnSpPr>
          <p:nvPr/>
        </p:nvCxnSpPr>
        <p:spPr bwMode="auto">
          <a:xfrm>
            <a:off x="8040688" y="2878138"/>
            <a:ext cx="187166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 name="24 Conector recto de flecha"/>
          <p:cNvCxnSpPr>
            <a:cxnSpLocks noChangeShapeType="1"/>
          </p:cNvCxnSpPr>
          <p:nvPr/>
        </p:nvCxnSpPr>
        <p:spPr bwMode="auto">
          <a:xfrm>
            <a:off x="8040688" y="2878138"/>
            <a:ext cx="0" cy="622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 name="25 Conector recto de flecha"/>
          <p:cNvCxnSpPr>
            <a:cxnSpLocks noChangeShapeType="1"/>
          </p:cNvCxnSpPr>
          <p:nvPr/>
        </p:nvCxnSpPr>
        <p:spPr bwMode="auto">
          <a:xfrm>
            <a:off x="8759825"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26 Conector recto de flecha"/>
          <p:cNvCxnSpPr>
            <a:cxnSpLocks noChangeShapeType="1"/>
          </p:cNvCxnSpPr>
          <p:nvPr/>
        </p:nvCxnSpPr>
        <p:spPr bwMode="auto">
          <a:xfrm>
            <a:off x="9336088"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27 Conector recto de flecha"/>
          <p:cNvCxnSpPr>
            <a:cxnSpLocks noChangeShapeType="1"/>
          </p:cNvCxnSpPr>
          <p:nvPr/>
        </p:nvCxnSpPr>
        <p:spPr bwMode="auto">
          <a:xfrm>
            <a:off x="9912350" y="2878138"/>
            <a:ext cx="0" cy="406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 name="28 Conector recto de flecha"/>
          <p:cNvCxnSpPr>
            <a:cxnSpLocks noChangeShapeType="1"/>
          </p:cNvCxnSpPr>
          <p:nvPr/>
        </p:nvCxnSpPr>
        <p:spPr bwMode="auto">
          <a:xfrm flipV="1">
            <a:off x="8759825"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29 Conector recto de flecha"/>
          <p:cNvCxnSpPr>
            <a:cxnSpLocks noChangeShapeType="1"/>
          </p:cNvCxnSpPr>
          <p:nvPr/>
        </p:nvCxnSpPr>
        <p:spPr bwMode="auto">
          <a:xfrm flipV="1">
            <a:off x="9336088"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30 Conector recto de flecha"/>
          <p:cNvCxnSpPr>
            <a:cxnSpLocks noChangeShapeType="1"/>
          </p:cNvCxnSpPr>
          <p:nvPr/>
        </p:nvCxnSpPr>
        <p:spPr bwMode="auto">
          <a:xfrm flipV="1">
            <a:off x="9912350" y="2420938"/>
            <a:ext cx="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31 CuadroTexto"/>
          <p:cNvSpPr txBox="1">
            <a:spLocks noChangeArrowheads="1"/>
          </p:cNvSpPr>
          <p:nvPr/>
        </p:nvSpPr>
        <p:spPr bwMode="auto">
          <a:xfrm>
            <a:off x="4800600" y="3500439"/>
            <a:ext cx="161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400"/>
              <a:t>Financiero</a:t>
            </a:r>
          </a:p>
          <a:p>
            <a:pPr>
              <a:spcBef>
                <a:spcPct val="0"/>
              </a:spcBef>
              <a:buFontTx/>
              <a:buNone/>
            </a:pPr>
            <a:r>
              <a:rPr lang="es-CO" sz="1400"/>
              <a:t>Precios de Mercado</a:t>
            </a:r>
          </a:p>
        </p:txBody>
      </p:sp>
      <p:sp>
        <p:nvSpPr>
          <p:cNvPr id="33" name="32 CuadroTexto"/>
          <p:cNvSpPr txBox="1">
            <a:spLocks noChangeArrowheads="1"/>
          </p:cNvSpPr>
          <p:nvPr/>
        </p:nvSpPr>
        <p:spPr bwMode="auto">
          <a:xfrm>
            <a:off x="8599489" y="3500439"/>
            <a:ext cx="202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400"/>
              <a:t>Económico Social</a:t>
            </a:r>
          </a:p>
          <a:p>
            <a:pPr>
              <a:spcBef>
                <a:spcPct val="0"/>
              </a:spcBef>
              <a:buFontTx/>
              <a:buNone/>
            </a:pPr>
            <a:r>
              <a:rPr lang="es-CO" sz="1400"/>
              <a:t>Precios sombra (sociales)</a:t>
            </a:r>
          </a:p>
        </p:txBody>
      </p:sp>
      <p:sp>
        <p:nvSpPr>
          <p:cNvPr id="35" name="34 Rectángulo"/>
          <p:cNvSpPr>
            <a:spLocks noChangeArrowheads="1"/>
          </p:cNvSpPr>
          <p:nvPr/>
        </p:nvSpPr>
        <p:spPr bwMode="auto">
          <a:xfrm>
            <a:off x="1631951" y="4005264"/>
            <a:ext cx="2505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ES_tradnl" sz="1400" b="1">
                <a:latin typeface="Arial" panose="020B0604020202020204" pitchFamily="34" charset="0"/>
                <a:cs typeface="Arial" panose="020B0604020202020204" pitchFamily="34" charset="0"/>
              </a:rPr>
              <a:t>COSTO DE OPORTUNIDAD</a:t>
            </a:r>
          </a:p>
          <a:p>
            <a:pPr>
              <a:spcBef>
                <a:spcPct val="0"/>
              </a:spcBef>
              <a:buFontTx/>
              <a:buNone/>
            </a:pPr>
            <a:r>
              <a:rPr lang="es-ES_tradnl" sz="1400" b="1">
                <a:latin typeface="Arial" panose="020B0604020202020204" pitchFamily="34" charset="0"/>
                <a:cs typeface="Arial" panose="020B0604020202020204" pitchFamily="34" charset="0"/>
              </a:rPr>
              <a:t>DEL DINERO</a:t>
            </a:r>
            <a:endParaRPr lang="es-CO" sz="1400">
              <a:latin typeface="Arial" panose="020B0604020202020204" pitchFamily="34" charset="0"/>
              <a:cs typeface="Arial" panose="020B0604020202020204" pitchFamily="34" charset="0"/>
            </a:endParaRPr>
          </a:p>
        </p:txBody>
      </p:sp>
      <p:sp>
        <p:nvSpPr>
          <p:cNvPr id="36" name="35 CuadroTexto"/>
          <p:cNvSpPr txBox="1">
            <a:spLocks noChangeArrowheads="1"/>
          </p:cNvSpPr>
          <p:nvPr/>
        </p:nvSpPr>
        <p:spPr bwMode="auto">
          <a:xfrm>
            <a:off x="4872038" y="4005263"/>
            <a:ext cx="66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a:solidFill>
                  <a:srgbClr val="FF0000"/>
                </a:solidFill>
              </a:rPr>
              <a:t>i: %</a:t>
            </a:r>
          </a:p>
        </p:txBody>
      </p:sp>
      <p:sp>
        <p:nvSpPr>
          <p:cNvPr id="37" name="36 CuadroTexto"/>
          <p:cNvSpPr txBox="1">
            <a:spLocks noChangeArrowheads="1"/>
          </p:cNvSpPr>
          <p:nvPr/>
        </p:nvSpPr>
        <p:spPr bwMode="auto">
          <a:xfrm>
            <a:off x="8963026" y="4037013"/>
            <a:ext cx="989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i: 12  %</a:t>
            </a:r>
          </a:p>
        </p:txBody>
      </p:sp>
      <p:sp>
        <p:nvSpPr>
          <p:cNvPr id="38" name="37 Rectángulo"/>
          <p:cNvSpPr>
            <a:spLocks noChangeArrowheads="1"/>
          </p:cNvSpPr>
          <p:nvPr/>
        </p:nvSpPr>
        <p:spPr bwMode="auto">
          <a:xfrm>
            <a:off x="1735138" y="5157789"/>
            <a:ext cx="1376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ES_tradnl" sz="1400" b="1">
                <a:latin typeface="Arial" panose="020B0604020202020204" pitchFamily="34" charset="0"/>
                <a:cs typeface="Arial" panose="020B0604020202020204" pitchFamily="34" charset="0"/>
              </a:rPr>
              <a:t>CRITERIOS Y </a:t>
            </a:r>
          </a:p>
          <a:p>
            <a:pPr>
              <a:spcBef>
                <a:spcPct val="0"/>
              </a:spcBef>
              <a:buFontTx/>
              <a:buNone/>
            </a:pPr>
            <a:r>
              <a:rPr lang="es-ES_tradnl" sz="1400" b="1">
                <a:latin typeface="Arial" panose="020B0604020202020204" pitchFamily="34" charset="0"/>
                <a:cs typeface="Arial" panose="020B0604020202020204" pitchFamily="34" charset="0"/>
              </a:rPr>
              <a:t>TÉCNICAS </a:t>
            </a:r>
            <a:endParaRPr lang="es-CO" sz="1400">
              <a:latin typeface="Arial" panose="020B0604020202020204" pitchFamily="34" charset="0"/>
              <a:cs typeface="Arial" panose="020B0604020202020204" pitchFamily="34" charset="0"/>
            </a:endParaRPr>
          </a:p>
        </p:txBody>
      </p:sp>
      <p:sp>
        <p:nvSpPr>
          <p:cNvPr id="39" name="38 CuadroTexto"/>
          <p:cNvSpPr txBox="1">
            <a:spLocks noChangeArrowheads="1"/>
          </p:cNvSpPr>
          <p:nvPr/>
        </p:nvSpPr>
        <p:spPr bwMode="auto">
          <a:xfrm>
            <a:off x="4692651" y="5003801"/>
            <a:ext cx="728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a:latin typeface="Arial" panose="020B0604020202020204" pitchFamily="34" charset="0"/>
                <a:cs typeface="Arial" panose="020B0604020202020204" pitchFamily="34" charset="0"/>
              </a:rPr>
              <a:t>VPNF</a:t>
            </a:r>
          </a:p>
          <a:p>
            <a:pPr>
              <a:spcBef>
                <a:spcPct val="0"/>
              </a:spcBef>
              <a:buFontTx/>
              <a:buNone/>
            </a:pPr>
            <a:r>
              <a:rPr lang="es-CO" sz="1600">
                <a:latin typeface="Arial" panose="020B0604020202020204" pitchFamily="34" charset="0"/>
                <a:cs typeface="Arial" panose="020B0604020202020204" pitchFamily="34" charset="0"/>
              </a:rPr>
              <a:t>TIRF</a:t>
            </a:r>
          </a:p>
          <a:p>
            <a:pPr>
              <a:spcBef>
                <a:spcPct val="0"/>
              </a:spcBef>
              <a:buFontTx/>
              <a:buNone/>
            </a:pPr>
            <a:r>
              <a:rPr lang="es-CO" sz="1600">
                <a:latin typeface="Arial" panose="020B0604020202020204" pitchFamily="34" charset="0"/>
                <a:cs typeface="Arial" panose="020B0604020202020204" pitchFamily="34" charset="0"/>
              </a:rPr>
              <a:t>CAEF</a:t>
            </a:r>
          </a:p>
        </p:txBody>
      </p:sp>
      <p:sp>
        <p:nvSpPr>
          <p:cNvPr id="40" name="39 CuadroTexto"/>
          <p:cNvSpPr txBox="1">
            <a:spLocks noChangeArrowheads="1"/>
          </p:cNvSpPr>
          <p:nvPr/>
        </p:nvSpPr>
        <p:spPr bwMode="auto">
          <a:xfrm>
            <a:off x="8863013" y="5003801"/>
            <a:ext cx="876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a:latin typeface="Arial" panose="020B0604020202020204" pitchFamily="34" charset="0"/>
                <a:cs typeface="Arial" panose="020B0604020202020204" pitchFamily="34" charset="0"/>
              </a:rPr>
              <a:t>VPNES</a:t>
            </a:r>
          </a:p>
          <a:p>
            <a:pPr>
              <a:spcBef>
                <a:spcPct val="0"/>
              </a:spcBef>
              <a:buFontTx/>
              <a:buNone/>
            </a:pPr>
            <a:r>
              <a:rPr lang="es-CO" sz="1600">
                <a:latin typeface="Arial" panose="020B0604020202020204" pitchFamily="34" charset="0"/>
                <a:cs typeface="Arial" panose="020B0604020202020204" pitchFamily="34" charset="0"/>
              </a:rPr>
              <a:t>TIRES</a:t>
            </a:r>
          </a:p>
          <a:p>
            <a:pPr>
              <a:spcBef>
                <a:spcPct val="0"/>
              </a:spcBef>
              <a:buFontTx/>
              <a:buNone/>
            </a:pPr>
            <a:r>
              <a:rPr lang="es-CO" sz="1600">
                <a:latin typeface="Arial" panose="020B0604020202020204" pitchFamily="34" charset="0"/>
                <a:cs typeface="Arial" panose="020B0604020202020204" pitchFamily="34" charset="0"/>
              </a:rPr>
              <a:t>CAEES</a:t>
            </a:r>
          </a:p>
        </p:txBody>
      </p:sp>
      <p:sp>
        <p:nvSpPr>
          <p:cNvPr id="34" name="5 Proceso alternativo">
            <a:extLst>
              <a:ext uri="{FF2B5EF4-FFF2-40B4-BE49-F238E27FC236}">
                <a16:creationId xmlns:a16="http://schemas.microsoft.com/office/drawing/2014/main" xmlns="" id="{00BD74D8-1D32-41CF-AFCD-5497FF12490D}"/>
              </a:ext>
            </a:extLst>
          </p:cNvPr>
          <p:cNvSpPr/>
          <p:nvPr/>
        </p:nvSpPr>
        <p:spPr>
          <a:xfrm>
            <a:off x="314633" y="466726"/>
            <a:ext cx="6861488" cy="78581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EVALUACIÓN DE ALTERNATIVAS </a:t>
            </a:r>
          </a:p>
        </p:txBody>
      </p:sp>
    </p:spTree>
    <p:extLst>
      <p:ext uri="{BB962C8B-B14F-4D97-AF65-F5344CB8AC3E}">
        <p14:creationId xmlns:p14="http://schemas.microsoft.com/office/powerpoint/2010/main" val="21261077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938784" y="2687574"/>
            <a:ext cx="8995012" cy="3307373"/>
          </a:xfrm>
          <a:noFill/>
        </p:spPr>
        <p:txBody>
          <a:bodyPr>
            <a:normAutofit/>
          </a:bodyPr>
          <a:lstStyle/>
          <a:p>
            <a:pPr algn="ctr">
              <a:buFontTx/>
              <a:buNone/>
            </a:pPr>
            <a:r>
              <a:rPr lang="es-ES_tradnl" altLang="es-ES" sz="3200" b="1" dirty="0"/>
              <a:t>Criterios de Selección</a:t>
            </a:r>
          </a:p>
          <a:p>
            <a:pPr algn="ctr"/>
            <a:r>
              <a:rPr lang="es-ES_tradnl" altLang="es-ES" sz="3800" b="1" dirty="0">
                <a:solidFill>
                  <a:schemeClr val="tx1"/>
                </a:solidFill>
              </a:rPr>
              <a:t>  </a:t>
            </a:r>
            <a:r>
              <a:rPr lang="es-ES_tradnl" altLang="es-ES" sz="4400" b="1" dirty="0">
                <a:solidFill>
                  <a:schemeClr val="tx1"/>
                </a:solidFill>
              </a:rPr>
              <a:t>Criterio Valor Presente </a:t>
            </a:r>
            <a:r>
              <a:rPr lang="es-ES_tradnl" altLang="es-ES" sz="4400" b="1" dirty="0">
                <a:solidFill>
                  <a:srgbClr val="3437E9"/>
                </a:solidFill>
              </a:rPr>
              <a:t>(VP)</a:t>
            </a:r>
          </a:p>
          <a:p>
            <a:pPr algn="ctr"/>
            <a:r>
              <a:rPr lang="es-ES" altLang="es-ES" sz="4400" dirty="0">
                <a:solidFill>
                  <a:schemeClr val="tx1"/>
                </a:solidFill>
              </a:rPr>
              <a:t>  </a:t>
            </a:r>
            <a:r>
              <a:rPr lang="es-ES" altLang="es-ES" sz="4400" b="1" dirty="0">
                <a:solidFill>
                  <a:schemeClr val="tx1"/>
                </a:solidFill>
              </a:rPr>
              <a:t>Tasa Interna de Retorno </a:t>
            </a:r>
            <a:r>
              <a:rPr lang="es-ES" altLang="es-ES" sz="4400" b="1" dirty="0">
                <a:solidFill>
                  <a:srgbClr val="3437E9"/>
                </a:solidFill>
              </a:rPr>
              <a:t>(TIR)</a:t>
            </a:r>
          </a:p>
          <a:p>
            <a:pPr algn="ctr"/>
            <a:r>
              <a:rPr lang="es-ES" altLang="es-ES" sz="4400" b="1" dirty="0">
                <a:solidFill>
                  <a:schemeClr val="tx1"/>
                </a:solidFill>
              </a:rPr>
              <a:t>  Costo Anual Equivalente </a:t>
            </a:r>
            <a:r>
              <a:rPr lang="es-ES" altLang="es-ES" sz="4400" b="1" dirty="0">
                <a:solidFill>
                  <a:srgbClr val="3437E9"/>
                </a:solidFill>
              </a:rPr>
              <a:t>(CAE)</a:t>
            </a:r>
          </a:p>
        </p:txBody>
      </p:sp>
      <p:sp>
        <p:nvSpPr>
          <p:cNvPr id="652291" name="Rectangle 3"/>
          <p:cNvSpPr>
            <a:spLocks noGrp="1" noChangeArrowheads="1"/>
          </p:cNvSpPr>
          <p:nvPr>
            <p:ph type="title"/>
          </p:nvPr>
        </p:nvSpPr>
        <p:spPr bwMode="auto">
          <a:xfrm>
            <a:off x="1648468" y="1247735"/>
            <a:ext cx="7772400" cy="1143000"/>
          </a:xfr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solidFill>
                  <a:schemeClr val="tx1"/>
                </a:solidFill>
                <a:latin typeface="+mn-lt"/>
                <a:ea typeface="+mn-ea"/>
                <a:cs typeface="+mn-cs"/>
              </a:rPr>
              <a:t>Proceso de Evaluación </a:t>
            </a:r>
            <a:br>
              <a:rPr lang="es-ES_tradnl" sz="3600" b="1" dirty="0">
                <a:solidFill>
                  <a:schemeClr val="tx1"/>
                </a:solidFill>
                <a:latin typeface="+mn-lt"/>
                <a:ea typeface="+mn-ea"/>
                <a:cs typeface="+mn-cs"/>
              </a:rPr>
            </a:br>
            <a:r>
              <a:rPr lang="es-ES_tradnl" sz="3600" b="1" dirty="0">
                <a:solidFill>
                  <a:schemeClr val="tx1"/>
                </a:solidFill>
                <a:latin typeface="+mn-lt"/>
                <a:ea typeface="+mn-ea"/>
                <a:cs typeface="+mn-cs"/>
              </a:rPr>
              <a:t>( Selección) de alternativas</a:t>
            </a:r>
            <a:endParaRPr lang="es-ES" sz="3600" b="1" dirty="0">
              <a:solidFill>
                <a:schemeClr val="tx1"/>
              </a:solidFill>
              <a:latin typeface="+mn-lt"/>
              <a:ea typeface="+mn-ea"/>
              <a:cs typeface="+mn-cs"/>
            </a:endParaRPr>
          </a:p>
        </p:txBody>
      </p:sp>
    </p:spTree>
    <p:extLst>
      <p:ext uri="{BB962C8B-B14F-4D97-AF65-F5344CB8AC3E}">
        <p14:creationId xmlns:p14="http://schemas.microsoft.com/office/powerpoint/2010/main" val="32118563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901432" y="1453759"/>
            <a:ext cx="9117842" cy="4742356"/>
          </a:xfrm>
          <a:noFill/>
          <a:ln>
            <a:solidFill>
              <a:srgbClr val="0000FF"/>
            </a:solidFill>
          </a:ln>
        </p:spPr>
        <p:txBody>
          <a:bodyPr/>
          <a:lstStyle/>
          <a:p>
            <a:pPr>
              <a:buFontTx/>
              <a:buNone/>
            </a:pPr>
            <a:r>
              <a:rPr lang="es-ES_tradnl" altLang="es-ES" sz="3900" b="1" u="sng" dirty="0">
                <a:solidFill>
                  <a:schemeClr val="tx1"/>
                </a:solidFill>
              </a:rPr>
              <a:t>Criterio de Selección:</a:t>
            </a:r>
          </a:p>
          <a:p>
            <a:pPr>
              <a:buFontTx/>
              <a:buNone/>
            </a:pPr>
            <a:endParaRPr lang="es-ES_tradnl" altLang="es-ES" sz="3900" b="1" dirty="0">
              <a:solidFill>
                <a:schemeClr val="tx1"/>
              </a:solidFill>
            </a:endParaRPr>
          </a:p>
          <a:p>
            <a:r>
              <a:rPr lang="es-ES_tradnl" altLang="es-ES" sz="3800" b="1" dirty="0">
                <a:solidFill>
                  <a:schemeClr val="tx1"/>
                </a:solidFill>
              </a:rPr>
              <a:t>Criterio Valor Presente (</a:t>
            </a:r>
            <a:r>
              <a:rPr lang="es-ES_tradnl" altLang="es-ES" sz="3800" b="1" dirty="0" err="1">
                <a:solidFill>
                  <a:schemeClr val="tx1"/>
                </a:solidFill>
              </a:rPr>
              <a:t>VP</a:t>
            </a:r>
            <a:r>
              <a:rPr lang="es-ES_tradnl" altLang="es-ES" sz="3800" b="1" dirty="0">
                <a:solidFill>
                  <a:schemeClr val="tx1"/>
                </a:solidFill>
              </a:rPr>
              <a:t>)</a:t>
            </a:r>
          </a:p>
          <a:p>
            <a:pPr>
              <a:buFontTx/>
              <a:buNone/>
            </a:pPr>
            <a:r>
              <a:rPr lang="es-ES_tradnl" altLang="es-ES" sz="3500" dirty="0">
                <a:solidFill>
                  <a:schemeClr val="tx1"/>
                </a:solidFill>
              </a:rPr>
              <a:t>   Consiste en traer al año cero todos los flujos positivos y negativos de la alternativa de solución considerada..</a:t>
            </a:r>
            <a:endParaRPr lang="es-ES" altLang="es-ES" sz="3500" dirty="0">
              <a:solidFill>
                <a:schemeClr val="tx1"/>
              </a:solidFill>
            </a:endParaRPr>
          </a:p>
        </p:txBody>
      </p:sp>
    </p:spTree>
    <p:extLst>
      <p:ext uri="{BB962C8B-B14F-4D97-AF65-F5344CB8AC3E}">
        <p14:creationId xmlns:p14="http://schemas.microsoft.com/office/powerpoint/2010/main" val="444143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792480" y="2295144"/>
            <a:ext cx="3962400" cy="1143000"/>
          </a:xfrm>
          <a:prstGeom prst="rect">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CO" altLang="es-ES" sz="2400">
              <a:solidFill>
                <a:schemeClr val="bg1"/>
              </a:solidFill>
            </a:endParaRPr>
          </a:p>
        </p:txBody>
      </p:sp>
      <p:sp>
        <p:nvSpPr>
          <p:cNvPr id="175107" name="Text Box 3"/>
          <p:cNvSpPr txBox="1">
            <a:spLocks noChangeArrowheads="1"/>
          </p:cNvSpPr>
          <p:nvPr/>
        </p:nvSpPr>
        <p:spPr bwMode="auto">
          <a:xfrm>
            <a:off x="178478" y="954666"/>
            <a:ext cx="8382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2" algn="r">
              <a:spcBef>
                <a:spcPct val="0"/>
              </a:spcBef>
              <a:buFontTx/>
              <a:buNone/>
            </a:pPr>
            <a:r>
              <a:rPr lang="es-ES" altLang="es-ES" sz="3200" b="1" dirty="0"/>
              <a:t>La fórmula para calcular el Valor Presente de un Valor Futuro es:</a:t>
            </a:r>
          </a:p>
          <a:p>
            <a:pPr lvl="2">
              <a:spcBef>
                <a:spcPct val="0"/>
              </a:spcBef>
              <a:buFontTx/>
              <a:buNone/>
            </a:pPr>
            <a:endParaRPr lang="es-ES" altLang="es-ES" sz="3600" b="1" dirty="0">
              <a:solidFill>
                <a:schemeClr val="hlink"/>
              </a:solidFill>
            </a:endParaRPr>
          </a:p>
          <a:p>
            <a:pPr lvl="2">
              <a:spcBef>
                <a:spcPct val="0"/>
              </a:spcBef>
              <a:buFontTx/>
              <a:buNone/>
            </a:pPr>
            <a:r>
              <a:rPr lang="es-ES" altLang="es-ES" sz="3200" b="1" dirty="0"/>
              <a:t>			</a:t>
            </a:r>
            <a:r>
              <a:rPr lang="en-US" altLang="es-ES" sz="3200" b="1" dirty="0">
                <a:solidFill>
                  <a:schemeClr val="bg1"/>
                </a:solidFill>
              </a:rPr>
              <a:t>n</a:t>
            </a:r>
            <a:r>
              <a:rPr lang="en-US" altLang="es-ES" sz="3200" b="1" dirty="0"/>
              <a:t>	</a:t>
            </a:r>
          </a:p>
          <a:p>
            <a:pPr lvl="2">
              <a:lnSpc>
                <a:spcPct val="80000"/>
              </a:lnSpc>
              <a:spcBef>
                <a:spcPct val="0"/>
              </a:spcBef>
              <a:buFontTx/>
              <a:buNone/>
            </a:pPr>
            <a:r>
              <a:rPr lang="es-ES" altLang="es-ES" sz="3200" b="1" dirty="0" err="1">
                <a:solidFill>
                  <a:schemeClr val="bg1"/>
                </a:solidFill>
              </a:rPr>
              <a:t>VP</a:t>
            </a:r>
            <a:r>
              <a:rPr lang="es-ES" altLang="es-ES" sz="3200" b="1" dirty="0">
                <a:solidFill>
                  <a:schemeClr val="bg1"/>
                </a:solidFill>
              </a:rPr>
              <a:t> =   </a:t>
            </a:r>
            <a:r>
              <a:rPr lang="es-ES" altLang="es-ES" sz="3200" b="1" dirty="0" err="1">
                <a:solidFill>
                  <a:schemeClr val="bg1"/>
                </a:solidFill>
              </a:rPr>
              <a:t>VF</a:t>
            </a:r>
            <a:r>
              <a:rPr lang="es-ES" altLang="es-ES" sz="3200" b="1" dirty="0">
                <a:solidFill>
                  <a:schemeClr val="bg1"/>
                </a:solidFill>
              </a:rPr>
              <a:t>/ (1+ i)</a:t>
            </a:r>
            <a:r>
              <a:rPr lang="es-ES" altLang="es-ES" sz="3200" b="1" dirty="0"/>
              <a:t>              donde:</a:t>
            </a:r>
          </a:p>
          <a:p>
            <a:pPr lvl="2">
              <a:lnSpc>
                <a:spcPct val="80000"/>
              </a:lnSpc>
              <a:spcBef>
                <a:spcPct val="0"/>
              </a:spcBef>
              <a:buFontTx/>
              <a:buNone/>
            </a:pPr>
            <a:r>
              <a:rPr lang="es-ES" altLang="es-ES" sz="3200" b="1" dirty="0"/>
              <a:t>					</a:t>
            </a:r>
          </a:p>
          <a:p>
            <a:pPr lvl="2">
              <a:lnSpc>
                <a:spcPct val="80000"/>
              </a:lnSpc>
              <a:spcBef>
                <a:spcPct val="0"/>
              </a:spcBef>
              <a:buFontTx/>
              <a:buNone/>
            </a:pPr>
            <a:r>
              <a:rPr lang="es-ES" altLang="es-ES" sz="2800" b="1" dirty="0"/>
              <a:t>         </a:t>
            </a:r>
          </a:p>
          <a:p>
            <a:pPr lvl="2">
              <a:lnSpc>
                <a:spcPct val="80000"/>
              </a:lnSpc>
              <a:spcBef>
                <a:spcPct val="0"/>
              </a:spcBef>
              <a:buFontTx/>
              <a:buNone/>
            </a:pPr>
            <a:r>
              <a:rPr lang="es-ES" altLang="es-ES" sz="2800" b="1" dirty="0"/>
              <a:t> </a:t>
            </a:r>
            <a:r>
              <a:rPr lang="es-ES" altLang="es-ES" sz="2800" b="1" dirty="0" err="1"/>
              <a:t>VP</a:t>
            </a:r>
            <a:r>
              <a:rPr lang="es-ES" altLang="es-ES" sz="2800" b="1" dirty="0"/>
              <a:t> :  valor presente</a:t>
            </a:r>
          </a:p>
          <a:p>
            <a:pPr lvl="2">
              <a:lnSpc>
                <a:spcPct val="80000"/>
              </a:lnSpc>
              <a:spcBef>
                <a:spcPct val="0"/>
              </a:spcBef>
              <a:buFontTx/>
              <a:buNone/>
            </a:pPr>
            <a:r>
              <a:rPr lang="es-ES" altLang="es-ES" sz="2800" b="1" dirty="0"/>
              <a:t> </a:t>
            </a:r>
            <a:r>
              <a:rPr lang="es-ES" altLang="es-ES" sz="2800" b="1" dirty="0" err="1"/>
              <a:t>VF</a:t>
            </a:r>
            <a:r>
              <a:rPr lang="es-ES" altLang="es-ES" sz="2800" b="1" dirty="0"/>
              <a:t> :  valor futuro</a:t>
            </a:r>
          </a:p>
          <a:p>
            <a:pPr>
              <a:spcBef>
                <a:spcPct val="0"/>
              </a:spcBef>
              <a:buFontTx/>
              <a:buNone/>
            </a:pPr>
            <a:r>
              <a:rPr lang="es-ES" altLang="es-ES" sz="2800" b="1" dirty="0"/>
              <a:t>	   n  :  número de años				  </a:t>
            </a:r>
          </a:p>
          <a:p>
            <a:pPr>
              <a:spcBef>
                <a:spcPct val="0"/>
              </a:spcBef>
              <a:buFontTx/>
              <a:buNone/>
            </a:pPr>
            <a:r>
              <a:rPr lang="es-ES" altLang="es-ES" sz="2800" b="1" dirty="0"/>
              <a:t>              i  :  tasa de interés anual	</a:t>
            </a:r>
          </a:p>
          <a:p>
            <a:pPr>
              <a:spcBef>
                <a:spcPct val="0"/>
              </a:spcBef>
              <a:buFontTx/>
              <a:buNone/>
            </a:pPr>
            <a:endParaRPr lang="es-ES" altLang="es-ES" sz="3900" b="1" dirty="0">
              <a:solidFill>
                <a:schemeClr val="tx2"/>
              </a:solidFill>
              <a:latin typeface="Tahoma" panose="020B0604030504040204" pitchFamily="34" charset="0"/>
            </a:endParaRPr>
          </a:p>
        </p:txBody>
      </p:sp>
    </p:spTree>
    <p:extLst>
      <p:ext uri="{BB962C8B-B14F-4D97-AF65-F5344CB8AC3E}">
        <p14:creationId xmlns:p14="http://schemas.microsoft.com/office/powerpoint/2010/main" val="37661219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6386" name="Rectangle 2"/>
          <p:cNvSpPr>
            <a:spLocks noGrp="1" noChangeArrowheads="1"/>
          </p:cNvSpPr>
          <p:nvPr>
            <p:ph type="body" idx="1"/>
          </p:nvPr>
        </p:nvSpPr>
        <p:spPr>
          <a:xfrm>
            <a:off x="442137" y="1639019"/>
            <a:ext cx="9995825" cy="4030434"/>
          </a:xfrm>
          <a:noFill/>
          <a:ln w="19050">
            <a:solidFill>
              <a:srgbClr val="0000FF"/>
            </a:solidFill>
          </a:ln>
        </p:spPr>
        <p:txBody>
          <a:bodyPr/>
          <a:lstStyle/>
          <a:p>
            <a:pPr>
              <a:lnSpc>
                <a:spcPct val="90000"/>
              </a:lnSpc>
              <a:buFontTx/>
              <a:buNone/>
              <a:defRPr/>
            </a:pPr>
            <a:r>
              <a:rPr lang="es-ES_tradnl" sz="3500" b="1" u="sng" dirty="0">
                <a:solidFill>
                  <a:schemeClr val="tx1"/>
                </a:solidFill>
                <a:effectLst>
                  <a:outerShdw blurRad="38100" dist="38100" dir="2700000" algn="tl">
                    <a:srgbClr val="000000"/>
                  </a:outerShdw>
                </a:effectLst>
              </a:rPr>
              <a:t>Criterio de Selección</a:t>
            </a:r>
            <a:endParaRPr lang="es-ES_tradnl" sz="3500" b="1" dirty="0">
              <a:solidFill>
                <a:schemeClr val="tx1"/>
              </a:solidFill>
            </a:endParaRPr>
          </a:p>
          <a:p>
            <a:pPr>
              <a:lnSpc>
                <a:spcPct val="90000"/>
              </a:lnSpc>
              <a:defRPr/>
            </a:pPr>
            <a:r>
              <a:rPr lang="es-ES_tradnl" sz="3400" b="1" dirty="0">
                <a:solidFill>
                  <a:schemeClr val="tx1"/>
                </a:solidFill>
              </a:rPr>
              <a:t>Criterio Valor Presente (</a:t>
            </a:r>
            <a:r>
              <a:rPr lang="es-ES_tradnl" sz="3400" b="1" dirty="0" err="1">
                <a:solidFill>
                  <a:schemeClr val="tx1"/>
                </a:solidFill>
              </a:rPr>
              <a:t>VP</a:t>
            </a:r>
            <a:r>
              <a:rPr lang="es-ES_tradnl" sz="3400" b="1" dirty="0">
                <a:solidFill>
                  <a:schemeClr val="tx1"/>
                </a:solidFill>
              </a:rPr>
              <a:t>)</a:t>
            </a:r>
          </a:p>
          <a:p>
            <a:pPr lvl="1">
              <a:lnSpc>
                <a:spcPct val="90000"/>
              </a:lnSpc>
              <a:defRPr/>
            </a:pPr>
            <a:r>
              <a:rPr lang="es-ES_tradnl" dirty="0">
                <a:solidFill>
                  <a:schemeClr val="tx1"/>
                </a:solidFill>
              </a:rPr>
              <a:t>Alternativas mutuamente excluyentes de ingresos y costos</a:t>
            </a:r>
          </a:p>
          <a:p>
            <a:pPr lvl="2">
              <a:lnSpc>
                <a:spcPct val="90000"/>
              </a:lnSpc>
              <a:defRPr/>
            </a:pPr>
            <a:r>
              <a:rPr lang="es-ES_tradnl" b="1" dirty="0">
                <a:solidFill>
                  <a:schemeClr val="tx1"/>
                </a:solidFill>
              </a:rPr>
              <a:t>Se selecciona la de mayor valor  presente</a:t>
            </a:r>
            <a:endParaRPr lang="es-ES" b="1" dirty="0">
              <a:solidFill>
                <a:schemeClr val="tx1"/>
              </a:solidFill>
            </a:endParaRPr>
          </a:p>
          <a:p>
            <a:pPr lvl="2">
              <a:lnSpc>
                <a:spcPct val="90000"/>
              </a:lnSpc>
              <a:defRPr/>
            </a:pPr>
            <a:endParaRPr lang="es-ES_tradnl" dirty="0">
              <a:solidFill>
                <a:schemeClr val="tx1"/>
              </a:solidFill>
            </a:endParaRPr>
          </a:p>
          <a:p>
            <a:pPr lvl="1">
              <a:lnSpc>
                <a:spcPct val="90000"/>
              </a:lnSpc>
              <a:defRPr/>
            </a:pPr>
            <a:r>
              <a:rPr lang="es-ES_tradnl" dirty="0">
                <a:solidFill>
                  <a:schemeClr val="tx1"/>
                </a:solidFill>
              </a:rPr>
              <a:t>Alternativas mutuamente excluyentes de  costos</a:t>
            </a:r>
          </a:p>
          <a:p>
            <a:pPr lvl="2">
              <a:lnSpc>
                <a:spcPct val="90000"/>
              </a:lnSpc>
              <a:defRPr/>
            </a:pPr>
            <a:r>
              <a:rPr lang="es-ES_tradnl" b="1" dirty="0">
                <a:solidFill>
                  <a:schemeClr val="tx1"/>
                </a:solidFill>
              </a:rPr>
              <a:t>Se selecciona la de menor  valor presente </a:t>
            </a:r>
          </a:p>
          <a:p>
            <a:pPr lvl="2">
              <a:lnSpc>
                <a:spcPct val="90000"/>
              </a:lnSpc>
              <a:buFontTx/>
              <a:buNone/>
              <a:defRPr/>
            </a:pPr>
            <a:r>
              <a:rPr lang="es-ES_tradnl" b="1" dirty="0">
                <a:solidFill>
                  <a:schemeClr val="tx1"/>
                </a:solidFill>
              </a:rPr>
              <a:t>   ( absoluto)</a:t>
            </a:r>
            <a:endParaRPr lang="es-ES" b="1" dirty="0">
              <a:solidFill>
                <a:schemeClr val="tx1"/>
              </a:solidFill>
            </a:endParaRPr>
          </a:p>
        </p:txBody>
      </p:sp>
    </p:spTree>
    <p:extLst>
      <p:ext uri="{BB962C8B-B14F-4D97-AF65-F5344CB8AC3E}">
        <p14:creationId xmlns:p14="http://schemas.microsoft.com/office/powerpoint/2010/main" val="954014427"/>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31140" y="2743200"/>
            <a:ext cx="7181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b="1" dirty="0">
                <a:solidFill>
                  <a:srgbClr val="000000"/>
                </a:solidFill>
                <a:latin typeface="Arial" panose="020B0604020202020204" pitchFamily="34" charset="0"/>
              </a:rPr>
              <a:t>TASA INTERNA DE RETORNO (TIR) </a:t>
            </a:r>
            <a:endParaRPr lang="es-CO" altLang="es-ES" sz="2400" b="1" dirty="0">
              <a:solidFill>
                <a:srgbClr val="000000"/>
              </a:solidFill>
              <a:latin typeface="Arial" panose="020B0604020202020204" pitchFamily="34" charset="0"/>
            </a:endParaRPr>
          </a:p>
        </p:txBody>
      </p:sp>
      <p:sp>
        <p:nvSpPr>
          <p:cNvPr id="187395" name="Text Box 3"/>
          <p:cNvSpPr txBox="1">
            <a:spLocks noChangeArrowheads="1"/>
          </p:cNvSpPr>
          <p:nvPr/>
        </p:nvSpPr>
        <p:spPr bwMode="auto">
          <a:xfrm>
            <a:off x="456566" y="3317875"/>
            <a:ext cx="812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Se utiliza cuando existe incertidumbre sobre el </a:t>
            </a:r>
            <a:r>
              <a:rPr lang="es-CO" altLang="es-ES" sz="2400" b="1"/>
              <a:t>Costo de Capital</a:t>
            </a:r>
            <a:endParaRPr lang="es-CO" altLang="es-ES" sz="2400"/>
          </a:p>
        </p:txBody>
      </p:sp>
      <p:sp>
        <p:nvSpPr>
          <p:cNvPr id="187396" name="Line 4"/>
          <p:cNvSpPr>
            <a:spLocks noChangeShapeType="1"/>
          </p:cNvSpPr>
          <p:nvPr/>
        </p:nvSpPr>
        <p:spPr bwMode="auto">
          <a:xfrm flipV="1">
            <a:off x="2301240" y="5003800"/>
            <a:ext cx="3429000" cy="460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87397" name="Text Box 5"/>
          <p:cNvSpPr txBox="1">
            <a:spLocks noChangeArrowheads="1"/>
          </p:cNvSpPr>
          <p:nvPr/>
        </p:nvSpPr>
        <p:spPr bwMode="auto">
          <a:xfrm>
            <a:off x="1447166" y="3948114"/>
            <a:ext cx="562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a:t>
            </a:r>
          </a:p>
          <a:p>
            <a:pPr>
              <a:spcBef>
                <a:spcPct val="0"/>
              </a:spcBef>
              <a:buFontTx/>
              <a:buNone/>
            </a:pPr>
            <a:r>
              <a:rPr lang="es-CO" altLang="es-ES" sz="2400"/>
              <a:t>(+)</a:t>
            </a:r>
          </a:p>
        </p:txBody>
      </p:sp>
      <p:sp>
        <p:nvSpPr>
          <p:cNvPr id="187398" name="Text Box 6"/>
          <p:cNvSpPr txBox="1">
            <a:spLocks noChangeArrowheads="1"/>
          </p:cNvSpPr>
          <p:nvPr/>
        </p:nvSpPr>
        <p:spPr bwMode="auto">
          <a:xfrm>
            <a:off x="1463041" y="5218114"/>
            <a:ext cx="492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a:t>
            </a:r>
          </a:p>
          <a:p>
            <a:pPr>
              <a:spcBef>
                <a:spcPct val="0"/>
              </a:spcBef>
              <a:buFontTx/>
              <a:buNone/>
            </a:pPr>
            <a:r>
              <a:rPr lang="es-CO" altLang="es-ES" sz="2400"/>
              <a:t>(-)</a:t>
            </a:r>
          </a:p>
        </p:txBody>
      </p:sp>
      <p:sp>
        <p:nvSpPr>
          <p:cNvPr id="187399" name="Line 7"/>
          <p:cNvSpPr>
            <a:spLocks noChangeShapeType="1"/>
          </p:cNvSpPr>
          <p:nvPr/>
        </p:nvSpPr>
        <p:spPr bwMode="auto">
          <a:xfrm flipV="1">
            <a:off x="2301240" y="3830638"/>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87400" name="Line 8"/>
          <p:cNvSpPr>
            <a:spLocks noChangeShapeType="1"/>
          </p:cNvSpPr>
          <p:nvPr/>
        </p:nvSpPr>
        <p:spPr bwMode="auto">
          <a:xfrm>
            <a:off x="2301240" y="5049838"/>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7401" name="Line 9"/>
          <p:cNvSpPr>
            <a:spLocks noChangeShapeType="1"/>
          </p:cNvSpPr>
          <p:nvPr/>
        </p:nvSpPr>
        <p:spPr bwMode="auto">
          <a:xfrm flipV="1">
            <a:off x="3444240" y="4318000"/>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7402" name="Line 10"/>
          <p:cNvSpPr>
            <a:spLocks noChangeShapeType="1"/>
          </p:cNvSpPr>
          <p:nvPr/>
        </p:nvSpPr>
        <p:spPr bwMode="auto">
          <a:xfrm flipV="1">
            <a:off x="4587240" y="4318000"/>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7403" name="Line 11"/>
          <p:cNvSpPr>
            <a:spLocks noChangeShapeType="1"/>
          </p:cNvSpPr>
          <p:nvPr/>
        </p:nvSpPr>
        <p:spPr bwMode="auto">
          <a:xfrm flipV="1">
            <a:off x="5730240" y="4318000"/>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7404" name="Text Box 12"/>
          <p:cNvSpPr txBox="1">
            <a:spLocks noChangeArrowheads="1"/>
          </p:cNvSpPr>
          <p:nvPr/>
        </p:nvSpPr>
        <p:spPr bwMode="auto">
          <a:xfrm>
            <a:off x="1980565" y="5978526"/>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100</a:t>
            </a:r>
          </a:p>
        </p:txBody>
      </p:sp>
      <p:sp>
        <p:nvSpPr>
          <p:cNvPr id="187405" name="Text Box 13"/>
          <p:cNvSpPr txBox="1">
            <a:spLocks noChangeArrowheads="1"/>
          </p:cNvSpPr>
          <p:nvPr/>
        </p:nvSpPr>
        <p:spPr bwMode="auto">
          <a:xfrm>
            <a:off x="3139440" y="3997326"/>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7406" name="Text Box 14"/>
          <p:cNvSpPr txBox="1">
            <a:spLocks noChangeArrowheads="1"/>
          </p:cNvSpPr>
          <p:nvPr/>
        </p:nvSpPr>
        <p:spPr bwMode="auto">
          <a:xfrm>
            <a:off x="4276090" y="3997326"/>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7407" name="Text Box 15"/>
          <p:cNvSpPr txBox="1">
            <a:spLocks noChangeArrowheads="1"/>
          </p:cNvSpPr>
          <p:nvPr/>
        </p:nvSpPr>
        <p:spPr bwMode="auto">
          <a:xfrm>
            <a:off x="5342890" y="3997326"/>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7408" name="Text Box 16"/>
          <p:cNvSpPr txBox="1">
            <a:spLocks noChangeArrowheads="1"/>
          </p:cNvSpPr>
          <p:nvPr/>
        </p:nvSpPr>
        <p:spPr bwMode="auto">
          <a:xfrm>
            <a:off x="1980565" y="4740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0</a:t>
            </a:r>
          </a:p>
        </p:txBody>
      </p:sp>
      <p:sp>
        <p:nvSpPr>
          <p:cNvPr id="187409" name="Text Box 17"/>
          <p:cNvSpPr txBox="1">
            <a:spLocks noChangeArrowheads="1"/>
          </p:cNvSpPr>
          <p:nvPr/>
        </p:nvSpPr>
        <p:spPr bwMode="auto">
          <a:xfrm>
            <a:off x="321564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1</a:t>
            </a:r>
          </a:p>
        </p:txBody>
      </p:sp>
      <p:sp>
        <p:nvSpPr>
          <p:cNvPr id="187410" name="Text Box 18"/>
          <p:cNvSpPr txBox="1">
            <a:spLocks noChangeArrowheads="1"/>
          </p:cNvSpPr>
          <p:nvPr/>
        </p:nvSpPr>
        <p:spPr bwMode="auto">
          <a:xfrm>
            <a:off x="435864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2</a:t>
            </a:r>
          </a:p>
        </p:txBody>
      </p:sp>
      <p:sp>
        <p:nvSpPr>
          <p:cNvPr id="187411" name="Text Box 19"/>
          <p:cNvSpPr txBox="1">
            <a:spLocks noChangeArrowheads="1"/>
          </p:cNvSpPr>
          <p:nvPr/>
        </p:nvSpPr>
        <p:spPr bwMode="auto">
          <a:xfrm>
            <a:off x="546989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3</a:t>
            </a:r>
          </a:p>
        </p:txBody>
      </p:sp>
      <p:sp>
        <p:nvSpPr>
          <p:cNvPr id="187412" name="Text Box 20"/>
          <p:cNvSpPr txBox="1">
            <a:spLocks noChangeArrowheads="1"/>
          </p:cNvSpPr>
          <p:nvPr/>
        </p:nvSpPr>
        <p:spPr bwMode="auto">
          <a:xfrm>
            <a:off x="3291840" y="5334001"/>
            <a:ext cx="37854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Tasa de Interés que hace el:</a:t>
            </a:r>
          </a:p>
          <a:p>
            <a:pPr>
              <a:spcBef>
                <a:spcPct val="0"/>
              </a:spcBef>
              <a:buFontTx/>
              <a:buNone/>
            </a:pPr>
            <a:r>
              <a:rPr lang="es-CO" altLang="es-ES" sz="2400"/>
              <a:t>VP ingresos - VP egresos = 0</a:t>
            </a:r>
          </a:p>
          <a:p>
            <a:pPr>
              <a:spcBef>
                <a:spcPct val="0"/>
              </a:spcBef>
              <a:buFontTx/>
              <a:buNone/>
            </a:pPr>
            <a:r>
              <a:rPr lang="es-CO" altLang="es-ES" sz="2400"/>
              <a:t>PUNTO DE EQUILIBRIO</a:t>
            </a:r>
          </a:p>
        </p:txBody>
      </p:sp>
      <p:sp>
        <p:nvSpPr>
          <p:cNvPr id="187413" name="Text Box 21"/>
          <p:cNvSpPr txBox="1">
            <a:spLocks noChangeArrowheads="1"/>
          </p:cNvSpPr>
          <p:nvPr/>
        </p:nvSpPr>
        <p:spPr bwMode="auto">
          <a:xfrm>
            <a:off x="6552565" y="4511675"/>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b="1"/>
              <a:t>i :  ? %</a:t>
            </a:r>
          </a:p>
        </p:txBody>
      </p:sp>
      <p:sp>
        <p:nvSpPr>
          <p:cNvPr id="674839" name="Rectangle 23"/>
          <p:cNvSpPr>
            <a:spLocks noChangeArrowheads="1"/>
          </p:cNvSpPr>
          <p:nvPr/>
        </p:nvSpPr>
        <p:spPr bwMode="auto">
          <a:xfrm>
            <a:off x="265527" y="808889"/>
            <a:ext cx="5464713" cy="892911"/>
          </a:xfrm>
          <a:prstGeom prst="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pPr>
            <a:r>
              <a:rPr lang="es-ES_tradnl" sz="3600" b="1" dirty="0">
                <a:solidFill>
                  <a:schemeClr val="tx1"/>
                </a:solidFill>
              </a:rPr>
              <a:t>Criterio de Selección</a:t>
            </a:r>
          </a:p>
        </p:txBody>
      </p:sp>
    </p:spTree>
    <p:extLst>
      <p:ext uri="{BB962C8B-B14F-4D97-AF65-F5344CB8AC3E}">
        <p14:creationId xmlns:p14="http://schemas.microsoft.com/office/powerpoint/2010/main" val="3575801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4111752" y="5111496"/>
            <a:ext cx="3810000" cy="914400"/>
          </a:xfrm>
          <a:prstGeom prst="rect">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s-CO" altLang="es-ES" sz="2400">
              <a:solidFill>
                <a:schemeClr val="bg1"/>
              </a:solidFill>
            </a:endParaRPr>
          </a:p>
        </p:txBody>
      </p:sp>
      <p:sp>
        <p:nvSpPr>
          <p:cNvPr id="188419" name="Rectangle 3"/>
          <p:cNvSpPr>
            <a:spLocks noChangeArrowheads="1"/>
          </p:cNvSpPr>
          <p:nvPr/>
        </p:nvSpPr>
        <p:spPr bwMode="auto">
          <a:xfrm>
            <a:off x="1136639" y="1180846"/>
            <a:ext cx="6705875" cy="590931"/>
          </a:xfrm>
          <a:prstGeom prst="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pPr>
            <a:r>
              <a:rPr lang="es-CO" altLang="es-ES" sz="3600" b="1" dirty="0">
                <a:solidFill>
                  <a:schemeClr val="tx1"/>
                </a:solidFill>
              </a:rPr>
              <a:t>TASA INTERNA DE RETORNO (TIR) </a:t>
            </a:r>
          </a:p>
        </p:txBody>
      </p:sp>
      <p:sp>
        <p:nvSpPr>
          <p:cNvPr id="188420" name="Text Box 4"/>
          <p:cNvSpPr txBox="1">
            <a:spLocks noChangeArrowheads="1"/>
          </p:cNvSpPr>
          <p:nvPr/>
        </p:nvSpPr>
        <p:spPr bwMode="auto">
          <a:xfrm>
            <a:off x="1124078" y="2136521"/>
            <a:ext cx="812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Se utiliza cuando existe incertidumbre sobre el </a:t>
            </a:r>
            <a:r>
              <a:rPr lang="es-CO" altLang="es-ES" sz="2400" b="1"/>
              <a:t>Costo de Capital</a:t>
            </a:r>
            <a:endParaRPr lang="es-CO" altLang="es-ES" sz="2400"/>
          </a:p>
        </p:txBody>
      </p:sp>
      <p:sp>
        <p:nvSpPr>
          <p:cNvPr id="188421" name="Line 5"/>
          <p:cNvSpPr>
            <a:spLocks noChangeShapeType="1"/>
          </p:cNvSpPr>
          <p:nvPr/>
        </p:nvSpPr>
        <p:spPr bwMode="auto">
          <a:xfrm flipV="1">
            <a:off x="2968752" y="3822446"/>
            <a:ext cx="3429000" cy="460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88422" name="Text Box 6"/>
          <p:cNvSpPr txBox="1">
            <a:spLocks noChangeArrowheads="1"/>
          </p:cNvSpPr>
          <p:nvPr/>
        </p:nvSpPr>
        <p:spPr bwMode="auto">
          <a:xfrm>
            <a:off x="2114678" y="2766760"/>
            <a:ext cx="562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a:t>
            </a:r>
          </a:p>
          <a:p>
            <a:pPr>
              <a:spcBef>
                <a:spcPct val="0"/>
              </a:spcBef>
              <a:buFontTx/>
              <a:buNone/>
            </a:pPr>
            <a:r>
              <a:rPr lang="es-CO" altLang="es-ES" sz="2400"/>
              <a:t>(+)</a:t>
            </a:r>
          </a:p>
        </p:txBody>
      </p:sp>
      <p:sp>
        <p:nvSpPr>
          <p:cNvPr id="188423" name="Text Box 7"/>
          <p:cNvSpPr txBox="1">
            <a:spLocks noChangeArrowheads="1"/>
          </p:cNvSpPr>
          <p:nvPr/>
        </p:nvSpPr>
        <p:spPr bwMode="auto">
          <a:xfrm>
            <a:off x="2130553" y="4036760"/>
            <a:ext cx="492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a:t>
            </a:r>
          </a:p>
          <a:p>
            <a:pPr>
              <a:spcBef>
                <a:spcPct val="0"/>
              </a:spcBef>
              <a:buFontTx/>
              <a:buNone/>
            </a:pPr>
            <a:r>
              <a:rPr lang="es-CO" altLang="es-ES" sz="2400"/>
              <a:t>(-)</a:t>
            </a:r>
          </a:p>
        </p:txBody>
      </p:sp>
      <p:sp>
        <p:nvSpPr>
          <p:cNvPr id="188424" name="Line 8"/>
          <p:cNvSpPr>
            <a:spLocks noChangeShapeType="1"/>
          </p:cNvSpPr>
          <p:nvPr/>
        </p:nvSpPr>
        <p:spPr bwMode="auto">
          <a:xfrm flipV="1">
            <a:off x="2968752" y="2649284"/>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88425" name="Line 9"/>
          <p:cNvSpPr>
            <a:spLocks noChangeShapeType="1"/>
          </p:cNvSpPr>
          <p:nvPr/>
        </p:nvSpPr>
        <p:spPr bwMode="auto">
          <a:xfrm>
            <a:off x="2968752" y="3868484"/>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8426" name="Line 10"/>
          <p:cNvSpPr>
            <a:spLocks noChangeShapeType="1"/>
          </p:cNvSpPr>
          <p:nvPr/>
        </p:nvSpPr>
        <p:spPr bwMode="auto">
          <a:xfrm flipV="1">
            <a:off x="4111752" y="3136646"/>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8427" name="Line 11"/>
          <p:cNvSpPr>
            <a:spLocks noChangeShapeType="1"/>
          </p:cNvSpPr>
          <p:nvPr/>
        </p:nvSpPr>
        <p:spPr bwMode="auto">
          <a:xfrm flipV="1">
            <a:off x="5254752" y="3136646"/>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8428" name="Line 12"/>
          <p:cNvSpPr>
            <a:spLocks noChangeShapeType="1"/>
          </p:cNvSpPr>
          <p:nvPr/>
        </p:nvSpPr>
        <p:spPr bwMode="auto">
          <a:xfrm flipV="1">
            <a:off x="6397752" y="3136646"/>
            <a:ext cx="0" cy="731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8429" name="Text Box 13"/>
          <p:cNvSpPr txBox="1">
            <a:spLocks noChangeArrowheads="1"/>
          </p:cNvSpPr>
          <p:nvPr/>
        </p:nvSpPr>
        <p:spPr bwMode="auto">
          <a:xfrm>
            <a:off x="2648077" y="4797172"/>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100</a:t>
            </a:r>
          </a:p>
        </p:txBody>
      </p:sp>
      <p:sp>
        <p:nvSpPr>
          <p:cNvPr id="188430" name="Text Box 14"/>
          <p:cNvSpPr txBox="1">
            <a:spLocks noChangeArrowheads="1"/>
          </p:cNvSpPr>
          <p:nvPr/>
        </p:nvSpPr>
        <p:spPr bwMode="auto">
          <a:xfrm>
            <a:off x="3806952" y="2815972"/>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8431" name="Text Box 15"/>
          <p:cNvSpPr txBox="1">
            <a:spLocks noChangeArrowheads="1"/>
          </p:cNvSpPr>
          <p:nvPr/>
        </p:nvSpPr>
        <p:spPr bwMode="auto">
          <a:xfrm>
            <a:off x="4943602" y="2815972"/>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8432" name="Text Box 16"/>
          <p:cNvSpPr txBox="1">
            <a:spLocks noChangeArrowheads="1"/>
          </p:cNvSpPr>
          <p:nvPr/>
        </p:nvSpPr>
        <p:spPr bwMode="auto">
          <a:xfrm>
            <a:off x="6010402" y="2815972"/>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000" b="1"/>
              <a:t>48</a:t>
            </a:r>
          </a:p>
        </p:txBody>
      </p:sp>
      <p:sp>
        <p:nvSpPr>
          <p:cNvPr id="188433" name="Text Box 17"/>
          <p:cNvSpPr txBox="1">
            <a:spLocks noChangeArrowheads="1"/>
          </p:cNvSpPr>
          <p:nvPr/>
        </p:nvSpPr>
        <p:spPr bwMode="auto">
          <a:xfrm>
            <a:off x="2648077" y="3558921"/>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0</a:t>
            </a:r>
          </a:p>
        </p:txBody>
      </p:sp>
      <p:sp>
        <p:nvSpPr>
          <p:cNvPr id="188434" name="Text Box 18"/>
          <p:cNvSpPr txBox="1">
            <a:spLocks noChangeArrowheads="1"/>
          </p:cNvSpPr>
          <p:nvPr/>
        </p:nvSpPr>
        <p:spPr bwMode="auto">
          <a:xfrm>
            <a:off x="3883152" y="351764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1</a:t>
            </a:r>
          </a:p>
        </p:txBody>
      </p:sp>
      <p:sp>
        <p:nvSpPr>
          <p:cNvPr id="188435" name="Text Box 19"/>
          <p:cNvSpPr txBox="1">
            <a:spLocks noChangeArrowheads="1"/>
          </p:cNvSpPr>
          <p:nvPr/>
        </p:nvSpPr>
        <p:spPr bwMode="auto">
          <a:xfrm>
            <a:off x="5026152" y="351764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2</a:t>
            </a:r>
          </a:p>
        </p:txBody>
      </p:sp>
      <p:sp>
        <p:nvSpPr>
          <p:cNvPr id="188436" name="Text Box 20"/>
          <p:cNvSpPr txBox="1">
            <a:spLocks noChangeArrowheads="1"/>
          </p:cNvSpPr>
          <p:nvPr/>
        </p:nvSpPr>
        <p:spPr bwMode="auto">
          <a:xfrm>
            <a:off x="6137402" y="351764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3</a:t>
            </a:r>
          </a:p>
        </p:txBody>
      </p:sp>
      <p:sp>
        <p:nvSpPr>
          <p:cNvPr id="188437" name="Text Box 21"/>
          <p:cNvSpPr txBox="1">
            <a:spLocks noChangeArrowheads="1"/>
          </p:cNvSpPr>
          <p:nvPr/>
        </p:nvSpPr>
        <p:spPr bwMode="auto">
          <a:xfrm>
            <a:off x="7220077" y="3330321"/>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b="1"/>
              <a:t>i :  ? %</a:t>
            </a:r>
          </a:p>
        </p:txBody>
      </p:sp>
      <p:sp>
        <p:nvSpPr>
          <p:cNvPr id="188438" name="Text Box 22"/>
          <p:cNvSpPr txBox="1">
            <a:spLocks noChangeArrowheads="1"/>
          </p:cNvSpPr>
          <p:nvPr/>
        </p:nvSpPr>
        <p:spPr bwMode="auto">
          <a:xfrm>
            <a:off x="4324477" y="4314571"/>
            <a:ext cx="31815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altLang="es-ES" sz="2400"/>
              <a:t>i:0 %            VP : +44</a:t>
            </a:r>
          </a:p>
          <a:p>
            <a:pPr>
              <a:spcBef>
                <a:spcPct val="0"/>
              </a:spcBef>
              <a:buFontTx/>
              <a:buNone/>
            </a:pPr>
            <a:r>
              <a:rPr lang="es-CO" altLang="es-ES" sz="2400"/>
              <a:t>i:10%           VP: +19.33</a:t>
            </a:r>
          </a:p>
          <a:p>
            <a:pPr>
              <a:spcBef>
                <a:spcPct val="0"/>
              </a:spcBef>
              <a:buFontTx/>
              <a:buNone/>
            </a:pPr>
            <a:r>
              <a:rPr lang="es-CO" altLang="es-ES" sz="2400" b="1">
                <a:solidFill>
                  <a:schemeClr val="bg1"/>
                </a:solidFill>
              </a:rPr>
              <a:t>i: 20%          VP: +1.1</a:t>
            </a:r>
          </a:p>
          <a:p>
            <a:pPr>
              <a:spcBef>
                <a:spcPct val="0"/>
              </a:spcBef>
              <a:buFontTx/>
              <a:buNone/>
            </a:pPr>
            <a:r>
              <a:rPr lang="es-CO" altLang="es-ES" sz="2400" b="1">
                <a:solidFill>
                  <a:schemeClr val="bg1"/>
                </a:solidFill>
              </a:rPr>
              <a:t>i: 25%           VP: -6.30</a:t>
            </a:r>
            <a:endParaRPr lang="es-CO" altLang="es-ES" sz="2400"/>
          </a:p>
        </p:txBody>
      </p:sp>
    </p:spTree>
    <p:extLst>
      <p:ext uri="{BB962C8B-B14F-4D97-AF65-F5344CB8AC3E}">
        <p14:creationId xmlns:p14="http://schemas.microsoft.com/office/powerpoint/2010/main" val="400816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140665" y="893984"/>
            <a:ext cx="6120680" cy="792087"/>
          </a:xfrm>
          <a:prstGeom prst="roundRect">
            <a:avLst/>
          </a:prstGeom>
          <a:noFill/>
          <a:ln w="38100">
            <a:solidFill>
              <a:srgbClr val="000099"/>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1"/>
                </a:solidFill>
              </a:rPr>
              <a:t>CLASES DE PROYECTOS</a:t>
            </a:r>
          </a:p>
        </p:txBody>
      </p:sp>
      <p:sp>
        <p:nvSpPr>
          <p:cNvPr id="4" name="3 Rectángulo redondeado"/>
          <p:cNvSpPr/>
          <p:nvPr/>
        </p:nvSpPr>
        <p:spPr>
          <a:xfrm>
            <a:off x="1597351" y="2293345"/>
            <a:ext cx="2520280" cy="792088"/>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PRIVADOS                </a:t>
            </a:r>
            <a:r>
              <a:rPr lang="es-ES" sz="1400" b="1" dirty="0">
                <a:solidFill>
                  <a:schemeClr val="tx1"/>
                </a:solidFill>
              </a:rPr>
              <a:t>(O DE CRECIMIENTO)</a:t>
            </a:r>
          </a:p>
        </p:txBody>
      </p:sp>
      <p:sp>
        <p:nvSpPr>
          <p:cNvPr id="5" name="4 Rectángulo redondeado"/>
          <p:cNvSpPr/>
          <p:nvPr/>
        </p:nvSpPr>
        <p:spPr>
          <a:xfrm>
            <a:off x="5955925" y="2293345"/>
            <a:ext cx="2520280" cy="792088"/>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PÚBLICOS              </a:t>
            </a:r>
            <a:r>
              <a:rPr lang="es-ES" sz="1400" b="1" dirty="0">
                <a:solidFill>
                  <a:schemeClr val="tx1"/>
                </a:solidFill>
              </a:rPr>
              <a:t>(O DE DESARROLLO)</a:t>
            </a:r>
          </a:p>
        </p:txBody>
      </p:sp>
      <p:sp>
        <p:nvSpPr>
          <p:cNvPr id="6" name="5 Proceso alternativo"/>
          <p:cNvSpPr/>
          <p:nvPr/>
        </p:nvSpPr>
        <p:spPr>
          <a:xfrm>
            <a:off x="452284" y="4298283"/>
            <a:ext cx="4064946" cy="2112349"/>
          </a:xfrm>
          <a:prstGeom prst="flowChartAlternateProcess">
            <a:avLst/>
          </a:prstGeom>
          <a:noFill/>
          <a:ln w="28575">
            <a:solidFill>
              <a:srgbClr val="00B05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s-MX" altLang="es-CO" b="1">
                <a:solidFill>
                  <a:schemeClr val="tx1"/>
                </a:solidFill>
              </a:rPr>
              <a:t>Fundamento</a:t>
            </a:r>
            <a:r>
              <a:rPr lang="es-MX" altLang="es-CO" b="1" dirty="0">
                <a:solidFill>
                  <a:schemeClr val="tx1"/>
                </a:solidFill>
              </a:rPr>
              <a:t>:   Planes de Crecimiento</a:t>
            </a:r>
          </a:p>
          <a:p>
            <a:pPr algn="ctr">
              <a:lnSpc>
                <a:spcPct val="80000"/>
              </a:lnSpc>
            </a:pPr>
            <a:r>
              <a:rPr lang="es-MX" altLang="es-CO" b="1">
                <a:solidFill>
                  <a:schemeClr val="tx1"/>
                </a:solidFill>
              </a:rPr>
              <a:t>Iniciativa</a:t>
            </a:r>
            <a:r>
              <a:rPr lang="es-MX" altLang="es-CO" b="1" dirty="0">
                <a:solidFill>
                  <a:schemeClr val="tx1"/>
                </a:solidFill>
              </a:rPr>
              <a:t>: Inversionistas Privados</a:t>
            </a:r>
          </a:p>
          <a:p>
            <a:pPr algn="ctr">
              <a:lnSpc>
                <a:spcPct val="80000"/>
              </a:lnSpc>
            </a:pPr>
            <a:r>
              <a:rPr lang="es-MX" altLang="es-CO" b="1">
                <a:solidFill>
                  <a:schemeClr val="tx1"/>
                </a:solidFill>
              </a:rPr>
              <a:t>Mercado</a:t>
            </a:r>
            <a:r>
              <a:rPr lang="es-MX" altLang="es-CO" b="1" dirty="0">
                <a:solidFill>
                  <a:schemeClr val="tx1"/>
                </a:solidFill>
              </a:rPr>
              <a:t>: Demanda General </a:t>
            </a:r>
          </a:p>
          <a:p>
            <a:pPr algn="ctr">
              <a:lnSpc>
                <a:spcPct val="80000"/>
              </a:lnSpc>
            </a:pPr>
            <a:r>
              <a:rPr lang="es-MX" altLang="es-CO" b="1">
                <a:solidFill>
                  <a:schemeClr val="tx1"/>
                </a:solidFill>
              </a:rPr>
              <a:t>Propósito</a:t>
            </a:r>
            <a:r>
              <a:rPr lang="es-MX" altLang="es-CO" b="1" dirty="0">
                <a:solidFill>
                  <a:schemeClr val="tx1"/>
                </a:solidFill>
              </a:rPr>
              <a:t>: Maximizar rentabilidad </a:t>
            </a:r>
          </a:p>
          <a:p>
            <a:pPr algn="ctr">
              <a:lnSpc>
                <a:spcPct val="80000"/>
              </a:lnSpc>
            </a:pPr>
            <a:r>
              <a:rPr lang="es-MX" altLang="es-CO" b="1">
                <a:solidFill>
                  <a:schemeClr val="tx1"/>
                </a:solidFill>
              </a:rPr>
              <a:t>Formatos</a:t>
            </a:r>
            <a:r>
              <a:rPr lang="es-MX" altLang="es-CO" b="1" dirty="0">
                <a:solidFill>
                  <a:schemeClr val="tx1"/>
                </a:solidFill>
              </a:rPr>
              <a:t>: Los propios de cada organización </a:t>
            </a:r>
          </a:p>
        </p:txBody>
      </p:sp>
      <p:sp>
        <p:nvSpPr>
          <p:cNvPr id="7" name="6 Proceso alternativo"/>
          <p:cNvSpPr/>
          <p:nvPr/>
        </p:nvSpPr>
        <p:spPr>
          <a:xfrm>
            <a:off x="5362527" y="4298283"/>
            <a:ext cx="4273085" cy="1964865"/>
          </a:xfrm>
          <a:prstGeom prst="flowChartAlternateProcess">
            <a:avLst/>
          </a:prstGeom>
          <a:noFill/>
          <a:ln w="28575">
            <a:solidFill>
              <a:srgbClr val="00B05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s-MX" altLang="es-CO" b="1" dirty="0">
              <a:solidFill>
                <a:schemeClr val="tx1"/>
              </a:solidFill>
            </a:endParaRPr>
          </a:p>
          <a:p>
            <a:pPr algn="ctr">
              <a:lnSpc>
                <a:spcPct val="80000"/>
              </a:lnSpc>
            </a:pPr>
            <a:r>
              <a:rPr lang="es-MX" altLang="es-CO" sz="2000" b="1" dirty="0">
                <a:solidFill>
                  <a:schemeClr val="tx1"/>
                </a:solidFill>
              </a:rPr>
              <a:t>Fundamento</a:t>
            </a:r>
            <a:r>
              <a:rPr lang="es-MX" altLang="es-CO" sz="2000" dirty="0">
                <a:solidFill>
                  <a:schemeClr val="tx1"/>
                </a:solidFill>
              </a:rPr>
              <a:t>:   Planes de Desarrollo </a:t>
            </a:r>
          </a:p>
          <a:p>
            <a:pPr algn="ctr">
              <a:lnSpc>
                <a:spcPct val="80000"/>
              </a:lnSpc>
            </a:pPr>
            <a:r>
              <a:rPr lang="es-MX" altLang="es-CO" sz="2000" b="1" dirty="0">
                <a:solidFill>
                  <a:schemeClr val="tx1"/>
                </a:solidFill>
              </a:rPr>
              <a:t>Iniciativa:</a:t>
            </a:r>
            <a:r>
              <a:rPr lang="es-MX" altLang="es-CO" sz="2000" dirty="0">
                <a:solidFill>
                  <a:schemeClr val="tx1"/>
                </a:solidFill>
              </a:rPr>
              <a:t> Sociedad en conjunto </a:t>
            </a:r>
          </a:p>
          <a:p>
            <a:pPr algn="ctr">
              <a:lnSpc>
                <a:spcPct val="80000"/>
              </a:lnSpc>
            </a:pPr>
            <a:r>
              <a:rPr lang="es-MX" altLang="es-CO" sz="2000" b="1" dirty="0">
                <a:solidFill>
                  <a:schemeClr val="tx1"/>
                </a:solidFill>
              </a:rPr>
              <a:t>Mercado</a:t>
            </a:r>
            <a:r>
              <a:rPr lang="es-MX" altLang="es-CO" sz="2000" dirty="0">
                <a:solidFill>
                  <a:schemeClr val="tx1"/>
                </a:solidFill>
              </a:rPr>
              <a:t>: Demanda selectiva </a:t>
            </a:r>
          </a:p>
          <a:p>
            <a:pPr algn="ctr">
              <a:lnSpc>
                <a:spcPct val="80000"/>
              </a:lnSpc>
            </a:pPr>
            <a:r>
              <a:rPr lang="es-MX" altLang="es-CO" sz="2000" b="1" dirty="0">
                <a:solidFill>
                  <a:schemeClr val="tx1"/>
                </a:solidFill>
              </a:rPr>
              <a:t>Propósito</a:t>
            </a:r>
            <a:r>
              <a:rPr lang="es-MX" altLang="es-CO" sz="2000" dirty="0">
                <a:solidFill>
                  <a:schemeClr val="tx1"/>
                </a:solidFill>
              </a:rPr>
              <a:t>: Elevar la calidad de vida </a:t>
            </a:r>
          </a:p>
          <a:p>
            <a:pPr algn="ctr">
              <a:lnSpc>
                <a:spcPct val="80000"/>
              </a:lnSpc>
            </a:pPr>
            <a:r>
              <a:rPr lang="es-MX" altLang="es-CO" sz="2000" b="1" dirty="0">
                <a:solidFill>
                  <a:schemeClr val="tx1"/>
                </a:solidFill>
              </a:rPr>
              <a:t>Formatos:</a:t>
            </a:r>
            <a:r>
              <a:rPr lang="es-MX" altLang="es-CO" sz="2000" dirty="0">
                <a:solidFill>
                  <a:schemeClr val="tx1"/>
                </a:solidFill>
              </a:rPr>
              <a:t> M.G.A  (Fichas de Resumen establecidas por Ley</a:t>
            </a:r>
            <a:r>
              <a:rPr lang="es-MX" altLang="es-CO" sz="2000" dirty="0"/>
              <a:t>) </a:t>
            </a:r>
          </a:p>
          <a:p>
            <a:pPr algn="ctr">
              <a:lnSpc>
                <a:spcPct val="80000"/>
              </a:lnSpc>
            </a:pPr>
            <a:endParaRPr lang="es-MX" altLang="es-CO" i="1" dirty="0"/>
          </a:p>
        </p:txBody>
      </p:sp>
      <p:sp>
        <p:nvSpPr>
          <p:cNvPr id="8" name="7 Rectángulo redondeado"/>
          <p:cNvSpPr/>
          <p:nvPr/>
        </p:nvSpPr>
        <p:spPr>
          <a:xfrm>
            <a:off x="4150504" y="3247483"/>
            <a:ext cx="1753798" cy="720079"/>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MIXTO   </a:t>
            </a:r>
            <a:r>
              <a:rPr lang="es-ES" sz="2400" b="1" dirty="0">
                <a:solidFill>
                  <a:schemeClr val="tx1"/>
                </a:solidFill>
              </a:rPr>
              <a:t>            </a:t>
            </a:r>
            <a:r>
              <a:rPr lang="es-ES" sz="1200" b="1" dirty="0">
                <a:solidFill>
                  <a:schemeClr val="tx1"/>
                </a:solidFill>
              </a:rPr>
              <a:t>(COMBINACIÓN)</a:t>
            </a:r>
          </a:p>
        </p:txBody>
      </p:sp>
      <p:sp>
        <p:nvSpPr>
          <p:cNvPr id="9" name="8 Flecha abajo"/>
          <p:cNvSpPr/>
          <p:nvPr/>
        </p:nvSpPr>
        <p:spPr>
          <a:xfrm>
            <a:off x="2695544" y="3416154"/>
            <a:ext cx="345323" cy="553106"/>
          </a:xfrm>
          <a:prstGeom prst="downArrow">
            <a:avLst/>
          </a:prstGeom>
          <a:noFill/>
          <a:ln>
            <a:solidFill>
              <a:srgbClr val="00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Flecha abajo"/>
          <p:cNvSpPr/>
          <p:nvPr/>
        </p:nvSpPr>
        <p:spPr>
          <a:xfrm>
            <a:off x="7011553" y="3335791"/>
            <a:ext cx="345323" cy="553106"/>
          </a:xfrm>
          <a:prstGeom prst="downArrow">
            <a:avLst/>
          </a:prstGeom>
          <a:noFill/>
          <a:ln>
            <a:solidFill>
              <a:srgbClr val="00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lipse 10">
            <a:extLst>
              <a:ext uri="{FF2B5EF4-FFF2-40B4-BE49-F238E27FC236}">
                <a16:creationId xmlns:a16="http://schemas.microsoft.com/office/drawing/2014/main" xmlns="" id="{24FD4A5B-3593-45B5-BBB2-BD4F44A622F3}"/>
              </a:ext>
            </a:extLst>
          </p:cNvPr>
          <p:cNvSpPr/>
          <p:nvPr/>
        </p:nvSpPr>
        <p:spPr>
          <a:xfrm>
            <a:off x="9455959" y="2920642"/>
            <a:ext cx="2571903" cy="1544129"/>
          </a:xfrm>
          <a:prstGeom prst="ellipse">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a:solidFill>
                  <a:schemeClr val="tx1"/>
                </a:solidFill>
              </a:rPr>
              <a:t>PROYECTOS DE INVERSIÓN</a:t>
            </a:r>
            <a:r>
              <a:rPr lang="es-MX" sz="2400" b="1" dirty="0">
                <a:solidFill>
                  <a:schemeClr val="tx1"/>
                </a:solidFill>
              </a:rPr>
              <a:t> </a:t>
            </a:r>
            <a:endParaRPr lang="es-CO" sz="2400" b="1" dirty="0">
              <a:solidFill>
                <a:schemeClr val="tx1"/>
              </a:solidFill>
            </a:endParaRPr>
          </a:p>
        </p:txBody>
      </p:sp>
      <p:cxnSp>
        <p:nvCxnSpPr>
          <p:cNvPr id="13" name="Conector recto de flecha 12">
            <a:extLst>
              <a:ext uri="{FF2B5EF4-FFF2-40B4-BE49-F238E27FC236}">
                <a16:creationId xmlns:a16="http://schemas.microsoft.com/office/drawing/2014/main" xmlns="" id="{599BCF74-E820-4063-807C-19215D076C23}"/>
              </a:ext>
            </a:extLst>
          </p:cNvPr>
          <p:cNvCxnSpPr>
            <a:stCxn id="5" idx="3"/>
            <a:endCxn id="11" idx="2"/>
          </p:cNvCxnSpPr>
          <p:nvPr/>
        </p:nvCxnSpPr>
        <p:spPr>
          <a:xfrm>
            <a:off x="8476205" y="2689389"/>
            <a:ext cx="979754" cy="1003318"/>
          </a:xfrm>
          <a:prstGeom prst="straightConnector1">
            <a:avLst/>
          </a:prstGeom>
          <a:ln w="19050">
            <a:solidFill>
              <a:srgbClr val="0055B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2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4294967295"/>
          </p:nvPr>
        </p:nvSpPr>
        <p:spPr>
          <a:xfrm>
            <a:off x="1310738" y="1436005"/>
            <a:ext cx="8875678" cy="4452731"/>
          </a:xfrm>
          <a:prstGeom prst="rect">
            <a:avLst/>
          </a:prstGeom>
        </p:spPr>
        <p:txBody>
          <a:bodyPr/>
          <a:lstStyle/>
          <a:p>
            <a:pPr marL="0" indent="0" eaLnBrk="1" hangingPunct="1">
              <a:buNone/>
            </a:pPr>
            <a:r>
              <a:rPr lang="es-ES_tradnl" altLang="es-ES" sz="3600" b="1" i="1" dirty="0">
                <a:solidFill>
                  <a:srgbClr val="3437E9"/>
                </a:solidFill>
                <a:latin typeface="Lucida Sans Unicode" panose="020B0602030504020204" pitchFamily="34" charset="0"/>
              </a:rPr>
              <a:t>Criterios Financieros</a:t>
            </a:r>
          </a:p>
          <a:p>
            <a:pPr algn="just" eaLnBrk="1" hangingPunct="1"/>
            <a:endParaRPr lang="es-ES_tradnl" altLang="es-ES" sz="1800" b="1" dirty="0">
              <a:latin typeface="Lucida Sans Unicode" panose="020B0602030504020204" pitchFamily="34" charset="0"/>
            </a:endParaRPr>
          </a:p>
          <a:p>
            <a:pPr algn="just" eaLnBrk="1" hangingPunct="1"/>
            <a:r>
              <a:rPr lang="es-ES_tradnl" altLang="es-ES" sz="2400" b="1" i="1" dirty="0">
                <a:solidFill>
                  <a:srgbClr val="0000FF"/>
                </a:solidFill>
                <a:latin typeface="Lucida Sans Unicode" panose="020B0602030504020204" pitchFamily="34" charset="0"/>
              </a:rPr>
              <a:t>Criterio </a:t>
            </a:r>
            <a:r>
              <a:rPr lang="es-ES_tradnl" altLang="es-ES" sz="2400" b="1" i="1" dirty="0">
                <a:solidFill>
                  <a:srgbClr val="A50021"/>
                </a:solidFill>
                <a:latin typeface="Lucida Sans Unicode" panose="020B0602030504020204" pitchFamily="34" charset="0"/>
              </a:rPr>
              <a:t>Tasa Interna de Retorno Financiera</a:t>
            </a:r>
            <a:r>
              <a:rPr lang="es-ES_tradnl" altLang="es-ES" sz="2400" b="1" i="1" dirty="0">
                <a:solidFill>
                  <a:srgbClr val="0000FF"/>
                </a:solidFill>
                <a:latin typeface="Lucida Sans Unicode" panose="020B0602030504020204" pitchFamily="34" charset="0"/>
              </a:rPr>
              <a:t> (</a:t>
            </a:r>
            <a:r>
              <a:rPr lang="es-ES_tradnl" altLang="es-ES" sz="2400" b="1" i="1" dirty="0" err="1">
                <a:solidFill>
                  <a:srgbClr val="0000FF"/>
                </a:solidFill>
                <a:latin typeface="Lucida Sans Unicode" panose="020B0602030504020204" pitchFamily="34" charset="0"/>
              </a:rPr>
              <a:t>TIRF</a:t>
            </a:r>
            <a:r>
              <a:rPr lang="es-ES_tradnl" altLang="es-ES" sz="2400" b="1" i="1" dirty="0">
                <a:solidFill>
                  <a:srgbClr val="0000FF"/>
                </a:solidFill>
                <a:latin typeface="Lucida Sans Unicode" panose="020B0602030504020204" pitchFamily="34" charset="0"/>
              </a:rPr>
              <a:t>)</a:t>
            </a:r>
          </a:p>
          <a:p>
            <a:pPr algn="just" eaLnBrk="1" hangingPunct="1"/>
            <a:endParaRPr lang="es-ES_tradnl" altLang="es-ES" sz="1800" b="1" i="1" dirty="0">
              <a:solidFill>
                <a:srgbClr val="0000FF"/>
              </a:solidFill>
              <a:latin typeface="Lucida Sans Unicode" panose="020B0602030504020204" pitchFamily="34" charset="0"/>
            </a:endParaRPr>
          </a:p>
          <a:p>
            <a:pPr algn="just" eaLnBrk="1" hangingPunct="1"/>
            <a:r>
              <a:rPr lang="es-ES_tradnl" altLang="es-ES" sz="2400" b="1" i="1" dirty="0">
                <a:solidFill>
                  <a:srgbClr val="0000FF"/>
                </a:solidFill>
                <a:latin typeface="Lucida Sans Unicode" panose="020B0602030504020204" pitchFamily="34" charset="0"/>
              </a:rPr>
              <a:t>Qué ocurre cuando el valor Presente Neto es Cero?</a:t>
            </a:r>
          </a:p>
          <a:p>
            <a:pPr algn="just" eaLnBrk="1" hangingPunct="1"/>
            <a:r>
              <a:rPr lang="es-ES_tradnl" altLang="es-ES" sz="2400" i="1" dirty="0">
                <a:latin typeface="Lucida Sans Unicode" panose="020B0602030504020204" pitchFamily="34" charset="0"/>
              </a:rPr>
              <a:t>.   No hay ni utilidad ni pérdida</a:t>
            </a:r>
          </a:p>
          <a:p>
            <a:pPr algn="just" eaLnBrk="1" hangingPunct="1"/>
            <a:r>
              <a:rPr lang="es-ES_tradnl" altLang="es-ES" sz="2400" i="1" dirty="0">
                <a:latin typeface="Lucida Sans Unicode" panose="020B0602030504020204" pitchFamily="34" charset="0"/>
              </a:rPr>
              <a:t>.   Es decir es el punto de equilibrio.</a:t>
            </a:r>
          </a:p>
          <a:p>
            <a:pPr algn="just" eaLnBrk="1" hangingPunct="1"/>
            <a:r>
              <a:rPr lang="es-ES_tradnl" altLang="es-ES" sz="2400" i="1" dirty="0">
                <a:latin typeface="Lucida Sans Unicode" panose="020B0602030504020204" pitchFamily="34" charset="0"/>
              </a:rPr>
              <a:t>.  La tasa de interés a la cual el valor presente es cero es la </a:t>
            </a:r>
            <a:r>
              <a:rPr lang="es-ES_tradnl" altLang="es-ES" sz="2400" b="1" i="1" dirty="0">
                <a:solidFill>
                  <a:srgbClr val="A50021"/>
                </a:solidFill>
                <a:latin typeface="Lucida Sans Unicode" panose="020B0602030504020204" pitchFamily="34" charset="0"/>
              </a:rPr>
              <a:t>Tasa Interna de Retorno (</a:t>
            </a:r>
            <a:r>
              <a:rPr lang="es-ES_tradnl" altLang="es-ES" sz="2400" b="1" i="1" dirty="0" err="1">
                <a:solidFill>
                  <a:srgbClr val="A50021"/>
                </a:solidFill>
                <a:latin typeface="Lucida Sans Unicode" panose="020B0602030504020204" pitchFamily="34" charset="0"/>
              </a:rPr>
              <a:t>TIR</a:t>
            </a:r>
            <a:r>
              <a:rPr lang="es-ES_tradnl" altLang="es-ES" sz="2400" b="1" i="1" dirty="0">
                <a:solidFill>
                  <a:srgbClr val="A50021"/>
                </a:solidFill>
                <a:latin typeface="Lucida Sans Unicode" panose="020B0602030504020204" pitchFamily="34" charset="0"/>
              </a:rPr>
              <a:t>)</a:t>
            </a:r>
            <a:endParaRPr lang="es-ES_tradnl" altLang="es-ES" sz="2400" b="1" i="1" dirty="0">
              <a:latin typeface="Lucida Sans Unicode" panose="020B0602030504020204" pitchFamily="34" charset="0"/>
            </a:endParaRPr>
          </a:p>
          <a:p>
            <a:pPr algn="l" eaLnBrk="1" hangingPunct="1"/>
            <a:endParaRPr lang="es-ES" altLang="es-ES" sz="2400" i="1" dirty="0">
              <a:latin typeface="Lucida Sans Unicode" panose="020B0602030504020204" pitchFamily="34" charset="0"/>
            </a:endParaRPr>
          </a:p>
        </p:txBody>
      </p:sp>
    </p:spTree>
    <p:extLst>
      <p:ext uri="{BB962C8B-B14F-4D97-AF65-F5344CB8AC3E}">
        <p14:creationId xmlns:p14="http://schemas.microsoft.com/office/powerpoint/2010/main" val="11208588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Gracias!</a:t>
            </a:r>
          </a:p>
        </p:txBody>
      </p:sp>
    </p:spTree>
    <p:extLst>
      <p:ext uri="{BB962C8B-B14F-4D97-AF65-F5344CB8AC3E}">
        <p14:creationId xmlns:p14="http://schemas.microsoft.com/office/powerpoint/2010/main" val="15817806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12373215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450931" y="5372887"/>
            <a:ext cx="10981508" cy="707886"/>
          </a:xfrm>
          <a:prstGeom prst="rect">
            <a:avLst/>
          </a:prstGeom>
          <a:noFill/>
        </p:spPr>
        <p:txBody>
          <a:bodyPr wrap="square" rtlCol="0">
            <a:spAutoFit/>
          </a:bodyPr>
          <a:lstStyle/>
          <a:p>
            <a:pPr algn="r"/>
            <a:r>
              <a:rPr lang="es-ES" sz="4000" b="1" dirty="0">
                <a:solidFill>
                  <a:schemeClr val="bg1"/>
                </a:solidFill>
                <a:latin typeface="Swis721 Cn BT" panose="020B0506020202030204" pitchFamily="34" charset="0"/>
                <a:cs typeface="Arial" panose="020B0604020202020204" pitchFamily="34" charset="0"/>
              </a:rPr>
              <a:t>Febrero 18</a:t>
            </a:r>
          </a:p>
        </p:txBody>
      </p:sp>
      <p:sp>
        <p:nvSpPr>
          <p:cNvPr id="5" name="CuadroTexto 4">
            <a:extLst>
              <a:ext uri="{FF2B5EF4-FFF2-40B4-BE49-F238E27FC236}">
                <a16:creationId xmlns:a16="http://schemas.microsoft.com/office/drawing/2014/main" xmlns="" id="{C057E259-54CC-4B5C-BDE8-1EB95A3E645B}"/>
              </a:ext>
            </a:extLst>
          </p:cNvPr>
          <p:cNvSpPr txBox="1"/>
          <p:nvPr/>
        </p:nvSpPr>
        <p:spPr>
          <a:xfrm>
            <a:off x="700567" y="3862635"/>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Formulación de Proyectos </a:t>
            </a:r>
          </a:p>
        </p:txBody>
      </p:sp>
    </p:spTree>
    <p:extLst>
      <p:ext uri="{BB962C8B-B14F-4D97-AF65-F5344CB8AC3E}">
        <p14:creationId xmlns:p14="http://schemas.microsoft.com/office/powerpoint/2010/main" val="19496955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Proceso alternativo"/>
          <p:cNvSpPr/>
          <p:nvPr/>
        </p:nvSpPr>
        <p:spPr>
          <a:xfrm>
            <a:off x="2368106" y="3683885"/>
            <a:ext cx="1837891" cy="82780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PROYECTOS</a:t>
            </a:r>
          </a:p>
        </p:txBody>
      </p:sp>
      <p:sp>
        <p:nvSpPr>
          <p:cNvPr id="3" name="5 Proceso alternativo"/>
          <p:cNvSpPr/>
          <p:nvPr/>
        </p:nvSpPr>
        <p:spPr>
          <a:xfrm>
            <a:off x="5013129" y="2357028"/>
            <a:ext cx="1500198" cy="42862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ACTIVIDADES </a:t>
            </a:r>
          </a:p>
        </p:txBody>
      </p:sp>
      <p:sp>
        <p:nvSpPr>
          <p:cNvPr id="4" name="6 Proceso alternativo"/>
          <p:cNvSpPr/>
          <p:nvPr/>
        </p:nvSpPr>
        <p:spPr>
          <a:xfrm>
            <a:off x="5067529" y="3685451"/>
            <a:ext cx="1500198" cy="42862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ACTIVIDADES </a:t>
            </a:r>
          </a:p>
        </p:txBody>
      </p:sp>
      <p:sp>
        <p:nvSpPr>
          <p:cNvPr id="5" name="7 Proceso alternativo"/>
          <p:cNvSpPr/>
          <p:nvPr/>
        </p:nvSpPr>
        <p:spPr>
          <a:xfrm>
            <a:off x="5026551" y="5027956"/>
            <a:ext cx="1500198" cy="42862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ACTIVIDADES </a:t>
            </a:r>
          </a:p>
        </p:txBody>
      </p:sp>
      <p:sp>
        <p:nvSpPr>
          <p:cNvPr id="6" name="8 Proceso alternativo"/>
          <p:cNvSpPr/>
          <p:nvPr/>
        </p:nvSpPr>
        <p:spPr>
          <a:xfrm>
            <a:off x="5298892" y="2999976"/>
            <a:ext cx="785812" cy="35718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 $ $ $  </a:t>
            </a:r>
          </a:p>
        </p:txBody>
      </p:sp>
      <p:sp>
        <p:nvSpPr>
          <p:cNvPr id="7" name="10 Proceso alternativo"/>
          <p:cNvSpPr/>
          <p:nvPr/>
        </p:nvSpPr>
        <p:spPr>
          <a:xfrm>
            <a:off x="5370330" y="4285851"/>
            <a:ext cx="785813" cy="35718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 $ $ $  </a:t>
            </a:r>
          </a:p>
        </p:txBody>
      </p:sp>
      <p:sp>
        <p:nvSpPr>
          <p:cNvPr id="8" name="11 Proceso alternativo"/>
          <p:cNvSpPr/>
          <p:nvPr/>
        </p:nvSpPr>
        <p:spPr>
          <a:xfrm>
            <a:off x="5441759" y="5893195"/>
            <a:ext cx="785813" cy="357187"/>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 $ $ $  </a:t>
            </a:r>
          </a:p>
        </p:txBody>
      </p:sp>
      <p:sp>
        <p:nvSpPr>
          <p:cNvPr id="9" name="12 Proceso alternativo"/>
          <p:cNvSpPr/>
          <p:nvPr/>
        </p:nvSpPr>
        <p:spPr>
          <a:xfrm>
            <a:off x="686844" y="3198637"/>
            <a:ext cx="1357322" cy="48524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 INDICADORES  PRODUCTOS</a:t>
            </a:r>
            <a:r>
              <a:rPr lang="es-ES" sz="1400" dirty="0">
                <a:solidFill>
                  <a:schemeClr val="tx1"/>
                </a:solidFill>
              </a:rPr>
              <a:t>  </a:t>
            </a:r>
          </a:p>
        </p:txBody>
      </p:sp>
      <p:sp>
        <p:nvSpPr>
          <p:cNvPr id="10" name="13 Proceso alternativo"/>
          <p:cNvSpPr/>
          <p:nvPr/>
        </p:nvSpPr>
        <p:spPr>
          <a:xfrm>
            <a:off x="706861" y="3858868"/>
            <a:ext cx="1357322" cy="477835"/>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INDICADORES  PRODUCTOS</a:t>
            </a:r>
          </a:p>
        </p:txBody>
      </p:sp>
      <p:sp>
        <p:nvSpPr>
          <p:cNvPr id="11" name="14 Proceso alternativo"/>
          <p:cNvSpPr/>
          <p:nvPr/>
        </p:nvSpPr>
        <p:spPr>
          <a:xfrm>
            <a:off x="686844" y="4464445"/>
            <a:ext cx="1357322" cy="574380"/>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INDICADORES  PRODUCTOS</a:t>
            </a:r>
          </a:p>
        </p:txBody>
      </p:sp>
      <p:sp>
        <p:nvSpPr>
          <p:cNvPr id="12" name="15 Proceso alternativo"/>
          <p:cNvSpPr/>
          <p:nvPr/>
        </p:nvSpPr>
        <p:spPr>
          <a:xfrm>
            <a:off x="8929078" y="2411507"/>
            <a:ext cx="1510479" cy="30733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RESULTADO </a:t>
            </a:r>
          </a:p>
        </p:txBody>
      </p:sp>
      <p:sp>
        <p:nvSpPr>
          <p:cNvPr id="13" name="16 Flecha abajo"/>
          <p:cNvSpPr/>
          <p:nvPr/>
        </p:nvSpPr>
        <p:spPr>
          <a:xfrm>
            <a:off x="9534606" y="5586718"/>
            <a:ext cx="382589" cy="285750"/>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b="1" dirty="0">
              <a:solidFill>
                <a:schemeClr val="tx1"/>
              </a:solidFill>
            </a:endParaRPr>
          </a:p>
        </p:txBody>
      </p:sp>
      <p:sp>
        <p:nvSpPr>
          <p:cNvPr id="14" name="17 Proceso alternativo"/>
          <p:cNvSpPr/>
          <p:nvPr/>
        </p:nvSpPr>
        <p:spPr>
          <a:xfrm>
            <a:off x="8787358" y="5974291"/>
            <a:ext cx="2016566" cy="357187"/>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b="1" dirty="0">
                <a:solidFill>
                  <a:schemeClr val="tx1"/>
                </a:solidFill>
              </a:rPr>
              <a:t>IMPACTO SOCIAL </a:t>
            </a:r>
          </a:p>
        </p:txBody>
      </p:sp>
      <p:sp>
        <p:nvSpPr>
          <p:cNvPr id="15" name="18 Proceso alternativo"/>
          <p:cNvSpPr/>
          <p:nvPr/>
        </p:nvSpPr>
        <p:spPr>
          <a:xfrm>
            <a:off x="1628519" y="724918"/>
            <a:ext cx="6878020" cy="57150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a:t>
            </a:r>
            <a:r>
              <a:rPr lang="es-ES" sz="3200" b="1">
                <a:solidFill>
                  <a:schemeClr val="tx1"/>
                </a:solidFill>
              </a:rPr>
              <a:t>DE </a:t>
            </a:r>
            <a:r>
              <a:rPr lang="es-ES" sz="3200" b="1" dirty="0">
                <a:solidFill>
                  <a:schemeClr val="tx1"/>
                </a:solidFill>
              </a:rPr>
              <a:t>DÓNDE SURGEN LOS </a:t>
            </a:r>
            <a:r>
              <a:rPr lang="es-ES" sz="3200" b="1">
                <a:solidFill>
                  <a:schemeClr val="tx1"/>
                </a:solidFill>
              </a:rPr>
              <a:t>PROYECTOS ?</a:t>
            </a:r>
            <a:endParaRPr lang="es-ES" sz="3200" b="1" dirty="0">
              <a:solidFill>
                <a:schemeClr val="tx1"/>
              </a:solidFill>
            </a:endParaRPr>
          </a:p>
        </p:txBody>
      </p:sp>
      <p:sp>
        <p:nvSpPr>
          <p:cNvPr id="16" name="19 Proceso"/>
          <p:cNvSpPr/>
          <p:nvPr/>
        </p:nvSpPr>
        <p:spPr>
          <a:xfrm>
            <a:off x="2479973" y="3198637"/>
            <a:ext cx="1655762" cy="260921"/>
          </a:xfrm>
          <a:prstGeom prst="flowChart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NECESIDADES </a:t>
            </a:r>
            <a:endParaRPr lang="es-CO" sz="1400" dirty="0">
              <a:solidFill>
                <a:schemeClr val="tx1"/>
              </a:solidFill>
            </a:endParaRPr>
          </a:p>
        </p:txBody>
      </p:sp>
      <p:sp>
        <p:nvSpPr>
          <p:cNvPr id="17" name="20 Proceso"/>
          <p:cNvSpPr/>
          <p:nvPr/>
        </p:nvSpPr>
        <p:spPr>
          <a:xfrm>
            <a:off x="2528446" y="4711053"/>
            <a:ext cx="1607289" cy="288593"/>
          </a:xfrm>
          <a:prstGeom prst="flowChart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PROBLEMAS </a:t>
            </a:r>
            <a:endParaRPr lang="es-CO" sz="1400" dirty="0">
              <a:solidFill>
                <a:schemeClr val="tx1"/>
              </a:solidFill>
            </a:endParaRPr>
          </a:p>
        </p:txBody>
      </p:sp>
      <p:sp>
        <p:nvSpPr>
          <p:cNvPr id="18" name="Rectángulo redondeado 17"/>
          <p:cNvSpPr/>
          <p:nvPr/>
        </p:nvSpPr>
        <p:spPr>
          <a:xfrm>
            <a:off x="1180751" y="1619707"/>
            <a:ext cx="2881478" cy="61414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38 1989</a:t>
            </a:r>
          </a:p>
          <a:p>
            <a:pPr algn="ctr">
              <a:defRPr/>
            </a:pPr>
            <a:r>
              <a:rPr lang="es-CO" sz="1200" b="1" dirty="0">
                <a:solidFill>
                  <a:schemeClr val="tx1"/>
                </a:solidFill>
              </a:rPr>
              <a:t>ESTATUTO ORGANICO DEL PRESUPUESTO </a:t>
            </a:r>
            <a:endParaRPr lang="es-ES" sz="1200" b="1" dirty="0">
              <a:solidFill>
                <a:schemeClr val="tx1"/>
              </a:solidFill>
            </a:endParaRPr>
          </a:p>
        </p:txBody>
      </p:sp>
      <p:sp>
        <p:nvSpPr>
          <p:cNvPr id="19" name="Rectángulo redondeado 18"/>
          <p:cNvSpPr/>
          <p:nvPr/>
        </p:nvSpPr>
        <p:spPr>
          <a:xfrm>
            <a:off x="4205997" y="1619707"/>
            <a:ext cx="2881478" cy="63673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152 1994</a:t>
            </a:r>
          </a:p>
          <a:p>
            <a:pPr algn="ctr">
              <a:defRPr/>
            </a:pPr>
            <a:r>
              <a:rPr lang="es-CO" sz="1200" b="1" dirty="0">
                <a:solidFill>
                  <a:schemeClr val="tx1"/>
                </a:solidFill>
              </a:rPr>
              <a:t>ESTATUTO ORGANICO DELOSPLANES DE DESARROLLO </a:t>
            </a:r>
            <a:endParaRPr lang="es-ES" sz="1200" b="1" dirty="0">
              <a:solidFill>
                <a:schemeClr val="tx1"/>
              </a:solidFill>
            </a:endParaRPr>
          </a:p>
        </p:txBody>
      </p:sp>
      <p:sp>
        <p:nvSpPr>
          <p:cNvPr id="20" name="Rectángulo redondeado 19"/>
          <p:cNvSpPr/>
          <p:nvPr/>
        </p:nvSpPr>
        <p:spPr>
          <a:xfrm>
            <a:off x="7346619" y="1566125"/>
            <a:ext cx="2881478" cy="63673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111 1996</a:t>
            </a:r>
          </a:p>
          <a:p>
            <a:pPr algn="ctr">
              <a:defRPr/>
            </a:pPr>
            <a:r>
              <a:rPr lang="es-CO" sz="1200" b="1" dirty="0">
                <a:solidFill>
                  <a:schemeClr val="tx1"/>
                </a:solidFill>
              </a:rPr>
              <a:t>ESTATUTO PRESUPUESTAL DE INVERSIÓN SOPORTADO EN PROYECTOS </a:t>
            </a:r>
            <a:endParaRPr lang="es-ES" sz="1200" b="1" dirty="0">
              <a:solidFill>
                <a:schemeClr val="tx1"/>
              </a:solidFill>
            </a:endParaRPr>
          </a:p>
        </p:txBody>
      </p:sp>
      <p:cxnSp>
        <p:nvCxnSpPr>
          <p:cNvPr id="22" name="Conector recto de flecha 21"/>
          <p:cNvCxnSpPr>
            <a:stCxn id="9" idx="3"/>
            <a:endCxn id="2" idx="1"/>
          </p:cNvCxnSpPr>
          <p:nvPr/>
        </p:nvCxnSpPr>
        <p:spPr>
          <a:xfrm>
            <a:off x="2044166" y="3441261"/>
            <a:ext cx="323940" cy="65652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10" idx="3"/>
            <a:endCxn id="2" idx="1"/>
          </p:cNvCxnSpPr>
          <p:nvPr/>
        </p:nvCxnSpPr>
        <p:spPr>
          <a:xfrm>
            <a:off x="2064183" y="4097786"/>
            <a:ext cx="303923"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11" idx="3"/>
            <a:endCxn id="2" idx="1"/>
          </p:cNvCxnSpPr>
          <p:nvPr/>
        </p:nvCxnSpPr>
        <p:spPr>
          <a:xfrm flipV="1">
            <a:off x="2044166" y="4097786"/>
            <a:ext cx="323940" cy="65384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 name="12 Proceso alternativo"/>
          <p:cNvSpPr/>
          <p:nvPr/>
        </p:nvSpPr>
        <p:spPr>
          <a:xfrm>
            <a:off x="7053696" y="2331983"/>
            <a:ext cx="1357322" cy="48524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PRODUCTOS (METAS)</a:t>
            </a:r>
            <a:r>
              <a:rPr lang="es-ES" sz="1400" dirty="0">
                <a:solidFill>
                  <a:schemeClr val="tx1"/>
                </a:solidFill>
              </a:rPr>
              <a:t>  </a:t>
            </a:r>
          </a:p>
        </p:txBody>
      </p:sp>
      <p:sp>
        <p:nvSpPr>
          <p:cNvPr id="35" name="12 Proceso alternativo"/>
          <p:cNvSpPr/>
          <p:nvPr/>
        </p:nvSpPr>
        <p:spPr>
          <a:xfrm>
            <a:off x="7087475" y="3652456"/>
            <a:ext cx="1357322" cy="48524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PRODUCTOS (METAS)</a:t>
            </a:r>
            <a:r>
              <a:rPr lang="es-ES" sz="1400" dirty="0">
                <a:solidFill>
                  <a:schemeClr val="tx1"/>
                </a:solidFill>
              </a:rPr>
              <a:t>  </a:t>
            </a:r>
          </a:p>
        </p:txBody>
      </p:sp>
      <p:sp>
        <p:nvSpPr>
          <p:cNvPr id="36" name="12 Proceso alternativo"/>
          <p:cNvSpPr/>
          <p:nvPr/>
        </p:nvSpPr>
        <p:spPr>
          <a:xfrm>
            <a:off x="7195895" y="4999646"/>
            <a:ext cx="1357322" cy="48524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400" b="1" dirty="0">
                <a:solidFill>
                  <a:schemeClr val="tx1"/>
                </a:solidFill>
              </a:rPr>
              <a:t>PRODUCTOS (METAS)</a:t>
            </a:r>
            <a:r>
              <a:rPr lang="es-ES" sz="1400" dirty="0">
                <a:solidFill>
                  <a:schemeClr val="tx1"/>
                </a:solidFill>
              </a:rPr>
              <a:t>  </a:t>
            </a:r>
          </a:p>
        </p:txBody>
      </p:sp>
      <p:cxnSp>
        <p:nvCxnSpPr>
          <p:cNvPr id="38" name="Conector recto de flecha 37"/>
          <p:cNvCxnSpPr>
            <a:stCxn id="3" idx="3"/>
            <a:endCxn id="34" idx="1"/>
          </p:cNvCxnSpPr>
          <p:nvPr/>
        </p:nvCxnSpPr>
        <p:spPr>
          <a:xfrm>
            <a:off x="6513327" y="2571342"/>
            <a:ext cx="540369" cy="326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stCxn id="4" idx="3"/>
            <a:endCxn id="35" idx="1"/>
          </p:cNvCxnSpPr>
          <p:nvPr/>
        </p:nvCxnSpPr>
        <p:spPr>
          <a:xfrm flipV="1">
            <a:off x="6567727" y="3895080"/>
            <a:ext cx="519748" cy="468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stCxn id="5" idx="3"/>
            <a:endCxn id="36" idx="1"/>
          </p:cNvCxnSpPr>
          <p:nvPr/>
        </p:nvCxnSpPr>
        <p:spPr>
          <a:xfrm>
            <a:off x="6526749" y="5242270"/>
            <a:ext cx="669146"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cxnSpLocks/>
            <a:stCxn id="34" idx="3"/>
            <a:endCxn id="12" idx="1"/>
          </p:cNvCxnSpPr>
          <p:nvPr/>
        </p:nvCxnSpPr>
        <p:spPr>
          <a:xfrm>
            <a:off x="8411018" y="2574607"/>
            <a:ext cx="518060" cy="137359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a:cxnSpLocks/>
            <a:stCxn id="35" idx="3"/>
            <a:endCxn id="12" idx="1"/>
          </p:cNvCxnSpPr>
          <p:nvPr/>
        </p:nvCxnSpPr>
        <p:spPr>
          <a:xfrm>
            <a:off x="8444797" y="3895080"/>
            <a:ext cx="484281" cy="5312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a:cxnSpLocks/>
            <a:stCxn id="36" idx="3"/>
            <a:endCxn id="12" idx="1"/>
          </p:cNvCxnSpPr>
          <p:nvPr/>
        </p:nvCxnSpPr>
        <p:spPr>
          <a:xfrm flipV="1">
            <a:off x="8553217" y="3948201"/>
            <a:ext cx="375861" cy="129406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4" name="Abrir llave 53"/>
          <p:cNvSpPr/>
          <p:nvPr/>
        </p:nvSpPr>
        <p:spPr>
          <a:xfrm>
            <a:off x="4366337" y="2411506"/>
            <a:ext cx="508806" cy="3073388"/>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2248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p:cNvSpPr/>
          <p:nvPr/>
        </p:nvSpPr>
        <p:spPr>
          <a:xfrm>
            <a:off x="490316" y="6250912"/>
            <a:ext cx="1516762" cy="300082"/>
          </a:xfrm>
          <a:prstGeom prst="rect">
            <a:avLst/>
          </a:prstGeom>
        </p:spPr>
        <p:txBody>
          <a:bodyPr wrap="none">
            <a:spAutoFit/>
          </a:bodyPr>
          <a:lstStyle/>
          <a:p>
            <a:r>
              <a:rPr lang="es-ES" sz="1350" b="1" dirty="0"/>
              <a:t>Art. 23 L. 1530/12.</a:t>
            </a:r>
            <a:endParaRPr lang="es-ES" sz="1350" dirty="0"/>
          </a:p>
        </p:txBody>
      </p:sp>
      <p:sp>
        <p:nvSpPr>
          <p:cNvPr id="27" name="Proceso alternativo 26"/>
          <p:cNvSpPr/>
          <p:nvPr/>
        </p:nvSpPr>
        <p:spPr>
          <a:xfrm>
            <a:off x="0" y="1181079"/>
            <a:ext cx="8190271" cy="59856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CARACTERÍSTICAS DE LOS PROYECTOS DE INVERSIÓN</a:t>
            </a:r>
          </a:p>
        </p:txBody>
      </p:sp>
      <p:sp>
        <p:nvSpPr>
          <p:cNvPr id="30" name="Proceso alternativo 29"/>
          <p:cNvSpPr/>
          <p:nvPr/>
        </p:nvSpPr>
        <p:spPr>
          <a:xfrm>
            <a:off x="24019" y="2166135"/>
            <a:ext cx="6868394" cy="59856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Pertinencia </a:t>
            </a:r>
            <a:r>
              <a:rPr lang="es-CO" sz="2800" b="1" dirty="0">
                <a:solidFill>
                  <a:schemeClr val="tx1"/>
                </a:solidFill>
                <a:sym typeface="Wingdings 3"/>
              </a:rPr>
              <a:t></a:t>
            </a:r>
            <a:r>
              <a:rPr lang="es-CO" sz="2800" b="1" dirty="0">
                <a:solidFill>
                  <a:schemeClr val="tx1"/>
                </a:solidFill>
              </a:rPr>
              <a:t> </a:t>
            </a:r>
            <a:r>
              <a:rPr lang="es-CO" sz="2800" dirty="0">
                <a:solidFill>
                  <a:schemeClr val="tx1"/>
                </a:solidFill>
              </a:rPr>
              <a:t>Oportunidad y Conveniencia. </a:t>
            </a:r>
          </a:p>
        </p:txBody>
      </p:sp>
      <p:sp>
        <p:nvSpPr>
          <p:cNvPr id="31" name="Proceso alternativo 30"/>
          <p:cNvSpPr/>
          <p:nvPr/>
        </p:nvSpPr>
        <p:spPr>
          <a:xfrm>
            <a:off x="588101" y="2996750"/>
            <a:ext cx="9342480" cy="59856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Viabilidad </a:t>
            </a:r>
            <a:r>
              <a:rPr lang="es-CO" sz="2800" b="1" dirty="0">
                <a:solidFill>
                  <a:schemeClr val="tx1"/>
                </a:solidFill>
                <a:sym typeface="Wingdings 3"/>
              </a:rPr>
              <a:t></a:t>
            </a:r>
            <a:r>
              <a:rPr lang="es-CO" sz="2800" b="1" dirty="0">
                <a:solidFill>
                  <a:schemeClr val="tx1"/>
                </a:solidFill>
              </a:rPr>
              <a:t> </a:t>
            </a:r>
            <a:r>
              <a:rPr lang="es-CO" sz="2800" dirty="0">
                <a:solidFill>
                  <a:schemeClr val="tx1"/>
                </a:solidFill>
              </a:rPr>
              <a:t>Jurídica, técnica, financiera, ambiental y social.</a:t>
            </a:r>
          </a:p>
        </p:txBody>
      </p:sp>
      <p:sp>
        <p:nvSpPr>
          <p:cNvPr id="32" name="Proceso alternativo 31"/>
          <p:cNvSpPr/>
          <p:nvPr/>
        </p:nvSpPr>
        <p:spPr>
          <a:xfrm>
            <a:off x="1248697" y="3726427"/>
            <a:ext cx="10264878" cy="914399"/>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Sostenibilidad </a:t>
            </a:r>
            <a:r>
              <a:rPr lang="es-CO" sz="2800" b="1" dirty="0">
                <a:solidFill>
                  <a:schemeClr val="tx1"/>
                </a:solidFill>
                <a:sym typeface="Wingdings 3"/>
              </a:rPr>
              <a:t></a:t>
            </a:r>
            <a:r>
              <a:rPr lang="es-CO" sz="2800" b="1" dirty="0">
                <a:solidFill>
                  <a:schemeClr val="tx1"/>
                </a:solidFill>
              </a:rPr>
              <a:t>  </a:t>
            </a:r>
            <a:r>
              <a:rPr lang="es-CO" sz="2800" dirty="0">
                <a:solidFill>
                  <a:schemeClr val="tx1"/>
                </a:solidFill>
              </a:rPr>
              <a:t>para financiar el funcionamiento del proyecto con recursos</a:t>
            </a:r>
          </a:p>
        </p:txBody>
      </p:sp>
      <p:sp>
        <p:nvSpPr>
          <p:cNvPr id="33" name="Proceso alternativo 32"/>
          <p:cNvSpPr/>
          <p:nvPr/>
        </p:nvSpPr>
        <p:spPr>
          <a:xfrm>
            <a:off x="1759974" y="4812421"/>
            <a:ext cx="9989574" cy="72799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Impacto </a:t>
            </a:r>
            <a:r>
              <a:rPr lang="es-CO" sz="2800" b="1" dirty="0">
                <a:solidFill>
                  <a:schemeClr val="tx1"/>
                </a:solidFill>
                <a:sym typeface="Wingdings 3"/>
              </a:rPr>
              <a:t></a:t>
            </a:r>
            <a:r>
              <a:rPr lang="es-CO" sz="2800" b="1" dirty="0">
                <a:solidFill>
                  <a:schemeClr val="tx1"/>
                </a:solidFill>
              </a:rPr>
              <a:t> </a:t>
            </a:r>
            <a:r>
              <a:rPr lang="es-CO" sz="2800" dirty="0">
                <a:solidFill>
                  <a:schemeClr val="tx1"/>
                </a:solidFill>
              </a:rPr>
              <a:t>contribución al cumplimiento de metas locales, sectoriales y/o regionales. </a:t>
            </a:r>
          </a:p>
        </p:txBody>
      </p:sp>
      <p:sp>
        <p:nvSpPr>
          <p:cNvPr id="34" name="Proceso alternativo 33"/>
          <p:cNvSpPr/>
          <p:nvPr/>
        </p:nvSpPr>
        <p:spPr>
          <a:xfrm>
            <a:off x="3740143" y="5652352"/>
            <a:ext cx="8451857" cy="59856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Articulación con planes y políticas </a:t>
            </a:r>
            <a:r>
              <a:rPr lang="es-CO" sz="2800" b="1" dirty="0">
                <a:solidFill>
                  <a:schemeClr val="tx1"/>
                </a:solidFill>
                <a:sym typeface="Wingdings 3"/>
              </a:rPr>
              <a:t></a:t>
            </a:r>
            <a:r>
              <a:rPr lang="es-CO" sz="2800" b="1" dirty="0">
                <a:solidFill>
                  <a:schemeClr val="tx1"/>
                </a:solidFill>
              </a:rPr>
              <a:t> </a:t>
            </a:r>
            <a:r>
              <a:rPr lang="es-CO" sz="2800" dirty="0">
                <a:solidFill>
                  <a:schemeClr val="tx1"/>
                </a:solidFill>
              </a:rPr>
              <a:t>de las E.T.</a:t>
            </a:r>
          </a:p>
        </p:txBody>
      </p:sp>
    </p:spTree>
    <p:extLst>
      <p:ext uri="{BB962C8B-B14F-4D97-AF65-F5344CB8AC3E}">
        <p14:creationId xmlns:p14="http://schemas.microsoft.com/office/powerpoint/2010/main" val="317646014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8630" y="1282333"/>
            <a:ext cx="8353031" cy="4984955"/>
          </a:xfrm>
          <a:prstGeom prst="rect">
            <a:avLst/>
          </a:prstGeom>
          <a:solidFill>
            <a:srgbClr val="00FFFF"/>
          </a:solidFill>
          <a:ln w="9525">
            <a:solidFill>
              <a:srgbClr val="0000FF"/>
            </a:solidFill>
            <a:miter lim="800000"/>
            <a:headEnd/>
            <a:tailEnd/>
          </a:ln>
        </p:spPr>
      </p:pic>
      <p:sp>
        <p:nvSpPr>
          <p:cNvPr id="4" name="Rectángulo redondeado 3"/>
          <p:cNvSpPr/>
          <p:nvPr/>
        </p:nvSpPr>
        <p:spPr>
          <a:xfrm>
            <a:off x="956226" y="1282332"/>
            <a:ext cx="354841" cy="4984955"/>
          </a:xfrm>
          <a:prstGeom prst="round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08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CO" sz="2000" b="1" dirty="0">
                <a:solidFill>
                  <a:schemeClr val="tx1"/>
                </a:solidFill>
              </a:rPr>
              <a:t>CICLO DEL PROYECTO</a:t>
            </a:r>
            <a:endParaRPr lang="es-ES" sz="2000" b="1" dirty="0">
              <a:solidFill>
                <a:schemeClr val="tx1"/>
              </a:solidFill>
            </a:endParaRPr>
          </a:p>
        </p:txBody>
      </p:sp>
      <p:sp>
        <p:nvSpPr>
          <p:cNvPr id="5" name="Igual que 4"/>
          <p:cNvSpPr/>
          <p:nvPr/>
        </p:nvSpPr>
        <p:spPr>
          <a:xfrm>
            <a:off x="1329263" y="2904368"/>
            <a:ext cx="682388" cy="464023"/>
          </a:xfrm>
          <a:prstGeom prst="mathEqual">
            <a:avLst/>
          </a:prstGeom>
          <a:solidFill>
            <a:srgbClr val="00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ctángulo redondeado 5"/>
          <p:cNvSpPr/>
          <p:nvPr/>
        </p:nvSpPr>
        <p:spPr>
          <a:xfrm>
            <a:off x="3242216" y="2882979"/>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3242217" y="4856287"/>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3242218" y="5313197"/>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3242218" y="5770107"/>
            <a:ext cx="1446663" cy="49718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2214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o alternativo 4"/>
          <p:cNvSpPr/>
          <p:nvPr/>
        </p:nvSpPr>
        <p:spPr>
          <a:xfrm>
            <a:off x="459450" y="2721410"/>
            <a:ext cx="11433328" cy="169687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ltLang="es-ES" sz="2400" dirty="0">
                <a:solidFill>
                  <a:schemeClr val="tx1"/>
                </a:solidFill>
              </a:rPr>
              <a:t>La formulación y estructuración de un proyecto consiste en un proceso de análisis, recolección y generación de información, así como de definiciones, que deben quedar registradas en uno o varios documentos y estudios que se complementan y que en su conjunto demuestran la necesidad de implementar </a:t>
            </a:r>
            <a:r>
              <a:rPr lang="es-CO" altLang="es-ES" sz="2400">
                <a:solidFill>
                  <a:schemeClr val="tx1"/>
                </a:solidFill>
              </a:rPr>
              <a:t>un proyecto</a:t>
            </a:r>
            <a:endParaRPr lang="es-ES" sz="2400" dirty="0">
              <a:solidFill>
                <a:schemeClr val="tx1"/>
              </a:solidFill>
            </a:endParaRPr>
          </a:p>
        </p:txBody>
      </p:sp>
      <p:sp>
        <p:nvSpPr>
          <p:cNvPr id="6" name="Proceso alternativo 5"/>
          <p:cNvSpPr/>
          <p:nvPr/>
        </p:nvSpPr>
        <p:spPr>
          <a:xfrm>
            <a:off x="3003721" y="2062632"/>
            <a:ext cx="7574508" cy="50625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solidFill>
                  <a:schemeClr val="tx1"/>
                </a:solidFill>
              </a:rPr>
              <a:t>Se formula en la etapa de preinversión de un proyecto</a:t>
            </a:r>
          </a:p>
        </p:txBody>
      </p:sp>
      <p:sp>
        <p:nvSpPr>
          <p:cNvPr id="7" name="Proceso alternativo 6"/>
          <p:cNvSpPr/>
          <p:nvPr/>
        </p:nvSpPr>
        <p:spPr>
          <a:xfrm>
            <a:off x="529892" y="1313948"/>
            <a:ext cx="11224275" cy="58241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b="1" dirty="0">
              <a:solidFill>
                <a:schemeClr val="tx1"/>
              </a:solidFill>
            </a:endParaRPr>
          </a:p>
          <a:p>
            <a:pPr algn="ctr"/>
            <a:r>
              <a:rPr lang="es-CO" sz="2800" b="1" dirty="0">
                <a:solidFill>
                  <a:schemeClr val="tx1"/>
                </a:solidFill>
              </a:rPr>
              <a:t>FORMULAR: ES EL PROCESO DE IDENTIFICAR Y PREPARAR SOLUCIONES  </a:t>
            </a:r>
          </a:p>
          <a:p>
            <a:pPr algn="ctr"/>
            <a:endParaRPr lang="es-ES" sz="3200" b="1" dirty="0">
              <a:solidFill>
                <a:schemeClr val="tx1"/>
              </a:solidFill>
            </a:endParaRPr>
          </a:p>
        </p:txBody>
      </p:sp>
      <p:sp>
        <p:nvSpPr>
          <p:cNvPr id="20" name="2 Proceso alternativo"/>
          <p:cNvSpPr/>
          <p:nvPr/>
        </p:nvSpPr>
        <p:spPr>
          <a:xfrm>
            <a:off x="459450" y="4748981"/>
            <a:ext cx="2024948" cy="179967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PROCESO DE FORMULACION  </a:t>
            </a:r>
          </a:p>
        </p:txBody>
      </p:sp>
      <p:sp>
        <p:nvSpPr>
          <p:cNvPr id="21" name="4 Proceso alternativo"/>
          <p:cNvSpPr/>
          <p:nvPr/>
        </p:nvSpPr>
        <p:spPr>
          <a:xfrm>
            <a:off x="2947811" y="4672566"/>
            <a:ext cx="2500312" cy="179967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METODOLOGÍA DEL MARCO LÓGICO   </a:t>
            </a:r>
          </a:p>
        </p:txBody>
      </p:sp>
      <p:sp>
        <p:nvSpPr>
          <p:cNvPr id="22" name="5 Proceso alternativo"/>
          <p:cNvSpPr/>
          <p:nvPr/>
        </p:nvSpPr>
        <p:spPr>
          <a:xfrm>
            <a:off x="9423908" y="4662734"/>
            <a:ext cx="2308642" cy="161043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M.G.A </a:t>
            </a:r>
            <a:r>
              <a:rPr lang="es-ES" sz="2000" b="1" dirty="0">
                <a:solidFill>
                  <a:schemeClr val="tx1"/>
                </a:solidFill>
              </a:rPr>
              <a:t>(</a:t>
            </a:r>
            <a:r>
              <a:rPr lang="es-ES" sz="2000" dirty="0">
                <a:solidFill>
                  <a:schemeClr val="tx1"/>
                </a:solidFill>
              </a:rPr>
              <a:t>METODOLOGÍA GENERAL AJUSTADA)</a:t>
            </a:r>
          </a:p>
        </p:txBody>
      </p:sp>
      <p:sp>
        <p:nvSpPr>
          <p:cNvPr id="23" name="2 Proceso alternativo"/>
          <p:cNvSpPr/>
          <p:nvPr/>
        </p:nvSpPr>
        <p:spPr>
          <a:xfrm>
            <a:off x="6862916" y="4656146"/>
            <a:ext cx="2057954" cy="169687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PROCESO </a:t>
            </a:r>
            <a:r>
              <a:rPr lang="es-ES" sz="2000" b="1">
                <a:solidFill>
                  <a:schemeClr val="tx1"/>
                </a:solidFill>
              </a:rPr>
              <a:t>DE PRESENTACIÓN  </a:t>
            </a:r>
            <a:endParaRPr lang="es-ES" sz="2000" b="1" dirty="0">
              <a:solidFill>
                <a:schemeClr val="tx1"/>
              </a:solidFill>
            </a:endParaRPr>
          </a:p>
        </p:txBody>
      </p:sp>
      <p:sp>
        <p:nvSpPr>
          <p:cNvPr id="24" name="Flecha derecha 23"/>
          <p:cNvSpPr/>
          <p:nvPr/>
        </p:nvSpPr>
        <p:spPr>
          <a:xfrm>
            <a:off x="2634218" y="5367372"/>
            <a:ext cx="163773" cy="341195"/>
          </a:xfrm>
          <a:prstGeom prst="righ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2400" b="1">
              <a:solidFill>
                <a:schemeClr val="tx1"/>
              </a:solidFill>
            </a:endParaRPr>
          </a:p>
        </p:txBody>
      </p:sp>
      <p:sp>
        <p:nvSpPr>
          <p:cNvPr id="25" name="Flecha derecha 24"/>
          <p:cNvSpPr/>
          <p:nvPr/>
        </p:nvSpPr>
        <p:spPr>
          <a:xfrm>
            <a:off x="9100589" y="5307624"/>
            <a:ext cx="143600" cy="341195"/>
          </a:xfrm>
          <a:prstGeom prst="righ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2400" b="1">
              <a:solidFill>
                <a:schemeClr val="tx1"/>
              </a:solidFill>
            </a:endParaRPr>
          </a:p>
        </p:txBody>
      </p:sp>
    </p:spTree>
    <p:extLst>
      <p:ext uri="{BB962C8B-B14F-4D97-AF65-F5344CB8AC3E}">
        <p14:creationId xmlns:p14="http://schemas.microsoft.com/office/powerpoint/2010/main" val="3149272907"/>
      </p:ext>
    </p:extLst>
  </p:cSld>
  <p:clrMapOvr>
    <a:masterClrMapping/>
  </p:clrMapOvr>
  <p:transition spd="slow">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373270" y="1201194"/>
            <a:ext cx="10186931" cy="5398266"/>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2">
                    <a:lumMod val="75000"/>
                  </a:schemeClr>
                </a:solidFill>
                <a:latin typeface="Trebuchet MS" panose="020B06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2">
                    <a:lumMod val="75000"/>
                  </a:schemeClr>
                </a:solidFill>
                <a:latin typeface="Trebuchet MS" panose="020B06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tx2">
                    <a:lumMod val="75000"/>
                  </a:schemeClr>
                </a:solidFill>
                <a:latin typeface="Trebuchet MS" panose="020B06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tx2">
                    <a:lumMod val="75000"/>
                  </a:schemeClr>
                </a:solidFill>
                <a:latin typeface="Trebuchet MS" panose="020B06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kern="1200">
                <a:solidFill>
                  <a:schemeClr val="tx2">
                    <a:lumMod val="75000"/>
                  </a:schemeClr>
                </a:solidFill>
                <a:latin typeface="Trebuchet MS" panose="020B06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CO" sz="1200" dirty="0">
              <a:solidFill>
                <a:schemeClr val="tx1"/>
              </a:solidFill>
              <a:latin typeface="Arial" panose="020B0604020202020204" pitchFamily="34" charset="0"/>
              <a:cs typeface="Arial" panose="020B0604020202020204" pitchFamily="34" charset="0"/>
            </a:endParaRPr>
          </a:p>
          <a:p>
            <a:pPr algn="just"/>
            <a:endParaRPr lang="es-CO" sz="1200" b="1" dirty="0">
              <a:solidFill>
                <a:schemeClr val="tx1"/>
              </a:solidFill>
              <a:latin typeface="Arial" panose="020B0604020202020204" pitchFamily="34" charset="0"/>
              <a:cs typeface="Arial" panose="020B0604020202020204" pitchFamily="34" charset="0"/>
            </a:endParaRPr>
          </a:p>
        </p:txBody>
      </p:sp>
      <p:sp>
        <p:nvSpPr>
          <p:cNvPr id="5" name="Rectángulo redondeado 4"/>
          <p:cNvSpPr/>
          <p:nvPr/>
        </p:nvSpPr>
        <p:spPr>
          <a:xfrm>
            <a:off x="3275850" y="258791"/>
            <a:ext cx="3846561" cy="43994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FORMULAR </a:t>
            </a:r>
          </a:p>
        </p:txBody>
      </p:sp>
      <p:sp>
        <p:nvSpPr>
          <p:cNvPr id="7" name="Rectángulo redondeado 6"/>
          <p:cNvSpPr/>
          <p:nvPr/>
        </p:nvSpPr>
        <p:spPr>
          <a:xfrm>
            <a:off x="4000239" y="1514568"/>
            <a:ext cx="2216989" cy="353683"/>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IDENTIFICAR</a:t>
            </a:r>
            <a:r>
              <a:rPr lang="es-CO" sz="2000" b="1" dirty="0"/>
              <a:t> </a:t>
            </a:r>
          </a:p>
        </p:txBody>
      </p:sp>
      <p:sp>
        <p:nvSpPr>
          <p:cNvPr id="8" name="Rectángulo redondeado 7"/>
          <p:cNvSpPr/>
          <p:nvPr/>
        </p:nvSpPr>
        <p:spPr>
          <a:xfrm>
            <a:off x="3981041" y="2808580"/>
            <a:ext cx="2216989" cy="304800"/>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PREPARAR</a:t>
            </a:r>
          </a:p>
        </p:txBody>
      </p:sp>
      <p:sp>
        <p:nvSpPr>
          <p:cNvPr id="9" name="Rectángulo redondeado 8"/>
          <p:cNvSpPr/>
          <p:nvPr/>
        </p:nvSpPr>
        <p:spPr>
          <a:xfrm>
            <a:off x="3981041" y="3893056"/>
            <a:ext cx="2216989" cy="304800"/>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EVALUAR </a:t>
            </a:r>
          </a:p>
        </p:txBody>
      </p:sp>
      <p:sp>
        <p:nvSpPr>
          <p:cNvPr id="10" name="Rectángulo redondeado 9"/>
          <p:cNvSpPr/>
          <p:nvPr/>
        </p:nvSpPr>
        <p:spPr>
          <a:xfrm>
            <a:off x="4176935" y="5493254"/>
            <a:ext cx="2216989" cy="304800"/>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PROGRAMAR  </a:t>
            </a:r>
          </a:p>
        </p:txBody>
      </p:sp>
      <p:sp>
        <p:nvSpPr>
          <p:cNvPr id="11" name="Proceso alternativo 10"/>
          <p:cNvSpPr/>
          <p:nvPr/>
        </p:nvSpPr>
        <p:spPr>
          <a:xfrm>
            <a:off x="569806" y="2063941"/>
            <a:ext cx="1733910"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ARTICULACIÓN PLANES DE DESARROLLO</a:t>
            </a:r>
          </a:p>
        </p:txBody>
      </p:sp>
      <p:sp>
        <p:nvSpPr>
          <p:cNvPr id="12" name="Proceso alternativo 11"/>
          <p:cNvSpPr/>
          <p:nvPr/>
        </p:nvSpPr>
        <p:spPr>
          <a:xfrm>
            <a:off x="2475308" y="2072567"/>
            <a:ext cx="138597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DEFINICIÓN DEL PROBLEMA </a:t>
            </a:r>
          </a:p>
        </p:txBody>
      </p:sp>
      <p:sp>
        <p:nvSpPr>
          <p:cNvPr id="13" name="Proceso alternativo 12"/>
          <p:cNvSpPr/>
          <p:nvPr/>
        </p:nvSpPr>
        <p:spPr>
          <a:xfrm>
            <a:off x="4000241" y="2072567"/>
            <a:ext cx="1733910"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PARTICIPANTES O ACTORES </a:t>
            </a:r>
          </a:p>
        </p:txBody>
      </p:sp>
      <p:sp>
        <p:nvSpPr>
          <p:cNvPr id="14" name="Proceso alternativo 13"/>
          <p:cNvSpPr/>
          <p:nvPr/>
        </p:nvSpPr>
        <p:spPr>
          <a:xfrm>
            <a:off x="5873107" y="2063940"/>
            <a:ext cx="1214385"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POBLACIÓN </a:t>
            </a:r>
          </a:p>
        </p:txBody>
      </p:sp>
      <p:sp>
        <p:nvSpPr>
          <p:cNvPr id="15" name="Proceso alternativo 14"/>
          <p:cNvSpPr/>
          <p:nvPr/>
        </p:nvSpPr>
        <p:spPr>
          <a:xfrm>
            <a:off x="7226448" y="2063940"/>
            <a:ext cx="1214385"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OBJETIVOS  </a:t>
            </a:r>
          </a:p>
        </p:txBody>
      </p:sp>
      <p:sp>
        <p:nvSpPr>
          <p:cNvPr id="16" name="Proceso alternativo 15"/>
          <p:cNvSpPr/>
          <p:nvPr/>
        </p:nvSpPr>
        <p:spPr>
          <a:xfrm>
            <a:off x="8696349" y="2063940"/>
            <a:ext cx="1214385"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ALTERNATIVAS  </a:t>
            </a:r>
          </a:p>
        </p:txBody>
      </p:sp>
      <p:sp>
        <p:nvSpPr>
          <p:cNvPr id="17" name="Proceso alternativo 16"/>
          <p:cNvSpPr/>
          <p:nvPr/>
        </p:nvSpPr>
        <p:spPr>
          <a:xfrm>
            <a:off x="1781827" y="3313438"/>
            <a:ext cx="1370705"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ANÁLISIS TÉCNICO  </a:t>
            </a:r>
          </a:p>
        </p:txBody>
      </p:sp>
      <p:sp>
        <p:nvSpPr>
          <p:cNvPr id="18" name="Proceso alternativo 17"/>
          <p:cNvSpPr/>
          <p:nvPr/>
        </p:nvSpPr>
        <p:spPr>
          <a:xfrm>
            <a:off x="382306" y="3313438"/>
            <a:ext cx="1169603"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NECESIDADES </a:t>
            </a:r>
          </a:p>
        </p:txBody>
      </p:sp>
      <p:sp>
        <p:nvSpPr>
          <p:cNvPr id="19" name="Proceso alternativo 18"/>
          <p:cNvSpPr/>
          <p:nvPr/>
        </p:nvSpPr>
        <p:spPr>
          <a:xfrm>
            <a:off x="3168296" y="3306248"/>
            <a:ext cx="1182629"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LOCALIZACIÓN </a:t>
            </a:r>
          </a:p>
        </p:txBody>
      </p:sp>
      <p:sp>
        <p:nvSpPr>
          <p:cNvPr id="20" name="Proceso alternativo 19"/>
          <p:cNvSpPr/>
          <p:nvPr/>
        </p:nvSpPr>
        <p:spPr>
          <a:xfrm>
            <a:off x="4480498" y="3306248"/>
            <a:ext cx="1392610"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CADENA DE VALOR </a:t>
            </a:r>
          </a:p>
        </p:txBody>
      </p:sp>
      <p:sp>
        <p:nvSpPr>
          <p:cNvPr id="21" name="Proceso alternativo 20"/>
          <p:cNvSpPr/>
          <p:nvPr/>
        </p:nvSpPr>
        <p:spPr>
          <a:xfrm>
            <a:off x="5983813" y="3283697"/>
            <a:ext cx="823394"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RIESGOS </a:t>
            </a:r>
          </a:p>
        </p:txBody>
      </p:sp>
      <p:sp>
        <p:nvSpPr>
          <p:cNvPr id="22" name="Proceso alternativo 21"/>
          <p:cNvSpPr/>
          <p:nvPr/>
        </p:nvSpPr>
        <p:spPr>
          <a:xfrm>
            <a:off x="6977605" y="3287130"/>
            <a:ext cx="100842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INGRESOS Y BENEFICIOS  </a:t>
            </a:r>
          </a:p>
        </p:txBody>
      </p:sp>
      <p:sp>
        <p:nvSpPr>
          <p:cNvPr id="23" name="Proceso alternativo 22"/>
          <p:cNvSpPr/>
          <p:nvPr/>
        </p:nvSpPr>
        <p:spPr>
          <a:xfrm>
            <a:off x="8135173" y="3283697"/>
            <a:ext cx="1002101"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PRESTAMOS </a:t>
            </a:r>
          </a:p>
        </p:txBody>
      </p:sp>
      <p:sp>
        <p:nvSpPr>
          <p:cNvPr id="24" name="Proceso alternativo 23"/>
          <p:cNvSpPr/>
          <p:nvPr/>
        </p:nvSpPr>
        <p:spPr>
          <a:xfrm>
            <a:off x="9211472" y="3278504"/>
            <a:ext cx="1166569"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DEPRECIACIÓN </a:t>
            </a:r>
          </a:p>
        </p:txBody>
      </p:sp>
      <p:sp>
        <p:nvSpPr>
          <p:cNvPr id="25" name="Proceso alternativo 24"/>
          <p:cNvSpPr/>
          <p:nvPr/>
        </p:nvSpPr>
        <p:spPr>
          <a:xfrm>
            <a:off x="300964" y="4666211"/>
            <a:ext cx="2753250"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FLUJO ECONÓMICO POR PERÍODO ANUAL  </a:t>
            </a:r>
          </a:p>
        </p:txBody>
      </p:sp>
      <p:sp>
        <p:nvSpPr>
          <p:cNvPr id="26" name="Proceso alternativo 25"/>
          <p:cNvSpPr/>
          <p:nvPr/>
        </p:nvSpPr>
        <p:spPr>
          <a:xfrm>
            <a:off x="3124550" y="4655619"/>
            <a:ext cx="3746280"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INDICADORES Y DECISIÓN ( </a:t>
            </a:r>
            <a:r>
              <a:rPr lang="es-CO" sz="1200" dirty="0" err="1">
                <a:solidFill>
                  <a:srgbClr val="0000FF"/>
                </a:solidFill>
              </a:rPr>
              <a:t>VPN</a:t>
            </a:r>
            <a:r>
              <a:rPr lang="es-CO" sz="1200" dirty="0">
                <a:solidFill>
                  <a:srgbClr val="0000FF"/>
                </a:solidFill>
              </a:rPr>
              <a:t>,  </a:t>
            </a:r>
            <a:r>
              <a:rPr lang="es-CO" sz="1200" dirty="0" err="1">
                <a:solidFill>
                  <a:srgbClr val="0000FF"/>
                </a:solidFill>
              </a:rPr>
              <a:t>TIR</a:t>
            </a:r>
            <a:r>
              <a:rPr lang="es-CO" sz="1200" dirty="0">
                <a:solidFill>
                  <a:srgbClr val="0000FF"/>
                </a:solidFill>
              </a:rPr>
              <a:t>, </a:t>
            </a:r>
            <a:r>
              <a:rPr lang="es-CO" sz="1200" dirty="0" err="1">
                <a:solidFill>
                  <a:srgbClr val="0000FF"/>
                </a:solidFill>
              </a:rPr>
              <a:t>BC</a:t>
            </a:r>
            <a:r>
              <a:rPr lang="es-CO" sz="1200" dirty="0">
                <a:solidFill>
                  <a:srgbClr val="0000FF"/>
                </a:solidFill>
              </a:rPr>
              <a:t> Y COSTO POR BENEFICIARIO</a:t>
            </a:r>
          </a:p>
        </p:txBody>
      </p:sp>
      <p:sp>
        <p:nvSpPr>
          <p:cNvPr id="27" name="Proceso alternativo 26"/>
          <p:cNvSpPr/>
          <p:nvPr/>
        </p:nvSpPr>
        <p:spPr>
          <a:xfrm>
            <a:off x="2079296" y="4311893"/>
            <a:ext cx="2920364" cy="240281"/>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0000FF"/>
                </a:solidFill>
              </a:rPr>
              <a:t>EVALUACIÓN ECONÓMICA </a:t>
            </a:r>
          </a:p>
        </p:txBody>
      </p:sp>
      <p:sp>
        <p:nvSpPr>
          <p:cNvPr id="28" name="Proceso alternativo 27"/>
          <p:cNvSpPr/>
          <p:nvPr/>
        </p:nvSpPr>
        <p:spPr>
          <a:xfrm>
            <a:off x="7087492" y="4260549"/>
            <a:ext cx="2920364" cy="240281"/>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0000FF"/>
                </a:solidFill>
              </a:rPr>
              <a:t>EVALUACIÓN MULTICRITERIO  </a:t>
            </a:r>
          </a:p>
        </p:txBody>
      </p:sp>
      <p:sp>
        <p:nvSpPr>
          <p:cNvPr id="29" name="Proceso alternativo 28"/>
          <p:cNvSpPr/>
          <p:nvPr/>
        </p:nvSpPr>
        <p:spPr>
          <a:xfrm>
            <a:off x="7481818" y="4622834"/>
            <a:ext cx="238803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COMPARACIÓN DE ALTERNATIVAS </a:t>
            </a:r>
          </a:p>
        </p:txBody>
      </p:sp>
      <p:sp>
        <p:nvSpPr>
          <p:cNvPr id="30" name="Proceso alternativo 29"/>
          <p:cNvSpPr/>
          <p:nvPr/>
        </p:nvSpPr>
        <p:spPr>
          <a:xfrm>
            <a:off x="2829926" y="5150422"/>
            <a:ext cx="4899803" cy="210016"/>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0000FF"/>
                </a:solidFill>
              </a:rPr>
              <a:t>TOMA DE DECISIÓN O ELECCIÓN DE LA ALTERNATIVA MAS CONVENIENTE </a:t>
            </a:r>
          </a:p>
        </p:txBody>
      </p:sp>
      <p:sp>
        <p:nvSpPr>
          <p:cNvPr id="31" name="Proceso alternativo 30"/>
          <p:cNvSpPr/>
          <p:nvPr/>
        </p:nvSpPr>
        <p:spPr>
          <a:xfrm>
            <a:off x="1389810" y="5934960"/>
            <a:ext cx="1847476"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INDICADORES DE PRODUCTO  </a:t>
            </a:r>
          </a:p>
        </p:txBody>
      </p:sp>
      <p:sp>
        <p:nvSpPr>
          <p:cNvPr id="32" name="Proceso alternativo 31"/>
          <p:cNvSpPr/>
          <p:nvPr/>
        </p:nvSpPr>
        <p:spPr>
          <a:xfrm>
            <a:off x="3285682" y="5944719"/>
            <a:ext cx="178250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INDICADORES DE GESTIÓN  </a:t>
            </a:r>
          </a:p>
        </p:txBody>
      </p:sp>
      <p:sp>
        <p:nvSpPr>
          <p:cNvPr id="33" name="Proceso alternativo 32"/>
          <p:cNvSpPr/>
          <p:nvPr/>
        </p:nvSpPr>
        <p:spPr>
          <a:xfrm>
            <a:off x="5162038" y="5944719"/>
            <a:ext cx="178250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FUENTES DE FINANCIACIÓN </a:t>
            </a:r>
          </a:p>
        </p:txBody>
      </p:sp>
      <p:sp>
        <p:nvSpPr>
          <p:cNvPr id="34" name="Proceso alternativo 33"/>
          <p:cNvSpPr/>
          <p:nvPr/>
        </p:nvSpPr>
        <p:spPr>
          <a:xfrm>
            <a:off x="7132243" y="5944719"/>
            <a:ext cx="1782507" cy="379562"/>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rgbClr val="0000FF"/>
                </a:solidFill>
              </a:rPr>
              <a:t>MATRIZ DE RESUMEN DEL PROYECTO </a:t>
            </a:r>
          </a:p>
        </p:txBody>
      </p:sp>
      <p:sp>
        <p:nvSpPr>
          <p:cNvPr id="36" name="Proceso alternativo 35"/>
          <p:cNvSpPr/>
          <p:nvPr/>
        </p:nvSpPr>
        <p:spPr>
          <a:xfrm>
            <a:off x="2303717" y="855064"/>
            <a:ext cx="6137116" cy="334707"/>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rgbClr val="0000FF"/>
                </a:solidFill>
              </a:rPr>
              <a:t>ES EL PROCESO DE IDENTIFICAR Y PREPARAR SOLUCIONES  </a:t>
            </a:r>
          </a:p>
        </p:txBody>
      </p:sp>
      <p:sp>
        <p:nvSpPr>
          <p:cNvPr id="2" name="Rectángulo redondeado 1"/>
          <p:cNvSpPr/>
          <p:nvPr/>
        </p:nvSpPr>
        <p:spPr>
          <a:xfrm>
            <a:off x="2397745" y="1967918"/>
            <a:ext cx="1558429" cy="5982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redondeado 36"/>
          <p:cNvSpPr/>
          <p:nvPr/>
        </p:nvSpPr>
        <p:spPr>
          <a:xfrm>
            <a:off x="4408883" y="3214437"/>
            <a:ext cx="1558429" cy="5817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redondeado 37"/>
          <p:cNvSpPr/>
          <p:nvPr/>
        </p:nvSpPr>
        <p:spPr>
          <a:xfrm>
            <a:off x="4999660" y="4622834"/>
            <a:ext cx="873447" cy="23627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redondeado 38"/>
          <p:cNvSpPr/>
          <p:nvPr/>
        </p:nvSpPr>
        <p:spPr>
          <a:xfrm>
            <a:off x="5116585" y="5875802"/>
            <a:ext cx="1980739" cy="5633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redondeado 40"/>
          <p:cNvSpPr/>
          <p:nvPr/>
        </p:nvSpPr>
        <p:spPr>
          <a:xfrm>
            <a:off x="6869360" y="3176777"/>
            <a:ext cx="1191615" cy="6193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95893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6968B0B1-3369-4E43-B5BA-D7521D40F34D}"/>
              </a:ext>
            </a:extLst>
          </p:cNvPr>
          <p:cNvPicPr>
            <a:picLocks noChangeAspect="1"/>
          </p:cNvPicPr>
          <p:nvPr/>
        </p:nvPicPr>
        <p:blipFill>
          <a:blip r:embed="rId2"/>
          <a:stretch>
            <a:fillRect/>
          </a:stretch>
        </p:blipFill>
        <p:spPr>
          <a:xfrm>
            <a:off x="0" y="5357139"/>
            <a:ext cx="2086266" cy="1486107"/>
          </a:xfrm>
          <a:prstGeom prst="rect">
            <a:avLst/>
          </a:prstGeom>
        </p:spPr>
      </p:pic>
      <p:pic>
        <p:nvPicPr>
          <p:cNvPr id="13" name="Imagen 12">
            <a:extLst>
              <a:ext uri="{FF2B5EF4-FFF2-40B4-BE49-F238E27FC236}">
                <a16:creationId xmlns:a16="http://schemas.microsoft.com/office/drawing/2014/main" xmlns="" id="{7CB587A0-B15A-40B9-B9EB-6B778A5D4FC8}"/>
              </a:ext>
            </a:extLst>
          </p:cNvPr>
          <p:cNvPicPr>
            <a:picLocks noChangeAspect="1"/>
          </p:cNvPicPr>
          <p:nvPr/>
        </p:nvPicPr>
        <p:blipFill>
          <a:blip r:embed="rId3"/>
          <a:stretch>
            <a:fillRect/>
          </a:stretch>
        </p:blipFill>
        <p:spPr>
          <a:xfrm>
            <a:off x="142345" y="1355730"/>
            <a:ext cx="3442368" cy="3057831"/>
          </a:xfrm>
          <a:prstGeom prst="rect">
            <a:avLst/>
          </a:prstGeom>
        </p:spPr>
      </p:pic>
      <p:pic>
        <p:nvPicPr>
          <p:cNvPr id="15" name="Imagen 14">
            <a:extLst>
              <a:ext uri="{FF2B5EF4-FFF2-40B4-BE49-F238E27FC236}">
                <a16:creationId xmlns:a16="http://schemas.microsoft.com/office/drawing/2014/main" xmlns="" id="{6C28811E-4744-4594-B5F3-BF661B80A71A}"/>
              </a:ext>
            </a:extLst>
          </p:cNvPr>
          <p:cNvPicPr>
            <a:picLocks noChangeAspect="1"/>
          </p:cNvPicPr>
          <p:nvPr/>
        </p:nvPicPr>
        <p:blipFill>
          <a:blip r:embed="rId4"/>
          <a:stretch>
            <a:fillRect/>
          </a:stretch>
        </p:blipFill>
        <p:spPr>
          <a:xfrm>
            <a:off x="3663972" y="2066370"/>
            <a:ext cx="3619383" cy="3151239"/>
          </a:xfrm>
          <a:prstGeom prst="rect">
            <a:avLst/>
          </a:prstGeom>
        </p:spPr>
      </p:pic>
      <p:pic>
        <p:nvPicPr>
          <p:cNvPr id="17" name="Imagen 16">
            <a:extLst>
              <a:ext uri="{FF2B5EF4-FFF2-40B4-BE49-F238E27FC236}">
                <a16:creationId xmlns:a16="http://schemas.microsoft.com/office/drawing/2014/main" xmlns="" id="{5DCF5256-9E96-4F9F-A9E2-0EF05CB624AF}"/>
              </a:ext>
            </a:extLst>
          </p:cNvPr>
          <p:cNvPicPr>
            <a:picLocks noChangeAspect="1"/>
          </p:cNvPicPr>
          <p:nvPr/>
        </p:nvPicPr>
        <p:blipFill>
          <a:blip r:embed="rId5"/>
          <a:stretch>
            <a:fillRect/>
          </a:stretch>
        </p:blipFill>
        <p:spPr>
          <a:xfrm>
            <a:off x="7768584" y="2385180"/>
            <a:ext cx="3341122" cy="2832429"/>
          </a:xfrm>
          <a:prstGeom prst="rect">
            <a:avLst/>
          </a:prstGeom>
        </p:spPr>
      </p:pic>
      <p:sp>
        <p:nvSpPr>
          <p:cNvPr id="18" name="Rectángulo 17">
            <a:extLst>
              <a:ext uri="{FF2B5EF4-FFF2-40B4-BE49-F238E27FC236}">
                <a16:creationId xmlns:a16="http://schemas.microsoft.com/office/drawing/2014/main" xmlns="" id="{479B86A2-9BFE-41BE-917D-7B8362265EA4}"/>
              </a:ext>
            </a:extLst>
          </p:cNvPr>
          <p:cNvSpPr/>
          <p:nvPr/>
        </p:nvSpPr>
        <p:spPr>
          <a:xfrm>
            <a:off x="130763" y="2179425"/>
            <a:ext cx="850688" cy="43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FF0000"/>
                </a:solidFill>
              </a:ln>
            </a:endParaRPr>
          </a:p>
        </p:txBody>
      </p:sp>
      <p:sp>
        <p:nvSpPr>
          <p:cNvPr id="20" name="Rectángulo 19">
            <a:extLst>
              <a:ext uri="{FF2B5EF4-FFF2-40B4-BE49-F238E27FC236}">
                <a16:creationId xmlns:a16="http://schemas.microsoft.com/office/drawing/2014/main" xmlns="" id="{69D497CD-12AF-495A-A953-A2D22EF09D9C}"/>
              </a:ext>
            </a:extLst>
          </p:cNvPr>
          <p:cNvSpPr/>
          <p:nvPr/>
        </p:nvSpPr>
        <p:spPr>
          <a:xfrm>
            <a:off x="3820142" y="1963115"/>
            <a:ext cx="850688" cy="43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FF0000"/>
                </a:solidFill>
              </a:ln>
            </a:endParaRPr>
          </a:p>
        </p:txBody>
      </p:sp>
      <p:sp>
        <p:nvSpPr>
          <p:cNvPr id="21" name="Rectángulo 20">
            <a:extLst>
              <a:ext uri="{FF2B5EF4-FFF2-40B4-BE49-F238E27FC236}">
                <a16:creationId xmlns:a16="http://schemas.microsoft.com/office/drawing/2014/main" xmlns="" id="{B891165B-F276-4775-889B-5A01C9496E8F}"/>
              </a:ext>
            </a:extLst>
          </p:cNvPr>
          <p:cNvSpPr/>
          <p:nvPr/>
        </p:nvSpPr>
        <p:spPr>
          <a:xfrm>
            <a:off x="7996896" y="2385180"/>
            <a:ext cx="850688" cy="43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FF0000"/>
                </a:solidFill>
              </a:ln>
            </a:endParaRPr>
          </a:p>
        </p:txBody>
      </p:sp>
      <p:sp>
        <p:nvSpPr>
          <p:cNvPr id="22" name="Rectángulo redondeado 8">
            <a:extLst>
              <a:ext uri="{FF2B5EF4-FFF2-40B4-BE49-F238E27FC236}">
                <a16:creationId xmlns:a16="http://schemas.microsoft.com/office/drawing/2014/main" xmlns="" id="{A2D1D600-E149-4D27-9EE9-6C502D11A919}"/>
              </a:ext>
            </a:extLst>
          </p:cNvPr>
          <p:cNvSpPr/>
          <p:nvPr/>
        </p:nvSpPr>
        <p:spPr>
          <a:xfrm>
            <a:off x="0" y="232822"/>
            <a:ext cx="3338249" cy="8747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RESOLUCIÓN 1450 DE 2013</a:t>
            </a:r>
          </a:p>
          <a:p>
            <a:pPr algn="ctr">
              <a:defRPr/>
            </a:pPr>
            <a:r>
              <a:rPr lang="es-CO" sz="1400" b="1" dirty="0">
                <a:solidFill>
                  <a:schemeClr val="tx1"/>
                </a:solidFill>
              </a:rPr>
              <a:t>M.G.A</a:t>
            </a:r>
            <a:r>
              <a:rPr lang="es-CO" sz="1200" dirty="0">
                <a:solidFill>
                  <a:schemeClr val="tx1"/>
                </a:solidFill>
              </a:rPr>
              <a:t> ÚNICA METODOLOGÍA PARA LA FORMULACIÓN Y EVALUACIÓN DE LOS PROYECTOS </a:t>
            </a:r>
            <a:endParaRPr lang="es-ES" sz="1200" dirty="0">
              <a:solidFill>
                <a:schemeClr val="tx1"/>
              </a:solidFill>
            </a:endParaRPr>
          </a:p>
        </p:txBody>
      </p:sp>
      <p:sp>
        <p:nvSpPr>
          <p:cNvPr id="23" name="Rectángulo: esquinas redondeadas 22">
            <a:extLst>
              <a:ext uri="{FF2B5EF4-FFF2-40B4-BE49-F238E27FC236}">
                <a16:creationId xmlns:a16="http://schemas.microsoft.com/office/drawing/2014/main" xmlns="" id="{76CF2F34-6C1B-4275-BAB6-EEEDCFE31A6F}"/>
              </a:ext>
            </a:extLst>
          </p:cNvPr>
          <p:cNvSpPr/>
          <p:nvPr/>
        </p:nvSpPr>
        <p:spPr>
          <a:xfrm>
            <a:off x="142345" y="4489986"/>
            <a:ext cx="3106994" cy="395364"/>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FORMULA</a:t>
            </a:r>
            <a:endParaRPr lang="es-CO" b="1" dirty="0">
              <a:solidFill>
                <a:schemeClr val="tx1"/>
              </a:solidFill>
            </a:endParaRPr>
          </a:p>
        </p:txBody>
      </p:sp>
      <p:sp>
        <p:nvSpPr>
          <p:cNvPr id="24" name="Rectángulo redondeado 8">
            <a:extLst>
              <a:ext uri="{FF2B5EF4-FFF2-40B4-BE49-F238E27FC236}">
                <a16:creationId xmlns:a16="http://schemas.microsoft.com/office/drawing/2014/main" xmlns="" id="{661DD477-0D03-4A58-A744-FEDE4F9D756A}"/>
              </a:ext>
            </a:extLst>
          </p:cNvPr>
          <p:cNvSpPr/>
          <p:nvPr/>
        </p:nvSpPr>
        <p:spPr>
          <a:xfrm>
            <a:off x="7799288" y="1412673"/>
            <a:ext cx="3775785" cy="8747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RESOLUCIÓN  0035 DEL 2020 </a:t>
            </a:r>
          </a:p>
          <a:p>
            <a:pPr algn="ctr">
              <a:defRPr/>
            </a:pPr>
            <a:r>
              <a:rPr lang="es-ES" sz="1200" b="1" dirty="0">
                <a:solidFill>
                  <a:schemeClr val="tx1"/>
                </a:solidFill>
              </a:rPr>
              <a:t>SPI </a:t>
            </a:r>
            <a:r>
              <a:rPr lang="es-ES" sz="1200" dirty="0">
                <a:solidFill>
                  <a:schemeClr val="tx1"/>
                </a:solidFill>
              </a:rPr>
              <a:t>HERRAMIENTA </a:t>
            </a:r>
            <a:r>
              <a:rPr lang="es-CO" sz="1200" dirty="0">
                <a:solidFill>
                  <a:schemeClr val="tx1"/>
                </a:solidFill>
              </a:rPr>
              <a:t>DE SEGUIMIENTO A LA EJECUCIÓN DE LOS PROYECTOS DE INVERSIÓN (Orgánica Reglamentaria de la contraloría General de la República</a:t>
            </a:r>
            <a:endParaRPr lang="es-ES" sz="1200" dirty="0">
              <a:solidFill>
                <a:schemeClr val="tx1"/>
              </a:solidFill>
            </a:endParaRPr>
          </a:p>
        </p:txBody>
      </p:sp>
      <p:sp>
        <p:nvSpPr>
          <p:cNvPr id="25" name="Rectángulo redondeado 8">
            <a:extLst>
              <a:ext uri="{FF2B5EF4-FFF2-40B4-BE49-F238E27FC236}">
                <a16:creationId xmlns:a16="http://schemas.microsoft.com/office/drawing/2014/main" xmlns="" id="{B3036F47-69E9-430D-A377-66C4A7931A2B}"/>
              </a:ext>
            </a:extLst>
          </p:cNvPr>
          <p:cNvSpPr/>
          <p:nvPr/>
        </p:nvSpPr>
        <p:spPr>
          <a:xfrm>
            <a:off x="3637164" y="975316"/>
            <a:ext cx="3775785" cy="8747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RESOLUCIÓN 4788 DE 2016</a:t>
            </a:r>
          </a:p>
          <a:p>
            <a:pPr algn="ctr">
              <a:defRPr/>
            </a:pPr>
            <a:r>
              <a:rPr lang="es-CO" sz="1400" b="1" dirty="0">
                <a:solidFill>
                  <a:schemeClr val="tx1"/>
                </a:solidFill>
              </a:rPr>
              <a:t>SUIFP</a:t>
            </a:r>
            <a:r>
              <a:rPr lang="es-CO" sz="1200" dirty="0">
                <a:solidFill>
                  <a:schemeClr val="tx1"/>
                </a:solidFill>
              </a:rPr>
              <a:t> HERRAMIENTA NACIONAL DE REGISTRO DE PROYECTOS DE INVERSIÓN PÚLICA </a:t>
            </a:r>
            <a:endParaRPr lang="es-ES" sz="1200" dirty="0">
              <a:solidFill>
                <a:schemeClr val="tx1"/>
              </a:solidFill>
            </a:endParaRPr>
          </a:p>
        </p:txBody>
      </p:sp>
      <p:sp>
        <p:nvSpPr>
          <p:cNvPr id="26" name="Rectángulo: esquinas redondeadas 25">
            <a:extLst>
              <a:ext uri="{FF2B5EF4-FFF2-40B4-BE49-F238E27FC236}">
                <a16:creationId xmlns:a16="http://schemas.microsoft.com/office/drawing/2014/main" xmlns="" id="{398AE7AA-172C-48F2-A9BF-FAF56CDF0719}"/>
              </a:ext>
            </a:extLst>
          </p:cNvPr>
          <p:cNvSpPr/>
          <p:nvPr/>
        </p:nvSpPr>
        <p:spPr>
          <a:xfrm>
            <a:off x="3820142" y="5223664"/>
            <a:ext cx="3106994" cy="30857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RADICA EN BPIN (CODIGO)</a:t>
            </a:r>
            <a:endParaRPr lang="es-CO" b="1" dirty="0">
              <a:solidFill>
                <a:schemeClr val="tx1"/>
              </a:solidFill>
            </a:endParaRPr>
          </a:p>
        </p:txBody>
      </p:sp>
      <p:sp>
        <p:nvSpPr>
          <p:cNvPr id="27" name="Rectángulo: esquinas redondeadas 26">
            <a:extLst>
              <a:ext uri="{FF2B5EF4-FFF2-40B4-BE49-F238E27FC236}">
                <a16:creationId xmlns:a16="http://schemas.microsoft.com/office/drawing/2014/main" xmlns="" id="{B9E3EA5C-B097-4625-8C0A-10B6769D16CB}"/>
              </a:ext>
            </a:extLst>
          </p:cNvPr>
          <p:cNvSpPr/>
          <p:nvPr/>
        </p:nvSpPr>
        <p:spPr>
          <a:xfrm>
            <a:off x="7996895" y="5532241"/>
            <a:ext cx="3578177" cy="53426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SEGUIMIENTO FÍSICO Y FINANCIERO </a:t>
            </a:r>
            <a:endParaRPr lang="es-CO" b="1" dirty="0">
              <a:solidFill>
                <a:schemeClr val="tx1"/>
              </a:solidFill>
            </a:endParaRPr>
          </a:p>
        </p:txBody>
      </p:sp>
    </p:spTree>
    <p:extLst>
      <p:ext uri="{BB962C8B-B14F-4D97-AF65-F5344CB8AC3E}">
        <p14:creationId xmlns:p14="http://schemas.microsoft.com/office/powerpoint/2010/main" val="217216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1081219" y="4437374"/>
            <a:ext cx="11110781" cy="1267544"/>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800" b="1" dirty="0">
                <a:ln w="0"/>
                <a:solidFill>
                  <a:schemeClr val="tx1"/>
                </a:solidFill>
                <a:effectLst>
                  <a:outerShdw blurRad="38100" dist="19050" dir="2700000" algn="tl" rotWithShape="0">
                    <a:schemeClr val="dk1">
                      <a:alpha val="40000"/>
                    </a:schemeClr>
                  </a:outerShdw>
                </a:effectLst>
              </a:rPr>
              <a:t>HERRAMIENTA DE GESTIÓN QUE PROMUEVE EL DESARROLLO SOCIAL EN EL TERRITORIO  </a:t>
            </a:r>
          </a:p>
        </p:txBody>
      </p:sp>
      <p:sp>
        <p:nvSpPr>
          <p:cNvPr id="11" name="10 Rectángulo redondeado"/>
          <p:cNvSpPr/>
          <p:nvPr/>
        </p:nvSpPr>
        <p:spPr>
          <a:xfrm>
            <a:off x="1081219" y="2374331"/>
            <a:ext cx="11336923" cy="1267544"/>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800" b="1" dirty="0">
                <a:ln w="0"/>
                <a:solidFill>
                  <a:schemeClr val="tx1"/>
                </a:solidFill>
                <a:effectLst>
                  <a:outerShdw blurRad="38100" dist="19050" dir="2700000" algn="tl" rotWithShape="0">
                    <a:schemeClr val="dk1">
                      <a:alpha val="40000"/>
                    </a:schemeClr>
                  </a:outerShdw>
                </a:effectLst>
              </a:rPr>
              <a:t>BASE DE LA POLÍTICA GUBERNAMENTAL  (LEY ORGÁNICA 152 DE 1994 )</a:t>
            </a:r>
          </a:p>
        </p:txBody>
      </p:sp>
      <p:sp>
        <p:nvSpPr>
          <p:cNvPr id="9" name="8 Proceso alternativo"/>
          <p:cNvSpPr/>
          <p:nvPr/>
        </p:nvSpPr>
        <p:spPr>
          <a:xfrm>
            <a:off x="78657" y="653641"/>
            <a:ext cx="6961239" cy="642937"/>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4800" b="1" dirty="0">
                <a:ln w="0"/>
                <a:solidFill>
                  <a:schemeClr val="tx1"/>
                </a:solidFill>
                <a:effectLst>
                  <a:outerShdw blurRad="38100" dist="19050" dir="2700000" algn="tl" rotWithShape="0">
                    <a:schemeClr val="dk1">
                      <a:alpha val="40000"/>
                    </a:schemeClr>
                  </a:outerShdw>
                </a:effectLst>
              </a:rPr>
              <a:t>PLAN DE DESARROLLO </a:t>
            </a:r>
          </a:p>
        </p:txBody>
      </p:sp>
    </p:spTree>
    <p:extLst>
      <p:ext uri="{BB962C8B-B14F-4D97-AF65-F5344CB8AC3E}">
        <p14:creationId xmlns:p14="http://schemas.microsoft.com/office/powerpoint/2010/main" val="1443728629"/>
      </p:ext>
    </p:extLst>
  </p:cSld>
  <p:clrMapOvr>
    <a:masterClrMapping/>
  </p:clrMapOvr>
  <p:transition spd="slow">
    <p:pull/>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277850" y="207123"/>
            <a:ext cx="3497191" cy="44210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M.G.A WEB </a:t>
            </a: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7570" y="4684044"/>
            <a:ext cx="2844022" cy="1932416"/>
          </a:xfrm>
          <a:prstGeom prst="rect">
            <a:avLst/>
          </a:prstGeom>
          <a:noFill/>
          <a:ln>
            <a:noFill/>
          </a:ln>
        </p:spPr>
      </p:pic>
      <p:sp>
        <p:nvSpPr>
          <p:cNvPr id="2" name="Rectángulo redondeado 1"/>
          <p:cNvSpPr/>
          <p:nvPr/>
        </p:nvSpPr>
        <p:spPr>
          <a:xfrm>
            <a:off x="9119470" y="2637493"/>
            <a:ext cx="2677065" cy="141473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n>
                  <a:solidFill>
                    <a:srgbClr val="7030A0"/>
                  </a:solidFill>
                </a:ln>
                <a:solidFill>
                  <a:srgbClr val="0000FF"/>
                </a:solidFill>
              </a:rPr>
              <a:t>HERRAMIENTA  FUNDAMENTADA EN LA METODOLOGÍA DE MARCO LÓGICO</a:t>
            </a:r>
          </a:p>
          <a:p>
            <a:pPr algn="ctr"/>
            <a:r>
              <a:rPr lang="es-CO" dirty="0">
                <a:ln>
                  <a:solidFill>
                    <a:srgbClr val="7030A0"/>
                  </a:solidFill>
                </a:ln>
                <a:solidFill>
                  <a:srgbClr val="0000FF"/>
                </a:solidFill>
              </a:rPr>
              <a:t>MML </a:t>
            </a:r>
          </a:p>
        </p:txBody>
      </p:sp>
      <p:sp>
        <p:nvSpPr>
          <p:cNvPr id="7" name="Flecha izquierda 6"/>
          <p:cNvSpPr/>
          <p:nvPr/>
        </p:nvSpPr>
        <p:spPr>
          <a:xfrm>
            <a:off x="8264180" y="3344859"/>
            <a:ext cx="582371" cy="224287"/>
          </a:xfrm>
          <a:prstGeom prst="lef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7030A0"/>
                </a:solidFill>
              </a:ln>
              <a:noFill/>
            </a:endParaRPr>
          </a:p>
        </p:txBody>
      </p:sp>
      <p:sp>
        <p:nvSpPr>
          <p:cNvPr id="8" name="Rectángulo redondeado 7"/>
          <p:cNvSpPr/>
          <p:nvPr/>
        </p:nvSpPr>
        <p:spPr>
          <a:xfrm>
            <a:off x="2144968" y="846092"/>
            <a:ext cx="2881478" cy="874714"/>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RESOLUCIÓN 0806 DE 2005</a:t>
            </a:r>
          </a:p>
          <a:p>
            <a:pPr algn="ctr">
              <a:defRPr/>
            </a:pPr>
            <a:r>
              <a:rPr lang="es-CO" sz="1200" dirty="0">
                <a:solidFill>
                  <a:schemeClr val="tx1"/>
                </a:solidFill>
              </a:rPr>
              <a:t>METODOLOGÍA DEL BANCO DE PROYECTOS  M.G.A</a:t>
            </a:r>
            <a:endParaRPr lang="es-ES" sz="1200" dirty="0">
              <a:solidFill>
                <a:schemeClr val="tx1"/>
              </a:solidFill>
            </a:endParaRPr>
          </a:p>
        </p:txBody>
      </p:sp>
      <p:sp>
        <p:nvSpPr>
          <p:cNvPr id="9" name="Rectángulo redondeado 8"/>
          <p:cNvSpPr/>
          <p:nvPr/>
        </p:nvSpPr>
        <p:spPr>
          <a:xfrm>
            <a:off x="5494005" y="846091"/>
            <a:ext cx="2881478" cy="8747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RESOLUCIÓN 1450 DE 2013</a:t>
            </a:r>
          </a:p>
          <a:p>
            <a:pPr algn="ctr">
              <a:defRPr/>
            </a:pPr>
            <a:r>
              <a:rPr lang="es-CO" sz="1200" dirty="0">
                <a:solidFill>
                  <a:schemeClr val="tx1"/>
                </a:solidFill>
              </a:rPr>
              <a:t>M.G.A ÚNICA METODOLOGÍA PARA LA FORMULACIÓN Y EVALUACIÓN DE LOS PROYECTOS </a:t>
            </a:r>
            <a:endParaRPr lang="es-ES" sz="1200" dirty="0">
              <a:solidFill>
                <a:schemeClr val="tx1"/>
              </a:solidFill>
            </a:endParaRPr>
          </a:p>
        </p:txBody>
      </p:sp>
      <p:pic>
        <p:nvPicPr>
          <p:cNvPr id="11" name="Imagen 10">
            <a:extLst>
              <a:ext uri="{FF2B5EF4-FFF2-40B4-BE49-F238E27FC236}">
                <a16:creationId xmlns:a16="http://schemas.microsoft.com/office/drawing/2014/main" xmlns="" id="{F7DFB1B3-E9CB-4942-AE17-C25E552DE89A}"/>
              </a:ext>
            </a:extLst>
          </p:cNvPr>
          <p:cNvPicPr>
            <a:picLocks noChangeAspect="1"/>
          </p:cNvPicPr>
          <p:nvPr/>
        </p:nvPicPr>
        <p:blipFill>
          <a:blip r:embed="rId3"/>
          <a:stretch>
            <a:fillRect/>
          </a:stretch>
        </p:blipFill>
        <p:spPr>
          <a:xfrm>
            <a:off x="725222" y="1773585"/>
            <a:ext cx="7266039" cy="4887480"/>
          </a:xfrm>
          <a:prstGeom prst="rect">
            <a:avLst/>
          </a:prstGeom>
        </p:spPr>
      </p:pic>
      <p:sp>
        <p:nvSpPr>
          <p:cNvPr id="12" name="Elipse 11">
            <a:extLst>
              <a:ext uri="{FF2B5EF4-FFF2-40B4-BE49-F238E27FC236}">
                <a16:creationId xmlns:a16="http://schemas.microsoft.com/office/drawing/2014/main" xmlns="" id="{E3320E95-5DB9-4113-B57A-E18B072B0E21}"/>
              </a:ext>
            </a:extLst>
          </p:cNvPr>
          <p:cNvSpPr/>
          <p:nvPr/>
        </p:nvSpPr>
        <p:spPr>
          <a:xfrm>
            <a:off x="6499123" y="6086168"/>
            <a:ext cx="1101212" cy="334297"/>
          </a:xfrm>
          <a:prstGeom prst="ellipse">
            <a:avLst/>
          </a:prstGeom>
          <a:noFill/>
          <a:ln w="1905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269226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31140" y="938776"/>
            <a:ext cx="8115280" cy="5805487"/>
          </a:xfrm>
          <a:prstGeom prst="rect">
            <a:avLst/>
          </a:prstGeom>
          <a:ln>
            <a:solidFill>
              <a:srgbClr val="0000FF"/>
            </a:solidFill>
          </a:ln>
        </p:spPr>
      </p:pic>
      <p:sp>
        <p:nvSpPr>
          <p:cNvPr id="3" name="Flecha izquierda 2"/>
          <p:cNvSpPr/>
          <p:nvPr/>
        </p:nvSpPr>
        <p:spPr>
          <a:xfrm>
            <a:off x="6454877" y="5919224"/>
            <a:ext cx="660400" cy="406400"/>
          </a:xfrm>
          <a:prstGeom prst="left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Flecha izquierda 2">
            <a:extLst>
              <a:ext uri="{FF2B5EF4-FFF2-40B4-BE49-F238E27FC236}">
                <a16:creationId xmlns:a16="http://schemas.microsoft.com/office/drawing/2014/main" xmlns="" id="{D2B4613B-E75B-4AF8-AD8E-F484C02B400A}"/>
              </a:ext>
            </a:extLst>
          </p:cNvPr>
          <p:cNvSpPr/>
          <p:nvPr/>
        </p:nvSpPr>
        <p:spPr>
          <a:xfrm>
            <a:off x="7521677" y="1135829"/>
            <a:ext cx="2723536" cy="663473"/>
          </a:xfrm>
          <a:prstGeom prst="left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6332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0542950" y="2384258"/>
            <a:ext cx="448158" cy="552075"/>
          </a:xfrm>
          <a:custGeom>
            <a:avLst/>
            <a:gdLst/>
            <a:ahLst/>
            <a:cxnLst/>
            <a:rect l="l" t="t" r="r" b="b"/>
            <a:pathLst>
              <a:path w="355600" h="589914">
                <a:moveTo>
                  <a:pt x="355092" y="412242"/>
                </a:moveTo>
                <a:lnTo>
                  <a:pt x="0" y="412242"/>
                </a:lnTo>
                <a:lnTo>
                  <a:pt x="177546" y="589788"/>
                </a:lnTo>
                <a:lnTo>
                  <a:pt x="355092" y="412242"/>
                </a:lnTo>
                <a:close/>
              </a:path>
              <a:path w="355600" h="589914">
                <a:moveTo>
                  <a:pt x="266319" y="0"/>
                </a:moveTo>
                <a:lnTo>
                  <a:pt x="88773" y="0"/>
                </a:lnTo>
                <a:lnTo>
                  <a:pt x="88773" y="412242"/>
                </a:lnTo>
                <a:lnTo>
                  <a:pt x="266319" y="412242"/>
                </a:lnTo>
                <a:lnTo>
                  <a:pt x="266319" y="0"/>
                </a:lnTo>
                <a:close/>
              </a:path>
            </a:pathLst>
          </a:custGeom>
          <a:noFill/>
          <a:ln w="19050">
            <a:solidFill>
              <a:srgbClr val="3437E9"/>
            </a:solidFill>
          </a:ln>
        </p:spPr>
        <p:txBody>
          <a:bodyPr wrap="square" lIns="0" tIns="0" rIns="0" bIns="0" rtlCol="0"/>
          <a:lstStyle/>
          <a:p>
            <a:endParaRPr/>
          </a:p>
        </p:txBody>
      </p:sp>
      <p:sp>
        <p:nvSpPr>
          <p:cNvPr id="4" name="object 4"/>
          <p:cNvSpPr txBox="1"/>
          <p:nvPr/>
        </p:nvSpPr>
        <p:spPr>
          <a:xfrm>
            <a:off x="7736428" y="3040535"/>
            <a:ext cx="1874520" cy="1050290"/>
          </a:xfrm>
          <a:prstGeom prst="rect">
            <a:avLst/>
          </a:prstGeom>
          <a:noFill/>
          <a:ln w="19050">
            <a:solidFill>
              <a:srgbClr val="3437E9"/>
            </a:solidFill>
          </a:ln>
        </p:spPr>
        <p:txBody>
          <a:bodyPr vert="horz" wrap="square" lIns="0" tIns="3810" rIns="0" bIns="0" rtlCol="0">
            <a:spAutoFit/>
          </a:bodyPr>
          <a:lstStyle/>
          <a:p>
            <a:pPr>
              <a:lnSpc>
                <a:spcPct val="100000"/>
              </a:lnSpc>
              <a:spcBef>
                <a:spcPts val="30"/>
              </a:spcBef>
            </a:pPr>
            <a:endParaRPr sz="1650" dirty="0">
              <a:latin typeface="Times New Roman"/>
              <a:cs typeface="Times New Roman"/>
            </a:endParaRPr>
          </a:p>
          <a:p>
            <a:pPr algn="ctr">
              <a:lnSpc>
                <a:spcPts val="2135"/>
              </a:lnSpc>
            </a:pPr>
            <a:r>
              <a:rPr sz="1800" b="1" spc="-5" dirty="0">
                <a:latin typeface="Franklin Gothic Medium Cond"/>
                <a:cs typeface="Franklin Gothic Medium Cond"/>
              </a:rPr>
              <a:t>Formular</a:t>
            </a:r>
            <a:r>
              <a:rPr sz="1800" b="1" spc="-50" dirty="0">
                <a:latin typeface="Franklin Gothic Medium Cond"/>
                <a:cs typeface="Franklin Gothic Medium Cond"/>
              </a:rPr>
              <a:t> </a:t>
            </a:r>
            <a:r>
              <a:rPr sz="1800" b="1" dirty="0">
                <a:latin typeface="Franklin Gothic Medium Cond"/>
                <a:cs typeface="Franklin Gothic Medium Cond"/>
              </a:rPr>
              <a:t>proyecto</a:t>
            </a:r>
            <a:endParaRPr sz="1800" dirty="0">
              <a:latin typeface="Franklin Gothic Medium Cond"/>
              <a:cs typeface="Franklin Gothic Medium Cond"/>
            </a:endParaRPr>
          </a:p>
          <a:p>
            <a:pPr algn="ctr">
              <a:lnSpc>
                <a:spcPts val="2135"/>
              </a:lnSpc>
            </a:pPr>
            <a:r>
              <a:rPr sz="1800" b="1" dirty="0">
                <a:latin typeface="Franklin Gothic Medium Cond"/>
                <a:cs typeface="Franklin Gothic Medium Cond"/>
              </a:rPr>
              <a:t>nuevo</a:t>
            </a:r>
            <a:endParaRPr sz="1800" dirty="0">
              <a:latin typeface="Franklin Gothic Medium Cond"/>
              <a:cs typeface="Franklin Gothic Medium Cond"/>
            </a:endParaRPr>
          </a:p>
        </p:txBody>
      </p:sp>
      <p:sp>
        <p:nvSpPr>
          <p:cNvPr id="6" name="object 6"/>
          <p:cNvSpPr/>
          <p:nvPr/>
        </p:nvSpPr>
        <p:spPr>
          <a:xfrm>
            <a:off x="8503667" y="2384258"/>
            <a:ext cx="448159" cy="499754"/>
          </a:xfrm>
          <a:custGeom>
            <a:avLst/>
            <a:gdLst/>
            <a:ahLst/>
            <a:cxnLst/>
            <a:rect l="l" t="t" r="r" b="b"/>
            <a:pathLst>
              <a:path w="356870" h="589914">
                <a:moveTo>
                  <a:pt x="356616" y="411480"/>
                </a:moveTo>
                <a:lnTo>
                  <a:pt x="0" y="411480"/>
                </a:lnTo>
                <a:lnTo>
                  <a:pt x="178308" y="589788"/>
                </a:lnTo>
                <a:lnTo>
                  <a:pt x="356616" y="411480"/>
                </a:lnTo>
                <a:close/>
              </a:path>
              <a:path w="356870" h="589914">
                <a:moveTo>
                  <a:pt x="267462" y="0"/>
                </a:moveTo>
                <a:lnTo>
                  <a:pt x="89153" y="0"/>
                </a:lnTo>
                <a:lnTo>
                  <a:pt x="89153" y="411480"/>
                </a:lnTo>
                <a:lnTo>
                  <a:pt x="267462" y="411480"/>
                </a:lnTo>
                <a:lnTo>
                  <a:pt x="267462" y="0"/>
                </a:lnTo>
                <a:close/>
              </a:path>
            </a:pathLst>
          </a:custGeom>
          <a:noFill/>
          <a:ln w="19050">
            <a:solidFill>
              <a:srgbClr val="3437E9"/>
            </a:solidFill>
          </a:ln>
        </p:spPr>
        <p:txBody>
          <a:bodyPr wrap="square" lIns="0" tIns="0" rIns="0" bIns="0" rtlCol="0"/>
          <a:lstStyle/>
          <a:p>
            <a:endParaRPr/>
          </a:p>
        </p:txBody>
      </p:sp>
      <p:sp>
        <p:nvSpPr>
          <p:cNvPr id="8" name="object 8"/>
          <p:cNvSpPr txBox="1"/>
          <p:nvPr/>
        </p:nvSpPr>
        <p:spPr>
          <a:xfrm>
            <a:off x="6096000" y="1504855"/>
            <a:ext cx="5367655" cy="838200"/>
          </a:xfrm>
          <a:prstGeom prst="rect">
            <a:avLst/>
          </a:prstGeom>
          <a:noFill/>
          <a:ln w="19050">
            <a:solidFill>
              <a:srgbClr val="3437E9"/>
            </a:solidFill>
          </a:ln>
        </p:spPr>
        <p:txBody>
          <a:bodyPr vert="horz" wrap="square" lIns="0" tIns="345440" rIns="0" bIns="0" rtlCol="0">
            <a:spAutoFit/>
          </a:bodyPr>
          <a:lstStyle/>
          <a:p>
            <a:pPr marL="1188085">
              <a:lnSpc>
                <a:spcPct val="100000"/>
              </a:lnSpc>
              <a:spcBef>
                <a:spcPts val="2720"/>
              </a:spcBef>
            </a:pPr>
            <a:r>
              <a:rPr sz="2800" b="1" spc="-5" dirty="0">
                <a:latin typeface="Franklin Gothic Medium Cond"/>
                <a:cs typeface="Franklin Gothic Medium Cond"/>
              </a:rPr>
              <a:t>Formulador</a:t>
            </a:r>
            <a:r>
              <a:rPr sz="2800" b="1" spc="-45" dirty="0">
                <a:latin typeface="Franklin Gothic Medium Cond"/>
                <a:cs typeface="Franklin Gothic Medium Cond"/>
              </a:rPr>
              <a:t> </a:t>
            </a:r>
            <a:r>
              <a:rPr sz="2800" b="1" spc="-5" dirty="0">
                <a:latin typeface="Franklin Gothic Medium Cond"/>
                <a:cs typeface="Franklin Gothic Medium Cond"/>
              </a:rPr>
              <a:t>Ciudadano</a:t>
            </a:r>
            <a:endParaRPr sz="2800" dirty="0">
              <a:latin typeface="Franklin Gothic Medium Cond"/>
              <a:cs typeface="Franklin Gothic Medium Cond"/>
            </a:endParaRPr>
          </a:p>
        </p:txBody>
      </p:sp>
      <p:sp>
        <p:nvSpPr>
          <p:cNvPr id="9" name="object 9"/>
          <p:cNvSpPr/>
          <p:nvPr/>
        </p:nvSpPr>
        <p:spPr>
          <a:xfrm>
            <a:off x="485431" y="1194580"/>
            <a:ext cx="4885535" cy="4520420"/>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8607829" y="4173229"/>
            <a:ext cx="343998" cy="371592"/>
          </a:xfrm>
          <a:custGeom>
            <a:avLst/>
            <a:gdLst/>
            <a:ahLst/>
            <a:cxnLst/>
            <a:rect l="l" t="t" r="r" b="b"/>
            <a:pathLst>
              <a:path w="356870" h="589914">
                <a:moveTo>
                  <a:pt x="356616" y="411479"/>
                </a:moveTo>
                <a:lnTo>
                  <a:pt x="0" y="411479"/>
                </a:lnTo>
                <a:lnTo>
                  <a:pt x="178307" y="589787"/>
                </a:lnTo>
                <a:lnTo>
                  <a:pt x="356616" y="411479"/>
                </a:lnTo>
                <a:close/>
              </a:path>
              <a:path w="356870" h="589914">
                <a:moveTo>
                  <a:pt x="267462" y="0"/>
                </a:moveTo>
                <a:lnTo>
                  <a:pt x="89153" y="0"/>
                </a:lnTo>
                <a:lnTo>
                  <a:pt x="89153" y="411479"/>
                </a:lnTo>
                <a:lnTo>
                  <a:pt x="267462" y="411479"/>
                </a:lnTo>
                <a:lnTo>
                  <a:pt x="267462" y="0"/>
                </a:lnTo>
                <a:close/>
              </a:path>
            </a:pathLst>
          </a:custGeom>
          <a:noFill/>
          <a:ln w="19050">
            <a:solidFill>
              <a:srgbClr val="3437E9"/>
            </a:solidFill>
          </a:ln>
        </p:spPr>
        <p:txBody>
          <a:bodyPr wrap="square" lIns="0" tIns="0" rIns="0" bIns="0" rtlCol="0"/>
          <a:lstStyle/>
          <a:p>
            <a:endParaRPr/>
          </a:p>
        </p:txBody>
      </p:sp>
      <p:sp>
        <p:nvSpPr>
          <p:cNvPr id="12" name="object 12"/>
          <p:cNvSpPr/>
          <p:nvPr/>
        </p:nvSpPr>
        <p:spPr>
          <a:xfrm>
            <a:off x="10711270" y="4173229"/>
            <a:ext cx="347737" cy="376944"/>
          </a:xfrm>
          <a:custGeom>
            <a:avLst/>
            <a:gdLst/>
            <a:ahLst/>
            <a:cxnLst/>
            <a:rect l="l" t="t" r="r" b="b"/>
            <a:pathLst>
              <a:path w="356870" h="589914">
                <a:moveTo>
                  <a:pt x="356615" y="411479"/>
                </a:moveTo>
                <a:lnTo>
                  <a:pt x="0" y="411479"/>
                </a:lnTo>
                <a:lnTo>
                  <a:pt x="178307" y="589787"/>
                </a:lnTo>
                <a:lnTo>
                  <a:pt x="356615" y="411479"/>
                </a:lnTo>
                <a:close/>
              </a:path>
              <a:path w="356870" h="589914">
                <a:moveTo>
                  <a:pt x="267461" y="0"/>
                </a:moveTo>
                <a:lnTo>
                  <a:pt x="89153" y="0"/>
                </a:lnTo>
                <a:lnTo>
                  <a:pt x="89153" y="411479"/>
                </a:lnTo>
                <a:lnTo>
                  <a:pt x="267461" y="411479"/>
                </a:lnTo>
                <a:lnTo>
                  <a:pt x="267461" y="0"/>
                </a:lnTo>
                <a:close/>
              </a:path>
            </a:pathLst>
          </a:custGeom>
          <a:noFill/>
          <a:ln w="19050">
            <a:solidFill>
              <a:srgbClr val="3437E9"/>
            </a:solidFill>
          </a:ln>
        </p:spPr>
        <p:txBody>
          <a:bodyPr wrap="square" lIns="0" tIns="0" rIns="0" bIns="0" rtlCol="0"/>
          <a:lstStyle/>
          <a:p>
            <a:endParaRPr/>
          </a:p>
        </p:txBody>
      </p:sp>
      <p:sp>
        <p:nvSpPr>
          <p:cNvPr id="23" name="Rectángulo 22"/>
          <p:cNvSpPr/>
          <p:nvPr/>
        </p:nvSpPr>
        <p:spPr>
          <a:xfrm>
            <a:off x="7655329" y="4670283"/>
            <a:ext cx="1905000" cy="990600"/>
          </a:xfrm>
          <a:prstGeom prst="rect">
            <a:avLst/>
          </a:prstGeom>
          <a:noFill/>
          <a:ln w="1905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Franklin Gothic Medium Cond" panose="020B0606030402020204" pitchFamily="34" charset="0"/>
              </a:rPr>
              <a:t>Formulador Ciudadano</a:t>
            </a:r>
          </a:p>
        </p:txBody>
      </p:sp>
      <p:sp>
        <p:nvSpPr>
          <p:cNvPr id="24" name="Rectángulo 23"/>
          <p:cNvSpPr/>
          <p:nvPr/>
        </p:nvSpPr>
        <p:spPr>
          <a:xfrm>
            <a:off x="9932638" y="4660047"/>
            <a:ext cx="1905000" cy="990600"/>
          </a:xfrm>
          <a:prstGeom prst="rect">
            <a:avLst/>
          </a:prstGeom>
          <a:noFill/>
          <a:ln w="1905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Franklin Gothic Medium Cond" panose="020B0606030402020204" pitchFamily="34" charset="0"/>
              </a:rPr>
              <a:t>Formulador </a:t>
            </a:r>
          </a:p>
          <a:p>
            <a:pPr algn="ctr"/>
            <a:r>
              <a:rPr lang="es-CO" b="1" dirty="0">
                <a:solidFill>
                  <a:schemeClr val="tx1"/>
                </a:solidFill>
                <a:latin typeface="Franklin Gothic Medium Cond" panose="020B0606030402020204" pitchFamily="34" charset="0"/>
              </a:rPr>
              <a:t>Oficial</a:t>
            </a:r>
          </a:p>
        </p:txBody>
      </p:sp>
      <p:sp>
        <p:nvSpPr>
          <p:cNvPr id="25" name="Rectángulo 24"/>
          <p:cNvSpPr/>
          <p:nvPr/>
        </p:nvSpPr>
        <p:spPr>
          <a:xfrm>
            <a:off x="9806389" y="3100225"/>
            <a:ext cx="1905000" cy="990600"/>
          </a:xfrm>
          <a:prstGeom prst="rect">
            <a:avLst/>
          </a:prstGeom>
          <a:noFill/>
          <a:ln w="1905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u="sng" dirty="0">
                <a:solidFill>
                  <a:srgbClr val="FF0000"/>
                </a:solidFill>
                <a:latin typeface="Franklin Gothic Medium Cond" panose="020B0606030402020204" pitchFamily="34" charset="0"/>
              </a:rPr>
              <a:t>Compartir</a:t>
            </a:r>
            <a:r>
              <a:rPr lang="es-CO" b="1" dirty="0">
                <a:solidFill>
                  <a:schemeClr val="tx1"/>
                </a:solidFill>
                <a:latin typeface="Franklin Gothic Medium Cond" panose="020B0606030402020204" pitchFamily="34" charset="0"/>
              </a:rPr>
              <a:t> un </a:t>
            </a:r>
          </a:p>
          <a:p>
            <a:pPr algn="ctr"/>
            <a:r>
              <a:rPr lang="es-CO" b="1" dirty="0">
                <a:solidFill>
                  <a:schemeClr val="tx1"/>
                </a:solidFill>
                <a:latin typeface="Franklin Gothic Medium Cond" panose="020B0606030402020204" pitchFamily="34" charset="0"/>
              </a:rPr>
              <a:t>Proyecto</a:t>
            </a:r>
          </a:p>
        </p:txBody>
      </p:sp>
      <p:sp>
        <p:nvSpPr>
          <p:cNvPr id="18" name="object 4"/>
          <p:cNvSpPr txBox="1"/>
          <p:nvPr/>
        </p:nvSpPr>
        <p:spPr>
          <a:xfrm>
            <a:off x="5659097" y="3040535"/>
            <a:ext cx="1996232" cy="796372"/>
          </a:xfrm>
          <a:prstGeom prst="rect">
            <a:avLst/>
          </a:prstGeom>
          <a:noFill/>
          <a:ln w="19050">
            <a:solidFill>
              <a:srgbClr val="3437E9"/>
            </a:solidFill>
          </a:ln>
        </p:spPr>
        <p:txBody>
          <a:bodyPr vert="horz" wrap="square" lIns="0" tIns="3810" rIns="0" bIns="0" rtlCol="0">
            <a:spAutoFit/>
          </a:bodyPr>
          <a:lstStyle/>
          <a:p>
            <a:pPr>
              <a:lnSpc>
                <a:spcPct val="100000"/>
              </a:lnSpc>
              <a:spcBef>
                <a:spcPts val="30"/>
              </a:spcBef>
            </a:pPr>
            <a:endParaRPr sz="1650" dirty="0">
              <a:latin typeface="Times New Roman"/>
              <a:cs typeface="Times New Roman"/>
            </a:endParaRPr>
          </a:p>
          <a:p>
            <a:pPr algn="ctr">
              <a:lnSpc>
                <a:spcPts val="2135"/>
              </a:lnSpc>
            </a:pPr>
            <a:r>
              <a:rPr lang="es-ES" sz="1800" b="1" spc="-5" dirty="0">
                <a:latin typeface="Franklin Gothic Medium Cond"/>
                <a:cs typeface="Franklin Gothic Medium Cond"/>
              </a:rPr>
              <a:t>Registrarse en la </a:t>
            </a:r>
          </a:p>
          <a:p>
            <a:pPr algn="ctr">
              <a:lnSpc>
                <a:spcPts val="2135"/>
              </a:lnSpc>
            </a:pPr>
            <a:r>
              <a:rPr lang="es-ES" sz="1800" b="1" spc="-5" dirty="0">
                <a:latin typeface="Franklin Gothic Medium Cond"/>
                <a:cs typeface="Franklin Gothic Medium Cond"/>
              </a:rPr>
              <a:t>MGA Web</a:t>
            </a:r>
            <a:endParaRPr sz="1800" dirty="0">
              <a:latin typeface="Franklin Gothic Medium Cond"/>
              <a:cs typeface="Franklin Gothic Medium Cond"/>
            </a:endParaRPr>
          </a:p>
        </p:txBody>
      </p:sp>
      <p:sp>
        <p:nvSpPr>
          <p:cNvPr id="19" name="object 6"/>
          <p:cNvSpPr/>
          <p:nvPr/>
        </p:nvSpPr>
        <p:spPr>
          <a:xfrm>
            <a:off x="6418851" y="2436578"/>
            <a:ext cx="272648" cy="447433"/>
          </a:xfrm>
          <a:custGeom>
            <a:avLst/>
            <a:gdLst/>
            <a:ahLst/>
            <a:cxnLst/>
            <a:rect l="l" t="t" r="r" b="b"/>
            <a:pathLst>
              <a:path w="356870" h="589914">
                <a:moveTo>
                  <a:pt x="356616" y="411480"/>
                </a:moveTo>
                <a:lnTo>
                  <a:pt x="0" y="411480"/>
                </a:lnTo>
                <a:lnTo>
                  <a:pt x="178308" y="589788"/>
                </a:lnTo>
                <a:lnTo>
                  <a:pt x="356616" y="411480"/>
                </a:lnTo>
                <a:close/>
              </a:path>
              <a:path w="356870" h="589914">
                <a:moveTo>
                  <a:pt x="267462" y="0"/>
                </a:moveTo>
                <a:lnTo>
                  <a:pt x="89153" y="0"/>
                </a:lnTo>
                <a:lnTo>
                  <a:pt x="89153" y="411480"/>
                </a:lnTo>
                <a:lnTo>
                  <a:pt x="267462" y="411480"/>
                </a:lnTo>
                <a:lnTo>
                  <a:pt x="267462" y="0"/>
                </a:lnTo>
                <a:close/>
              </a:path>
            </a:pathLst>
          </a:custGeom>
          <a:noFill/>
          <a:ln w="19050">
            <a:solidFill>
              <a:srgbClr val="3437E9"/>
            </a:solidFill>
          </a:ln>
        </p:spPr>
        <p:txBody>
          <a:bodyPr wrap="square" lIns="0" tIns="0" rIns="0" bIns="0" rtlCol="0"/>
          <a:lstStyle/>
          <a:p>
            <a:endParaRPr/>
          </a:p>
        </p:txBody>
      </p:sp>
    </p:spTree>
    <p:extLst>
      <p:ext uri="{BB962C8B-B14F-4D97-AF65-F5344CB8AC3E}">
        <p14:creationId xmlns:p14="http://schemas.microsoft.com/office/powerpoint/2010/main" val="1099547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7542529" y="3103915"/>
            <a:ext cx="3126105" cy="1051560"/>
          </a:xfrm>
          <a:prstGeom prst="rect">
            <a:avLst/>
          </a:prstGeom>
          <a:ln w="28955">
            <a:solidFill>
              <a:srgbClr val="3437E9"/>
            </a:solidFill>
          </a:ln>
        </p:spPr>
        <p:txBody>
          <a:bodyPr vert="horz" wrap="square" lIns="0" tIns="4445" rIns="0" bIns="0" rtlCol="0">
            <a:spAutoFit/>
          </a:bodyPr>
          <a:lstStyle/>
          <a:p>
            <a:pPr>
              <a:lnSpc>
                <a:spcPct val="100000"/>
              </a:lnSpc>
              <a:spcBef>
                <a:spcPts val="35"/>
              </a:spcBef>
            </a:pPr>
            <a:endParaRPr sz="2200" dirty="0">
              <a:latin typeface="Times New Roman"/>
              <a:cs typeface="Times New Roman"/>
            </a:endParaRPr>
          </a:p>
          <a:p>
            <a:pPr marL="550545">
              <a:lnSpc>
                <a:spcPct val="100000"/>
              </a:lnSpc>
            </a:pPr>
            <a:r>
              <a:rPr sz="2400" b="1" u="heavy" spc="-5" dirty="0">
                <a:solidFill>
                  <a:srgbClr val="FF0000"/>
                </a:solidFill>
                <a:latin typeface="Franklin Gothic Medium Cond"/>
                <a:cs typeface="Franklin Gothic Medium Cond"/>
              </a:rPr>
              <a:t>Ceder</a:t>
            </a:r>
            <a:r>
              <a:rPr sz="2400" b="1" spc="-5" dirty="0">
                <a:solidFill>
                  <a:srgbClr val="FF0000"/>
                </a:solidFill>
                <a:latin typeface="Franklin Gothic Medium Cond"/>
                <a:cs typeface="Franklin Gothic Medium Cond"/>
              </a:rPr>
              <a:t> </a:t>
            </a:r>
            <a:r>
              <a:rPr sz="2400" b="1" dirty="0">
                <a:latin typeface="Franklin Gothic Medium Cond"/>
                <a:cs typeface="Franklin Gothic Medium Cond"/>
              </a:rPr>
              <a:t>un</a:t>
            </a:r>
            <a:r>
              <a:rPr sz="2400" b="1" spc="-50" dirty="0">
                <a:latin typeface="Franklin Gothic Medium Cond"/>
                <a:cs typeface="Franklin Gothic Medium Cond"/>
              </a:rPr>
              <a:t> </a:t>
            </a:r>
            <a:r>
              <a:rPr sz="2400" b="1" dirty="0">
                <a:latin typeface="Franklin Gothic Medium Cond"/>
                <a:cs typeface="Franklin Gothic Medium Cond"/>
              </a:rPr>
              <a:t>proyecto</a:t>
            </a:r>
            <a:endParaRPr sz="2400" dirty="0">
              <a:latin typeface="Franklin Gothic Medium Cond"/>
              <a:cs typeface="Franklin Gothic Medium Cond"/>
            </a:endParaRPr>
          </a:p>
        </p:txBody>
      </p:sp>
      <p:sp>
        <p:nvSpPr>
          <p:cNvPr id="3" name="object 3"/>
          <p:cNvSpPr/>
          <p:nvPr/>
        </p:nvSpPr>
        <p:spPr>
          <a:xfrm>
            <a:off x="8901364" y="2560109"/>
            <a:ext cx="408433" cy="495952"/>
          </a:xfrm>
          <a:custGeom>
            <a:avLst/>
            <a:gdLst/>
            <a:ahLst/>
            <a:cxnLst/>
            <a:rect l="l" t="t" r="r" b="b"/>
            <a:pathLst>
              <a:path w="356870" h="589914">
                <a:moveTo>
                  <a:pt x="356615" y="411479"/>
                </a:moveTo>
                <a:lnTo>
                  <a:pt x="0" y="411479"/>
                </a:lnTo>
                <a:lnTo>
                  <a:pt x="178307" y="589788"/>
                </a:lnTo>
                <a:lnTo>
                  <a:pt x="356615" y="411479"/>
                </a:lnTo>
                <a:close/>
              </a:path>
              <a:path w="356870" h="589914">
                <a:moveTo>
                  <a:pt x="267461" y="0"/>
                </a:moveTo>
                <a:lnTo>
                  <a:pt x="89153" y="0"/>
                </a:lnTo>
                <a:lnTo>
                  <a:pt x="89153" y="411479"/>
                </a:lnTo>
                <a:lnTo>
                  <a:pt x="267461" y="411479"/>
                </a:lnTo>
                <a:lnTo>
                  <a:pt x="267461" y="0"/>
                </a:lnTo>
                <a:close/>
              </a:path>
            </a:pathLst>
          </a:custGeom>
          <a:solidFill>
            <a:srgbClr val="58A63E"/>
          </a:solidFill>
          <a:ln>
            <a:solidFill>
              <a:srgbClr val="3437E9"/>
            </a:solidFill>
          </a:ln>
        </p:spPr>
        <p:txBody>
          <a:bodyPr wrap="square" lIns="0" tIns="0" rIns="0" bIns="0" rtlCol="0"/>
          <a:lstStyle/>
          <a:p>
            <a:endParaRPr/>
          </a:p>
        </p:txBody>
      </p:sp>
      <p:sp>
        <p:nvSpPr>
          <p:cNvPr id="5" name="object 5"/>
          <p:cNvSpPr txBox="1"/>
          <p:nvPr/>
        </p:nvSpPr>
        <p:spPr>
          <a:xfrm>
            <a:off x="6421755" y="1647036"/>
            <a:ext cx="5367655" cy="838200"/>
          </a:xfrm>
          <a:prstGeom prst="rect">
            <a:avLst/>
          </a:prstGeom>
          <a:ln w="28955">
            <a:solidFill>
              <a:srgbClr val="3437E9"/>
            </a:solidFill>
          </a:ln>
        </p:spPr>
        <p:txBody>
          <a:bodyPr vert="horz" wrap="square" lIns="0" tIns="345440" rIns="0" bIns="0" rtlCol="0">
            <a:spAutoFit/>
          </a:bodyPr>
          <a:lstStyle/>
          <a:p>
            <a:pPr marL="1188085">
              <a:lnSpc>
                <a:spcPct val="100000"/>
              </a:lnSpc>
              <a:spcBef>
                <a:spcPts val="2720"/>
              </a:spcBef>
            </a:pPr>
            <a:r>
              <a:rPr sz="2800" b="1" spc="-5" dirty="0">
                <a:latin typeface="Franklin Gothic Medium Cond"/>
                <a:cs typeface="Franklin Gothic Medium Cond"/>
              </a:rPr>
              <a:t>Formulador</a:t>
            </a:r>
            <a:r>
              <a:rPr sz="2800" b="1" spc="-45" dirty="0">
                <a:latin typeface="Franklin Gothic Medium Cond"/>
                <a:cs typeface="Franklin Gothic Medium Cond"/>
              </a:rPr>
              <a:t> </a:t>
            </a:r>
            <a:r>
              <a:rPr sz="2800" b="1" spc="-5" dirty="0">
                <a:latin typeface="Franklin Gothic Medium Cond"/>
                <a:cs typeface="Franklin Gothic Medium Cond"/>
              </a:rPr>
              <a:t>Ciudadano</a:t>
            </a:r>
            <a:endParaRPr sz="2800">
              <a:latin typeface="Franklin Gothic Medium Cond"/>
              <a:cs typeface="Franklin Gothic Medium Cond"/>
            </a:endParaRPr>
          </a:p>
        </p:txBody>
      </p:sp>
      <p:sp>
        <p:nvSpPr>
          <p:cNvPr id="6" name="object 6"/>
          <p:cNvSpPr/>
          <p:nvPr/>
        </p:nvSpPr>
        <p:spPr>
          <a:xfrm>
            <a:off x="402590" y="1136141"/>
            <a:ext cx="5588508" cy="4572000"/>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6951552" y="4760389"/>
            <a:ext cx="1874520" cy="1051560"/>
          </a:xfrm>
          <a:prstGeom prst="rect">
            <a:avLst/>
          </a:prstGeom>
          <a:ln w="28955">
            <a:solidFill>
              <a:srgbClr val="3437E9"/>
            </a:solidFill>
          </a:ln>
        </p:spPr>
        <p:txBody>
          <a:bodyPr vert="horz" wrap="square" lIns="0" tIns="4445" rIns="0" bIns="0" rtlCol="0">
            <a:spAutoFit/>
          </a:bodyPr>
          <a:lstStyle/>
          <a:p>
            <a:pPr>
              <a:lnSpc>
                <a:spcPct val="100000"/>
              </a:lnSpc>
              <a:spcBef>
                <a:spcPts val="35"/>
              </a:spcBef>
            </a:pPr>
            <a:endParaRPr sz="1750">
              <a:latin typeface="Times New Roman"/>
              <a:cs typeface="Times New Roman"/>
            </a:endParaRPr>
          </a:p>
          <a:p>
            <a:pPr marL="491490" marR="447040" indent="-36830">
              <a:lnSpc>
                <a:spcPts val="2110"/>
              </a:lnSpc>
            </a:pPr>
            <a:r>
              <a:rPr sz="1800" b="1" spc="0" dirty="0">
                <a:latin typeface="Franklin Gothic Medium Cond"/>
                <a:cs typeface="Franklin Gothic Medium Cond"/>
              </a:rPr>
              <a:t>Fo</a:t>
            </a:r>
            <a:r>
              <a:rPr sz="1800" b="1" spc="-10" dirty="0">
                <a:latin typeface="Franklin Gothic Medium Cond"/>
                <a:cs typeface="Franklin Gothic Medium Cond"/>
              </a:rPr>
              <a:t>r</a:t>
            </a:r>
            <a:r>
              <a:rPr sz="1800" b="1" spc="-5" dirty="0">
                <a:latin typeface="Franklin Gothic Medium Cond"/>
                <a:cs typeface="Franklin Gothic Medium Cond"/>
              </a:rPr>
              <a:t>m</a:t>
            </a:r>
            <a:r>
              <a:rPr sz="1800" b="1" spc="-10" dirty="0">
                <a:latin typeface="Franklin Gothic Medium Cond"/>
                <a:cs typeface="Franklin Gothic Medium Cond"/>
              </a:rPr>
              <a:t>ulador  </a:t>
            </a:r>
            <a:r>
              <a:rPr sz="1800" b="1" spc="-5" dirty="0">
                <a:latin typeface="Franklin Gothic Medium Cond"/>
                <a:cs typeface="Franklin Gothic Medium Cond"/>
              </a:rPr>
              <a:t>ciudadano</a:t>
            </a:r>
            <a:endParaRPr sz="1800">
              <a:latin typeface="Franklin Gothic Medium Cond"/>
              <a:cs typeface="Franklin Gothic Medium Cond"/>
            </a:endParaRPr>
          </a:p>
        </p:txBody>
      </p:sp>
      <p:sp>
        <p:nvSpPr>
          <p:cNvPr id="17" name="Rectángulo 16"/>
          <p:cNvSpPr/>
          <p:nvPr/>
        </p:nvSpPr>
        <p:spPr>
          <a:xfrm>
            <a:off x="9555653" y="4760389"/>
            <a:ext cx="1905000" cy="990600"/>
          </a:xfrm>
          <a:prstGeom prst="rect">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Franklin Gothic Medium Cond" panose="020B0606030402020204" pitchFamily="34" charset="0"/>
              </a:rPr>
              <a:t>Formulador </a:t>
            </a:r>
          </a:p>
          <a:p>
            <a:pPr algn="ctr"/>
            <a:r>
              <a:rPr lang="es-CO" b="1" dirty="0">
                <a:solidFill>
                  <a:schemeClr val="tx1"/>
                </a:solidFill>
                <a:latin typeface="Franklin Gothic Medium Cond" panose="020B0606030402020204" pitchFamily="34" charset="0"/>
              </a:rPr>
              <a:t>Oficial</a:t>
            </a:r>
          </a:p>
        </p:txBody>
      </p:sp>
      <p:sp>
        <p:nvSpPr>
          <p:cNvPr id="18" name="object 3"/>
          <p:cNvSpPr/>
          <p:nvPr/>
        </p:nvSpPr>
        <p:spPr>
          <a:xfrm>
            <a:off x="7626849" y="4191276"/>
            <a:ext cx="408433" cy="495952"/>
          </a:xfrm>
          <a:custGeom>
            <a:avLst/>
            <a:gdLst/>
            <a:ahLst/>
            <a:cxnLst/>
            <a:rect l="l" t="t" r="r" b="b"/>
            <a:pathLst>
              <a:path w="356870" h="589914">
                <a:moveTo>
                  <a:pt x="356615" y="411479"/>
                </a:moveTo>
                <a:lnTo>
                  <a:pt x="0" y="411479"/>
                </a:lnTo>
                <a:lnTo>
                  <a:pt x="178307" y="589788"/>
                </a:lnTo>
                <a:lnTo>
                  <a:pt x="356615" y="411479"/>
                </a:lnTo>
                <a:close/>
              </a:path>
              <a:path w="356870" h="589914">
                <a:moveTo>
                  <a:pt x="267461" y="0"/>
                </a:moveTo>
                <a:lnTo>
                  <a:pt x="89153" y="0"/>
                </a:lnTo>
                <a:lnTo>
                  <a:pt x="89153" y="411479"/>
                </a:lnTo>
                <a:lnTo>
                  <a:pt x="267461" y="411479"/>
                </a:lnTo>
                <a:lnTo>
                  <a:pt x="267461" y="0"/>
                </a:lnTo>
                <a:close/>
              </a:path>
            </a:pathLst>
          </a:custGeom>
          <a:solidFill>
            <a:srgbClr val="58A63E"/>
          </a:solidFill>
          <a:ln>
            <a:solidFill>
              <a:srgbClr val="3437E9"/>
            </a:solidFill>
          </a:ln>
        </p:spPr>
        <p:txBody>
          <a:bodyPr wrap="square" lIns="0" tIns="0" rIns="0" bIns="0" rtlCol="0"/>
          <a:lstStyle/>
          <a:p>
            <a:endParaRPr/>
          </a:p>
        </p:txBody>
      </p:sp>
      <p:sp>
        <p:nvSpPr>
          <p:cNvPr id="19" name="object 3"/>
          <p:cNvSpPr/>
          <p:nvPr/>
        </p:nvSpPr>
        <p:spPr>
          <a:xfrm>
            <a:off x="10038685" y="4191276"/>
            <a:ext cx="408433" cy="495952"/>
          </a:xfrm>
          <a:custGeom>
            <a:avLst/>
            <a:gdLst/>
            <a:ahLst/>
            <a:cxnLst/>
            <a:rect l="l" t="t" r="r" b="b"/>
            <a:pathLst>
              <a:path w="356870" h="589914">
                <a:moveTo>
                  <a:pt x="356615" y="411479"/>
                </a:moveTo>
                <a:lnTo>
                  <a:pt x="0" y="411479"/>
                </a:lnTo>
                <a:lnTo>
                  <a:pt x="178307" y="589788"/>
                </a:lnTo>
                <a:lnTo>
                  <a:pt x="356615" y="411479"/>
                </a:lnTo>
                <a:close/>
              </a:path>
              <a:path w="356870" h="589914">
                <a:moveTo>
                  <a:pt x="267461" y="0"/>
                </a:moveTo>
                <a:lnTo>
                  <a:pt x="89153" y="0"/>
                </a:lnTo>
                <a:lnTo>
                  <a:pt x="89153" y="411479"/>
                </a:lnTo>
                <a:lnTo>
                  <a:pt x="267461" y="411479"/>
                </a:lnTo>
                <a:lnTo>
                  <a:pt x="267461" y="0"/>
                </a:lnTo>
                <a:close/>
              </a:path>
            </a:pathLst>
          </a:custGeom>
          <a:solidFill>
            <a:srgbClr val="58A63E"/>
          </a:solidFill>
          <a:ln>
            <a:solidFill>
              <a:srgbClr val="3437E9"/>
            </a:solidFill>
          </a:ln>
        </p:spPr>
        <p:txBody>
          <a:bodyPr wrap="square" lIns="0" tIns="0" rIns="0" bIns="0" rtlCol="0"/>
          <a:lstStyle/>
          <a:p>
            <a:endParaRPr/>
          </a:p>
        </p:txBody>
      </p:sp>
    </p:spTree>
    <p:extLst>
      <p:ext uri="{BB962C8B-B14F-4D97-AF65-F5344CB8AC3E}">
        <p14:creationId xmlns:p14="http://schemas.microsoft.com/office/powerpoint/2010/main" val="1968494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863328" y="2468190"/>
            <a:ext cx="355600" cy="589915"/>
          </a:xfrm>
          <a:custGeom>
            <a:avLst/>
            <a:gdLst/>
            <a:ahLst/>
            <a:cxnLst/>
            <a:rect l="l" t="t" r="r" b="b"/>
            <a:pathLst>
              <a:path w="355600" h="589914">
                <a:moveTo>
                  <a:pt x="355092" y="412242"/>
                </a:moveTo>
                <a:lnTo>
                  <a:pt x="0" y="412242"/>
                </a:lnTo>
                <a:lnTo>
                  <a:pt x="177546" y="589788"/>
                </a:lnTo>
                <a:lnTo>
                  <a:pt x="355092" y="412242"/>
                </a:lnTo>
                <a:close/>
              </a:path>
              <a:path w="355600" h="589914">
                <a:moveTo>
                  <a:pt x="266319" y="0"/>
                </a:moveTo>
                <a:lnTo>
                  <a:pt x="88773" y="0"/>
                </a:lnTo>
                <a:lnTo>
                  <a:pt x="88773" y="412242"/>
                </a:lnTo>
                <a:lnTo>
                  <a:pt x="266319" y="412242"/>
                </a:lnTo>
                <a:lnTo>
                  <a:pt x="266319" y="0"/>
                </a:lnTo>
                <a:close/>
              </a:path>
            </a:pathLst>
          </a:custGeom>
          <a:solidFill>
            <a:srgbClr val="58A63E"/>
          </a:solidFill>
          <a:ln>
            <a:solidFill>
              <a:srgbClr val="3437E9"/>
            </a:solidFill>
          </a:ln>
        </p:spPr>
        <p:txBody>
          <a:bodyPr wrap="square" lIns="0" tIns="0" rIns="0" bIns="0" rtlCol="0"/>
          <a:lstStyle/>
          <a:p>
            <a:endParaRPr/>
          </a:p>
        </p:txBody>
      </p:sp>
      <p:sp>
        <p:nvSpPr>
          <p:cNvPr id="4" name="object 4"/>
          <p:cNvSpPr txBox="1"/>
          <p:nvPr/>
        </p:nvSpPr>
        <p:spPr>
          <a:xfrm>
            <a:off x="6329424" y="3146309"/>
            <a:ext cx="1874520" cy="1050290"/>
          </a:xfrm>
          <a:prstGeom prst="rect">
            <a:avLst/>
          </a:prstGeom>
          <a:ln w="28955">
            <a:solidFill>
              <a:srgbClr val="3437E9"/>
            </a:solidFill>
          </a:ln>
        </p:spPr>
        <p:txBody>
          <a:bodyPr vert="horz" wrap="square" lIns="0" tIns="3810" rIns="0" bIns="0" rtlCol="0">
            <a:spAutoFit/>
          </a:bodyPr>
          <a:lstStyle/>
          <a:p>
            <a:pPr>
              <a:lnSpc>
                <a:spcPct val="100000"/>
              </a:lnSpc>
              <a:spcBef>
                <a:spcPts val="30"/>
              </a:spcBef>
            </a:pPr>
            <a:endParaRPr sz="1650" dirty="0">
              <a:latin typeface="Times New Roman"/>
              <a:cs typeface="Times New Roman"/>
            </a:endParaRPr>
          </a:p>
          <a:p>
            <a:pPr algn="ctr">
              <a:lnSpc>
                <a:spcPts val="2135"/>
              </a:lnSpc>
            </a:pPr>
            <a:r>
              <a:rPr sz="1800" b="1" spc="-5" dirty="0">
                <a:latin typeface="Franklin Gothic Medium Cond"/>
                <a:cs typeface="Franklin Gothic Medium Cond"/>
              </a:rPr>
              <a:t>Formular</a:t>
            </a:r>
            <a:r>
              <a:rPr sz="1800" b="1" spc="-50" dirty="0">
                <a:latin typeface="Franklin Gothic Medium Cond"/>
                <a:cs typeface="Franklin Gothic Medium Cond"/>
              </a:rPr>
              <a:t> </a:t>
            </a:r>
            <a:r>
              <a:rPr sz="1800" b="1" dirty="0">
                <a:latin typeface="Franklin Gothic Medium Cond"/>
                <a:cs typeface="Franklin Gothic Medium Cond"/>
              </a:rPr>
              <a:t>proyecto</a:t>
            </a:r>
            <a:endParaRPr sz="1800" dirty="0">
              <a:latin typeface="Franklin Gothic Medium Cond"/>
              <a:cs typeface="Franklin Gothic Medium Cond"/>
            </a:endParaRPr>
          </a:p>
          <a:p>
            <a:pPr algn="ctr">
              <a:lnSpc>
                <a:spcPts val="2135"/>
              </a:lnSpc>
            </a:pPr>
            <a:r>
              <a:rPr sz="1800" b="1" dirty="0">
                <a:latin typeface="Franklin Gothic Medium Cond"/>
                <a:cs typeface="Franklin Gothic Medium Cond"/>
              </a:rPr>
              <a:t>nuevo</a:t>
            </a:r>
            <a:endParaRPr sz="1800" dirty="0">
              <a:latin typeface="Franklin Gothic Medium Cond"/>
              <a:cs typeface="Franklin Gothic Medium Cond"/>
            </a:endParaRPr>
          </a:p>
        </p:txBody>
      </p:sp>
      <p:sp>
        <p:nvSpPr>
          <p:cNvPr id="5" name="object 5"/>
          <p:cNvSpPr txBox="1"/>
          <p:nvPr/>
        </p:nvSpPr>
        <p:spPr>
          <a:xfrm>
            <a:off x="8936263" y="3180529"/>
            <a:ext cx="2516505" cy="1050290"/>
          </a:xfrm>
          <a:prstGeom prst="rect">
            <a:avLst/>
          </a:prstGeom>
          <a:ln w="28955">
            <a:solidFill>
              <a:srgbClr val="3437E9"/>
            </a:solidFill>
          </a:ln>
        </p:spPr>
        <p:txBody>
          <a:bodyPr vert="horz" wrap="square" lIns="0" tIns="4445" rIns="0" bIns="0" rtlCol="0">
            <a:spAutoFit/>
          </a:bodyPr>
          <a:lstStyle/>
          <a:p>
            <a:pPr>
              <a:lnSpc>
                <a:spcPct val="100000"/>
              </a:lnSpc>
              <a:spcBef>
                <a:spcPts val="35"/>
              </a:spcBef>
            </a:pPr>
            <a:endParaRPr sz="2750" dirty="0">
              <a:latin typeface="Times New Roman"/>
              <a:cs typeface="Times New Roman"/>
            </a:endParaRPr>
          </a:p>
          <a:p>
            <a:pPr marL="302260">
              <a:lnSpc>
                <a:spcPct val="100000"/>
              </a:lnSpc>
            </a:pPr>
            <a:r>
              <a:rPr sz="1800" b="1" spc="0" dirty="0">
                <a:latin typeface="Franklin Gothic Medium Cond"/>
                <a:cs typeface="Franklin Gothic Medium Cond"/>
              </a:rPr>
              <a:t>Compartir </a:t>
            </a:r>
            <a:r>
              <a:rPr sz="1800" b="1" dirty="0">
                <a:latin typeface="Franklin Gothic Medium Cond"/>
                <a:cs typeface="Franklin Gothic Medium Cond"/>
              </a:rPr>
              <a:t>un</a:t>
            </a:r>
            <a:r>
              <a:rPr sz="1800" b="1" spc="260" dirty="0">
                <a:latin typeface="Franklin Gothic Medium Cond"/>
                <a:cs typeface="Franklin Gothic Medium Cond"/>
              </a:rPr>
              <a:t> </a:t>
            </a:r>
            <a:r>
              <a:rPr sz="1800" b="1" dirty="0">
                <a:latin typeface="Franklin Gothic Medium Cond"/>
                <a:cs typeface="Franklin Gothic Medium Cond"/>
              </a:rPr>
              <a:t>proyecto</a:t>
            </a:r>
            <a:endParaRPr sz="1800" dirty="0">
              <a:latin typeface="Franklin Gothic Medium Cond"/>
              <a:cs typeface="Franklin Gothic Medium Cond"/>
            </a:endParaRPr>
          </a:p>
        </p:txBody>
      </p:sp>
      <p:sp>
        <p:nvSpPr>
          <p:cNvPr id="6" name="object 6"/>
          <p:cNvSpPr/>
          <p:nvPr/>
        </p:nvSpPr>
        <p:spPr>
          <a:xfrm>
            <a:off x="7088249" y="2491962"/>
            <a:ext cx="356870" cy="589915"/>
          </a:xfrm>
          <a:custGeom>
            <a:avLst/>
            <a:gdLst/>
            <a:ahLst/>
            <a:cxnLst/>
            <a:rect l="l" t="t" r="r" b="b"/>
            <a:pathLst>
              <a:path w="356870" h="589914">
                <a:moveTo>
                  <a:pt x="356616" y="411480"/>
                </a:moveTo>
                <a:lnTo>
                  <a:pt x="0" y="411480"/>
                </a:lnTo>
                <a:lnTo>
                  <a:pt x="178308" y="589788"/>
                </a:lnTo>
                <a:lnTo>
                  <a:pt x="356616" y="411480"/>
                </a:lnTo>
                <a:close/>
              </a:path>
              <a:path w="356870" h="589914">
                <a:moveTo>
                  <a:pt x="267462" y="0"/>
                </a:moveTo>
                <a:lnTo>
                  <a:pt x="89153" y="0"/>
                </a:lnTo>
                <a:lnTo>
                  <a:pt x="89153" y="411480"/>
                </a:lnTo>
                <a:lnTo>
                  <a:pt x="267462" y="411480"/>
                </a:lnTo>
                <a:lnTo>
                  <a:pt x="267462" y="0"/>
                </a:lnTo>
                <a:close/>
              </a:path>
            </a:pathLst>
          </a:custGeom>
          <a:solidFill>
            <a:srgbClr val="58A63E"/>
          </a:solidFill>
          <a:ln>
            <a:solidFill>
              <a:srgbClr val="3437E9"/>
            </a:solidFill>
          </a:ln>
        </p:spPr>
        <p:txBody>
          <a:bodyPr wrap="square" lIns="0" tIns="0" rIns="0" bIns="0" rtlCol="0"/>
          <a:lstStyle/>
          <a:p>
            <a:endParaRPr/>
          </a:p>
        </p:txBody>
      </p:sp>
      <p:sp>
        <p:nvSpPr>
          <p:cNvPr id="8" name="object 8"/>
          <p:cNvSpPr txBox="1"/>
          <p:nvPr/>
        </p:nvSpPr>
        <p:spPr>
          <a:xfrm>
            <a:off x="6095999" y="1556673"/>
            <a:ext cx="5367655" cy="838200"/>
          </a:xfrm>
          <a:prstGeom prst="rect">
            <a:avLst/>
          </a:prstGeom>
          <a:ln w="28955">
            <a:solidFill>
              <a:srgbClr val="3437E9"/>
            </a:solidFill>
          </a:ln>
        </p:spPr>
        <p:txBody>
          <a:bodyPr vert="horz" wrap="square" lIns="0" tIns="282575" rIns="0" bIns="0" rtlCol="0">
            <a:spAutoFit/>
          </a:bodyPr>
          <a:lstStyle/>
          <a:p>
            <a:pPr marL="1303655">
              <a:lnSpc>
                <a:spcPct val="100000"/>
              </a:lnSpc>
              <a:spcBef>
                <a:spcPts val="2225"/>
              </a:spcBef>
            </a:pPr>
            <a:r>
              <a:rPr sz="3200" b="1" spc="-5" dirty="0">
                <a:latin typeface="Franklin Gothic Medium Cond"/>
                <a:cs typeface="Franklin Gothic Medium Cond"/>
              </a:rPr>
              <a:t>Formulador</a:t>
            </a:r>
            <a:r>
              <a:rPr sz="3200" b="1" spc="-40" dirty="0">
                <a:latin typeface="Franklin Gothic Medium Cond"/>
                <a:cs typeface="Franklin Gothic Medium Cond"/>
              </a:rPr>
              <a:t> </a:t>
            </a:r>
            <a:r>
              <a:rPr sz="3200" b="1" spc="5" dirty="0">
                <a:latin typeface="Franklin Gothic Medium Cond"/>
                <a:cs typeface="Franklin Gothic Medium Cond"/>
              </a:rPr>
              <a:t>Oficial</a:t>
            </a:r>
            <a:endParaRPr sz="3200">
              <a:latin typeface="Franklin Gothic Medium Cond"/>
              <a:cs typeface="Franklin Gothic Medium Cond"/>
            </a:endParaRPr>
          </a:p>
        </p:txBody>
      </p:sp>
      <p:sp>
        <p:nvSpPr>
          <p:cNvPr id="9" name="object 9"/>
          <p:cNvSpPr/>
          <p:nvPr/>
        </p:nvSpPr>
        <p:spPr>
          <a:xfrm>
            <a:off x="282543" y="1513146"/>
            <a:ext cx="5588508" cy="4572000"/>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9903704" y="4353243"/>
            <a:ext cx="355600" cy="589915"/>
          </a:xfrm>
          <a:custGeom>
            <a:avLst/>
            <a:gdLst/>
            <a:ahLst/>
            <a:cxnLst/>
            <a:rect l="l" t="t" r="r" b="b"/>
            <a:pathLst>
              <a:path w="355600" h="589914">
                <a:moveTo>
                  <a:pt x="355092" y="412241"/>
                </a:moveTo>
                <a:lnTo>
                  <a:pt x="0" y="412241"/>
                </a:lnTo>
                <a:lnTo>
                  <a:pt x="177546" y="589787"/>
                </a:lnTo>
                <a:lnTo>
                  <a:pt x="355092" y="412241"/>
                </a:lnTo>
                <a:close/>
              </a:path>
              <a:path w="355600" h="589914">
                <a:moveTo>
                  <a:pt x="266319" y="0"/>
                </a:moveTo>
                <a:lnTo>
                  <a:pt x="88773" y="0"/>
                </a:lnTo>
                <a:lnTo>
                  <a:pt x="88773" y="412241"/>
                </a:lnTo>
                <a:lnTo>
                  <a:pt x="266319" y="412241"/>
                </a:lnTo>
                <a:lnTo>
                  <a:pt x="266319" y="0"/>
                </a:lnTo>
                <a:close/>
              </a:path>
            </a:pathLst>
          </a:custGeom>
          <a:solidFill>
            <a:srgbClr val="58A63E"/>
          </a:solidFill>
          <a:ln>
            <a:solidFill>
              <a:srgbClr val="3437E9"/>
            </a:solidFill>
          </a:ln>
        </p:spPr>
        <p:txBody>
          <a:bodyPr wrap="square" lIns="0" tIns="0" rIns="0" bIns="0" rtlCol="0"/>
          <a:lstStyle/>
          <a:p>
            <a:endParaRPr/>
          </a:p>
        </p:txBody>
      </p:sp>
      <p:sp>
        <p:nvSpPr>
          <p:cNvPr id="16" name="object 16"/>
          <p:cNvSpPr txBox="1"/>
          <p:nvPr/>
        </p:nvSpPr>
        <p:spPr>
          <a:xfrm>
            <a:off x="9220200" y="5016475"/>
            <a:ext cx="2136266" cy="281487"/>
          </a:xfrm>
          <a:prstGeom prst="rect">
            <a:avLst/>
          </a:prstGeom>
          <a:ln w="28955">
            <a:solidFill>
              <a:srgbClr val="3437E9"/>
            </a:solidFill>
          </a:ln>
        </p:spPr>
        <p:txBody>
          <a:bodyPr vert="horz" wrap="square" lIns="0" tIns="4445" rIns="0" bIns="0" rtlCol="0">
            <a:spAutoFit/>
          </a:bodyPr>
          <a:lstStyle/>
          <a:p>
            <a:pPr marL="106045" algn="ctr">
              <a:lnSpc>
                <a:spcPct val="100000"/>
              </a:lnSpc>
            </a:pPr>
            <a:r>
              <a:rPr sz="1800" b="1" spc="-5" dirty="0">
                <a:latin typeface="Franklin Gothic Medium Cond"/>
                <a:cs typeface="Franklin Gothic Medium Cond"/>
              </a:rPr>
              <a:t>Formulador</a:t>
            </a:r>
            <a:r>
              <a:rPr sz="1800" b="1" spc="-55" dirty="0">
                <a:latin typeface="Franklin Gothic Medium Cond"/>
                <a:cs typeface="Franklin Gothic Medium Cond"/>
              </a:rPr>
              <a:t> </a:t>
            </a:r>
            <a:r>
              <a:rPr sz="1800" b="1" dirty="0">
                <a:latin typeface="Franklin Gothic Medium Cond"/>
                <a:cs typeface="Franklin Gothic Medium Cond"/>
              </a:rPr>
              <a:t>oficial</a:t>
            </a:r>
            <a:endParaRPr sz="1800" dirty="0">
              <a:latin typeface="Franklin Gothic Medium Cond"/>
              <a:cs typeface="Franklin Gothic Medium Cond"/>
            </a:endParaRPr>
          </a:p>
        </p:txBody>
      </p:sp>
    </p:spTree>
    <p:extLst>
      <p:ext uri="{BB962C8B-B14F-4D97-AF65-F5344CB8AC3E}">
        <p14:creationId xmlns:p14="http://schemas.microsoft.com/office/powerpoint/2010/main" val="33150724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76C3453B-8549-4F22-AEDD-00D9ACF689D2}"/>
              </a:ext>
            </a:extLst>
          </p:cNvPr>
          <p:cNvPicPr>
            <a:picLocks noChangeAspect="1"/>
          </p:cNvPicPr>
          <p:nvPr/>
        </p:nvPicPr>
        <p:blipFill>
          <a:blip r:embed="rId2"/>
          <a:stretch>
            <a:fillRect/>
          </a:stretch>
        </p:blipFill>
        <p:spPr>
          <a:xfrm>
            <a:off x="448786" y="914863"/>
            <a:ext cx="7554672" cy="5318788"/>
          </a:xfrm>
          <a:prstGeom prst="rect">
            <a:avLst/>
          </a:prstGeom>
        </p:spPr>
      </p:pic>
      <p:sp>
        <p:nvSpPr>
          <p:cNvPr id="6" name="Flecha izquierda 6">
            <a:extLst>
              <a:ext uri="{FF2B5EF4-FFF2-40B4-BE49-F238E27FC236}">
                <a16:creationId xmlns:a16="http://schemas.microsoft.com/office/drawing/2014/main" xmlns="" id="{EECFA8FC-CC05-484C-AE5C-1BBBF89273BC}"/>
              </a:ext>
            </a:extLst>
          </p:cNvPr>
          <p:cNvSpPr/>
          <p:nvPr/>
        </p:nvSpPr>
        <p:spPr>
          <a:xfrm>
            <a:off x="8106864" y="3429000"/>
            <a:ext cx="582371" cy="224287"/>
          </a:xfrm>
          <a:prstGeom prst="lef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7030A0"/>
                </a:solidFill>
              </a:ln>
              <a:noFill/>
            </a:endParaRPr>
          </a:p>
        </p:txBody>
      </p:sp>
      <p:sp>
        <p:nvSpPr>
          <p:cNvPr id="7" name="Rectángulo redondeado 1">
            <a:extLst>
              <a:ext uri="{FF2B5EF4-FFF2-40B4-BE49-F238E27FC236}">
                <a16:creationId xmlns:a16="http://schemas.microsoft.com/office/drawing/2014/main" xmlns="" id="{D22C7549-2DCB-4C9E-84B3-4FA2DFFD6019}"/>
              </a:ext>
            </a:extLst>
          </p:cNvPr>
          <p:cNvSpPr/>
          <p:nvPr/>
        </p:nvSpPr>
        <p:spPr>
          <a:xfrm>
            <a:off x="8899001" y="2833776"/>
            <a:ext cx="2677065" cy="1728391"/>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n>
                  <a:solidFill>
                    <a:srgbClr val="7030A0"/>
                  </a:solidFill>
                </a:ln>
                <a:solidFill>
                  <a:srgbClr val="0000FF"/>
                </a:solidFill>
              </a:rPr>
              <a:t>HERRAMIENTA  PARA HACER EJERCICIOS </a:t>
            </a:r>
          </a:p>
        </p:txBody>
      </p:sp>
    </p:spTree>
    <p:extLst>
      <p:ext uri="{BB962C8B-B14F-4D97-AF65-F5344CB8AC3E}">
        <p14:creationId xmlns:p14="http://schemas.microsoft.com/office/powerpoint/2010/main" val="15978219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2400" y="1247955"/>
            <a:ext cx="9607207" cy="5029200"/>
          </a:xfrm>
          <a:prstGeom prst="rect">
            <a:avLst/>
          </a:prstGeom>
          <a:ln>
            <a:solidFill>
              <a:srgbClr val="0000FF"/>
            </a:solidFill>
          </a:ln>
        </p:spPr>
      </p:pic>
      <p:sp>
        <p:nvSpPr>
          <p:cNvPr id="3" name="Rectángulo redondeado 2"/>
          <p:cNvSpPr/>
          <p:nvPr/>
        </p:nvSpPr>
        <p:spPr>
          <a:xfrm>
            <a:off x="4249947" y="739955"/>
            <a:ext cx="1701800" cy="29210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MÓDULOS</a:t>
            </a:r>
          </a:p>
        </p:txBody>
      </p:sp>
      <p:cxnSp>
        <p:nvCxnSpPr>
          <p:cNvPr id="5" name="Conector recto de flecha 4"/>
          <p:cNvCxnSpPr>
            <a:stCxn id="3" idx="2"/>
          </p:cNvCxnSpPr>
          <p:nvPr/>
        </p:nvCxnSpPr>
        <p:spPr>
          <a:xfrm flipH="1">
            <a:off x="3106947" y="1032055"/>
            <a:ext cx="1993900" cy="4445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a:stCxn id="3" idx="2"/>
          </p:cNvCxnSpPr>
          <p:nvPr/>
        </p:nvCxnSpPr>
        <p:spPr>
          <a:xfrm flipH="1">
            <a:off x="4084847" y="1032055"/>
            <a:ext cx="1016000" cy="5207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stCxn id="3" idx="2"/>
          </p:cNvCxnSpPr>
          <p:nvPr/>
        </p:nvCxnSpPr>
        <p:spPr>
          <a:xfrm>
            <a:off x="5100847" y="1032055"/>
            <a:ext cx="76200" cy="5461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a:stCxn id="3" idx="2"/>
          </p:cNvCxnSpPr>
          <p:nvPr/>
        </p:nvCxnSpPr>
        <p:spPr>
          <a:xfrm>
            <a:off x="5100847" y="1032055"/>
            <a:ext cx="1066800" cy="4826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3" idx="2"/>
          </p:cNvCxnSpPr>
          <p:nvPr/>
        </p:nvCxnSpPr>
        <p:spPr>
          <a:xfrm>
            <a:off x="5100847" y="1032055"/>
            <a:ext cx="2070100" cy="4445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376447" y="5743755"/>
            <a:ext cx="2413000" cy="533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111410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3311" y="1387145"/>
            <a:ext cx="8039100" cy="4791075"/>
          </a:xfrm>
          <a:prstGeom prst="rect">
            <a:avLst/>
          </a:prstGeom>
          <a:ln>
            <a:solidFill>
              <a:srgbClr val="0000FF"/>
            </a:solidFill>
          </a:ln>
        </p:spPr>
      </p:pic>
      <p:sp>
        <p:nvSpPr>
          <p:cNvPr id="4" name="Flecha abajo 3"/>
          <p:cNvSpPr/>
          <p:nvPr/>
        </p:nvSpPr>
        <p:spPr>
          <a:xfrm>
            <a:off x="5570865" y="435634"/>
            <a:ext cx="1733551" cy="1023937"/>
          </a:xfrm>
          <a:prstGeom prst="downArrow">
            <a:avLst>
              <a:gd name="adj1" fmla="val 46970"/>
              <a:gd name="adj2" fmla="val 50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dirty="0">
                <a:solidFill>
                  <a:schemeClr val="tx1"/>
                </a:solidFill>
              </a:rPr>
              <a:t>PRESENTAR </a:t>
            </a:r>
          </a:p>
        </p:txBody>
      </p:sp>
    </p:spTree>
    <p:extLst>
      <p:ext uri="{BB962C8B-B14F-4D97-AF65-F5344CB8AC3E}">
        <p14:creationId xmlns:p14="http://schemas.microsoft.com/office/powerpoint/2010/main" val="41242367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405437" y="1155024"/>
            <a:ext cx="4329113" cy="5133633"/>
          </a:xfrm>
          <a:prstGeom prst="rect">
            <a:avLst/>
          </a:prstGeom>
          <a:ln>
            <a:solidFill>
              <a:srgbClr val="0000FF"/>
            </a:solidFill>
          </a:ln>
        </p:spPr>
      </p:pic>
      <p:pic>
        <p:nvPicPr>
          <p:cNvPr id="3" name="Imagen 2"/>
          <p:cNvPicPr>
            <a:picLocks noChangeAspect="1"/>
          </p:cNvPicPr>
          <p:nvPr/>
        </p:nvPicPr>
        <p:blipFill>
          <a:blip r:embed="rId3"/>
          <a:stretch>
            <a:fillRect/>
          </a:stretch>
        </p:blipFill>
        <p:spPr>
          <a:xfrm>
            <a:off x="80962" y="2616993"/>
            <a:ext cx="5324475" cy="2100263"/>
          </a:xfrm>
          <a:prstGeom prst="rect">
            <a:avLst/>
          </a:prstGeom>
          <a:ln>
            <a:solidFill>
              <a:srgbClr val="0000FF"/>
            </a:solidFill>
          </a:ln>
        </p:spPr>
      </p:pic>
      <p:sp>
        <p:nvSpPr>
          <p:cNvPr id="4" name="Elipse 3"/>
          <p:cNvSpPr/>
          <p:nvPr/>
        </p:nvSpPr>
        <p:spPr>
          <a:xfrm>
            <a:off x="2457450" y="3667125"/>
            <a:ext cx="285750" cy="2381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787700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3FBC6D9C-E259-7B4E-8CBF-A024AD07D234}"/>
              </a:ext>
            </a:extLst>
          </p:cNvPr>
          <p:cNvPicPr>
            <a:picLocks noChangeAspect="1"/>
          </p:cNvPicPr>
          <p:nvPr/>
        </p:nvPicPr>
        <p:blipFill>
          <a:blip r:embed="rId2"/>
          <a:stretch>
            <a:fillRect/>
          </a:stretch>
        </p:blipFill>
        <p:spPr>
          <a:xfrm>
            <a:off x="1350509" y="1380535"/>
            <a:ext cx="6789102" cy="2505075"/>
          </a:xfrm>
          <a:prstGeom prst="rect">
            <a:avLst/>
          </a:prstGeom>
          <a:noFill/>
          <a:ln w="38100">
            <a:solidFill>
              <a:srgbClr val="3437E9"/>
            </a:solidFill>
          </a:ln>
        </p:spPr>
      </p:pic>
      <p:pic>
        <p:nvPicPr>
          <p:cNvPr id="3" name="Imagen 2">
            <a:extLst>
              <a:ext uri="{FF2B5EF4-FFF2-40B4-BE49-F238E27FC236}">
                <a16:creationId xmlns:a16="http://schemas.microsoft.com/office/drawing/2014/main" xmlns="" id="{F6603A7C-A481-0640-99A5-4B9E15FB746A}"/>
              </a:ext>
            </a:extLst>
          </p:cNvPr>
          <p:cNvPicPr>
            <a:picLocks noChangeAspect="1"/>
          </p:cNvPicPr>
          <p:nvPr/>
        </p:nvPicPr>
        <p:blipFill>
          <a:blip r:embed="rId3"/>
          <a:stretch>
            <a:fillRect/>
          </a:stretch>
        </p:blipFill>
        <p:spPr>
          <a:xfrm>
            <a:off x="1350508" y="4024993"/>
            <a:ext cx="9382125" cy="2247900"/>
          </a:xfrm>
          <a:prstGeom prst="rect">
            <a:avLst/>
          </a:prstGeom>
          <a:noFill/>
          <a:ln w="38100">
            <a:solidFill>
              <a:srgbClr val="3437E9"/>
            </a:solidFill>
          </a:ln>
        </p:spPr>
      </p:pic>
      <p:sp>
        <p:nvSpPr>
          <p:cNvPr id="4" name="Rectángulo redondeado 3">
            <a:extLst>
              <a:ext uri="{FF2B5EF4-FFF2-40B4-BE49-F238E27FC236}">
                <a16:creationId xmlns:a16="http://schemas.microsoft.com/office/drawing/2014/main" xmlns="" id="{20EB9B43-925F-E946-B286-07F0FE4ECA2A}"/>
              </a:ext>
            </a:extLst>
          </p:cNvPr>
          <p:cNvSpPr/>
          <p:nvPr/>
        </p:nvSpPr>
        <p:spPr>
          <a:xfrm>
            <a:off x="1350508" y="545918"/>
            <a:ext cx="6789103" cy="520700"/>
          </a:xfrm>
          <a:prstGeom prst="roundRect">
            <a:avLst/>
          </a:prstGeom>
          <a:no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PROCESO OBLIGATORIO</a:t>
            </a:r>
          </a:p>
        </p:txBody>
      </p:sp>
      <p:sp>
        <p:nvSpPr>
          <p:cNvPr id="5" name="Rectángulo redondeado 4">
            <a:extLst>
              <a:ext uri="{FF2B5EF4-FFF2-40B4-BE49-F238E27FC236}">
                <a16:creationId xmlns:a16="http://schemas.microsoft.com/office/drawing/2014/main" xmlns="" id="{FA3ED1F0-FDC4-6542-97D4-130AC1B4CA47}"/>
              </a:ext>
            </a:extLst>
          </p:cNvPr>
          <p:cNvSpPr/>
          <p:nvPr/>
        </p:nvSpPr>
        <p:spPr>
          <a:xfrm>
            <a:off x="2508069" y="4754880"/>
            <a:ext cx="770708" cy="300446"/>
          </a:xfrm>
          <a:prstGeom prst="roundRect">
            <a:avLst/>
          </a:prstGeom>
          <a:no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6892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6 Proceso alternativo"/>
          <p:cNvSpPr/>
          <p:nvPr/>
        </p:nvSpPr>
        <p:spPr>
          <a:xfrm>
            <a:off x="501444" y="2571433"/>
            <a:ext cx="11090787" cy="2033087"/>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000" dirty="0">
                <a:solidFill>
                  <a:schemeClr val="tx1"/>
                </a:solidFill>
              </a:rPr>
              <a:t>BASES PARA ATENDER LAS </a:t>
            </a:r>
            <a:r>
              <a:rPr lang="es-ES" sz="3000" b="1" dirty="0">
                <a:solidFill>
                  <a:schemeClr val="tx1"/>
                </a:solidFill>
              </a:rPr>
              <a:t>NECESIDADES</a:t>
            </a:r>
            <a:r>
              <a:rPr lang="es-ES" sz="3000" dirty="0">
                <a:solidFill>
                  <a:schemeClr val="tx1"/>
                </a:solidFill>
              </a:rPr>
              <a:t> INSATISFECHAS, Y CONTRIBUIR A LA SOLUCIÓN DE LOS </a:t>
            </a:r>
            <a:r>
              <a:rPr lang="es-ES" sz="3000" b="1" dirty="0">
                <a:solidFill>
                  <a:schemeClr val="tx1"/>
                </a:solidFill>
              </a:rPr>
              <a:t>PROBLEMAS </a:t>
            </a:r>
            <a:r>
              <a:rPr lang="es-ES" sz="3000" dirty="0">
                <a:solidFill>
                  <a:schemeClr val="tx1"/>
                </a:solidFill>
              </a:rPr>
              <a:t>DE LOS CIUDADANOS </a:t>
            </a:r>
          </a:p>
        </p:txBody>
      </p:sp>
      <p:sp>
        <p:nvSpPr>
          <p:cNvPr id="15" name="12 Rectángulo redondeado"/>
          <p:cNvSpPr/>
          <p:nvPr/>
        </p:nvSpPr>
        <p:spPr>
          <a:xfrm>
            <a:off x="585692" y="1506231"/>
            <a:ext cx="2674375" cy="755187"/>
          </a:xfrm>
          <a:prstGeom prst="round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ACRECENTAR ALGO  </a:t>
            </a:r>
          </a:p>
        </p:txBody>
      </p:sp>
      <p:sp>
        <p:nvSpPr>
          <p:cNvPr id="16" name="12 Rectángulo redondeado"/>
          <p:cNvSpPr/>
          <p:nvPr/>
        </p:nvSpPr>
        <p:spPr>
          <a:xfrm>
            <a:off x="3700178" y="1506232"/>
            <a:ext cx="2160108" cy="755187"/>
          </a:xfrm>
          <a:prstGeom prst="round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solidFill>
                  <a:schemeClr val="tx1"/>
                </a:solidFill>
              </a:rPr>
              <a:t>COMUNIDAD </a:t>
            </a:r>
          </a:p>
        </p:txBody>
      </p:sp>
      <p:sp>
        <p:nvSpPr>
          <p:cNvPr id="17" name="12 Rectángulo redondeado"/>
          <p:cNvSpPr/>
          <p:nvPr/>
        </p:nvSpPr>
        <p:spPr>
          <a:xfrm>
            <a:off x="6300397" y="1506231"/>
            <a:ext cx="1926279" cy="755187"/>
          </a:xfrm>
          <a:prstGeom prst="round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solidFill>
                  <a:schemeClr val="tx1"/>
                </a:solidFill>
              </a:rPr>
              <a:t>PROGRESO  </a:t>
            </a:r>
          </a:p>
        </p:txBody>
      </p:sp>
      <p:sp>
        <p:nvSpPr>
          <p:cNvPr id="18" name="12 Rectángulo redondeado"/>
          <p:cNvSpPr/>
          <p:nvPr/>
        </p:nvSpPr>
        <p:spPr>
          <a:xfrm>
            <a:off x="8870576" y="1506231"/>
            <a:ext cx="2721655" cy="755187"/>
          </a:xfrm>
          <a:prstGeom prst="round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solidFill>
                  <a:schemeClr val="tx1"/>
                </a:solidFill>
              </a:rPr>
              <a:t>BIENESTAR COLECTIVO   </a:t>
            </a:r>
          </a:p>
        </p:txBody>
      </p:sp>
      <p:sp>
        <p:nvSpPr>
          <p:cNvPr id="2" name="Flecha derecha 1"/>
          <p:cNvSpPr/>
          <p:nvPr/>
        </p:nvSpPr>
        <p:spPr>
          <a:xfrm>
            <a:off x="3324854" y="1663753"/>
            <a:ext cx="310537" cy="377594"/>
          </a:xfrm>
          <a:prstGeom prst="rightArrow">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000">
              <a:solidFill>
                <a:schemeClr val="tx1"/>
              </a:solidFill>
            </a:endParaRPr>
          </a:p>
        </p:txBody>
      </p:sp>
      <p:sp>
        <p:nvSpPr>
          <p:cNvPr id="20" name="Flecha derecha 19"/>
          <p:cNvSpPr/>
          <p:nvPr/>
        </p:nvSpPr>
        <p:spPr>
          <a:xfrm>
            <a:off x="5939526" y="1695027"/>
            <a:ext cx="310537" cy="377594"/>
          </a:xfrm>
          <a:prstGeom prst="rightArrow">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000">
              <a:solidFill>
                <a:schemeClr val="tx1"/>
              </a:solidFill>
            </a:endParaRPr>
          </a:p>
        </p:txBody>
      </p:sp>
      <p:sp>
        <p:nvSpPr>
          <p:cNvPr id="21" name="Flecha derecha 20"/>
          <p:cNvSpPr/>
          <p:nvPr/>
        </p:nvSpPr>
        <p:spPr>
          <a:xfrm>
            <a:off x="8379131" y="1720263"/>
            <a:ext cx="310537" cy="377594"/>
          </a:xfrm>
          <a:prstGeom prst="rightArrow">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000">
              <a:solidFill>
                <a:schemeClr val="tx1"/>
              </a:solidFill>
            </a:endParaRPr>
          </a:p>
        </p:txBody>
      </p:sp>
      <p:sp>
        <p:nvSpPr>
          <p:cNvPr id="13" name="6 Proceso alternativo"/>
          <p:cNvSpPr/>
          <p:nvPr/>
        </p:nvSpPr>
        <p:spPr>
          <a:xfrm>
            <a:off x="540772" y="5494494"/>
            <a:ext cx="11012130" cy="1112783"/>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000" dirty="0">
                <a:solidFill>
                  <a:schemeClr val="tx1"/>
                </a:solidFill>
              </a:rPr>
              <a:t>PROGRAMA DE GOBIERNO PROPUESTO ANTES DE SER ELEGIDO POR LA COMUNIDAD EN EL CARGO </a:t>
            </a:r>
          </a:p>
        </p:txBody>
      </p:sp>
      <p:sp>
        <p:nvSpPr>
          <p:cNvPr id="3" name="Flecha abajo 2"/>
          <p:cNvSpPr/>
          <p:nvPr/>
        </p:nvSpPr>
        <p:spPr>
          <a:xfrm>
            <a:off x="5679861" y="4841325"/>
            <a:ext cx="694624" cy="524013"/>
          </a:xfrm>
          <a:prstGeom prst="downArrow">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3000">
              <a:solidFill>
                <a:schemeClr val="tx1"/>
              </a:solidFill>
            </a:endParaRPr>
          </a:p>
        </p:txBody>
      </p:sp>
    </p:spTree>
    <p:extLst>
      <p:ext uri="{BB962C8B-B14F-4D97-AF65-F5344CB8AC3E}">
        <p14:creationId xmlns:p14="http://schemas.microsoft.com/office/powerpoint/2010/main" val="731920355"/>
      </p:ext>
    </p:extLst>
  </p:cSld>
  <p:clrMapOvr>
    <a:masterClrMapping/>
  </p:clrMapOvr>
  <p:transition spd="slow">
    <p:pull/>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BAA04DC-9300-3E41-9D72-E077C50AA22E}"/>
              </a:ext>
            </a:extLst>
          </p:cNvPr>
          <p:cNvPicPr>
            <a:picLocks noChangeAspect="1"/>
          </p:cNvPicPr>
          <p:nvPr/>
        </p:nvPicPr>
        <p:blipFill>
          <a:blip r:embed="rId2"/>
          <a:stretch>
            <a:fillRect/>
          </a:stretch>
        </p:blipFill>
        <p:spPr>
          <a:xfrm>
            <a:off x="152809" y="1397726"/>
            <a:ext cx="8278112" cy="4534986"/>
          </a:xfrm>
          <a:prstGeom prst="rect">
            <a:avLst/>
          </a:prstGeom>
        </p:spPr>
      </p:pic>
      <p:pic>
        <p:nvPicPr>
          <p:cNvPr id="3" name="Imagen 2">
            <a:extLst>
              <a:ext uri="{FF2B5EF4-FFF2-40B4-BE49-F238E27FC236}">
                <a16:creationId xmlns:a16="http://schemas.microsoft.com/office/drawing/2014/main" xmlns="" id="{1F6B6BB4-8F4E-CE4B-977E-311AF99F499D}"/>
              </a:ext>
            </a:extLst>
          </p:cNvPr>
          <p:cNvPicPr>
            <a:picLocks noChangeAspect="1"/>
          </p:cNvPicPr>
          <p:nvPr/>
        </p:nvPicPr>
        <p:blipFill>
          <a:blip r:embed="rId3"/>
          <a:stretch>
            <a:fillRect/>
          </a:stretch>
        </p:blipFill>
        <p:spPr>
          <a:xfrm>
            <a:off x="9612850" y="3409406"/>
            <a:ext cx="1163236" cy="907324"/>
          </a:xfrm>
          <a:prstGeom prst="rect">
            <a:avLst/>
          </a:prstGeom>
        </p:spPr>
      </p:pic>
      <p:sp>
        <p:nvSpPr>
          <p:cNvPr id="4" name="Rectángulo redondeado 3">
            <a:extLst>
              <a:ext uri="{FF2B5EF4-FFF2-40B4-BE49-F238E27FC236}">
                <a16:creationId xmlns:a16="http://schemas.microsoft.com/office/drawing/2014/main" xmlns="" id="{72208054-391C-7D44-9496-4FB35E137274}"/>
              </a:ext>
            </a:extLst>
          </p:cNvPr>
          <p:cNvSpPr/>
          <p:nvPr/>
        </p:nvSpPr>
        <p:spPr>
          <a:xfrm>
            <a:off x="8644639" y="2008957"/>
            <a:ext cx="3394552" cy="747305"/>
          </a:xfrm>
          <a:prstGeom prst="roundRect">
            <a:avLst/>
          </a:prstGeom>
          <a:no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NAVEGADOR</a:t>
            </a:r>
          </a:p>
        </p:txBody>
      </p:sp>
      <p:sp>
        <p:nvSpPr>
          <p:cNvPr id="5" name="Flecha abajo 4">
            <a:extLst>
              <a:ext uri="{FF2B5EF4-FFF2-40B4-BE49-F238E27FC236}">
                <a16:creationId xmlns:a16="http://schemas.microsoft.com/office/drawing/2014/main" xmlns="" id="{CF699432-C92B-1944-8F78-554DF1F066B4}"/>
              </a:ext>
            </a:extLst>
          </p:cNvPr>
          <p:cNvSpPr/>
          <p:nvPr/>
        </p:nvSpPr>
        <p:spPr>
          <a:xfrm>
            <a:off x="10067797" y="2924098"/>
            <a:ext cx="253342" cy="317472"/>
          </a:xfrm>
          <a:prstGeom prst="downArrow">
            <a:avLst/>
          </a:prstGeom>
          <a:no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b="1">
              <a:solidFill>
                <a:schemeClr val="tx1"/>
              </a:solidFill>
            </a:endParaRPr>
          </a:p>
        </p:txBody>
      </p:sp>
      <p:sp>
        <p:nvSpPr>
          <p:cNvPr id="6" name="Rectángulo redondeado 6">
            <a:extLst>
              <a:ext uri="{FF2B5EF4-FFF2-40B4-BE49-F238E27FC236}">
                <a16:creationId xmlns:a16="http://schemas.microsoft.com/office/drawing/2014/main" xmlns="" id="{527B522C-C72E-4941-8C8C-42E7D84FE584}"/>
              </a:ext>
            </a:extLst>
          </p:cNvPr>
          <p:cNvSpPr/>
          <p:nvPr/>
        </p:nvSpPr>
        <p:spPr>
          <a:xfrm>
            <a:off x="1227416" y="586597"/>
            <a:ext cx="4950823" cy="536262"/>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PLATAFORMA SUIFP</a:t>
            </a:r>
          </a:p>
        </p:txBody>
      </p:sp>
    </p:spTree>
    <p:extLst>
      <p:ext uri="{BB962C8B-B14F-4D97-AF65-F5344CB8AC3E}">
        <p14:creationId xmlns:p14="http://schemas.microsoft.com/office/powerpoint/2010/main" val="41775194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8DDE981-9F15-7C41-8A10-637804CD739D}"/>
              </a:ext>
            </a:extLst>
          </p:cNvPr>
          <p:cNvPicPr>
            <a:picLocks noChangeAspect="1"/>
          </p:cNvPicPr>
          <p:nvPr/>
        </p:nvPicPr>
        <p:blipFill>
          <a:blip r:embed="rId2"/>
          <a:stretch>
            <a:fillRect/>
          </a:stretch>
        </p:blipFill>
        <p:spPr>
          <a:xfrm>
            <a:off x="431981" y="229688"/>
            <a:ext cx="4667251" cy="2854025"/>
          </a:xfrm>
          <a:prstGeom prst="rect">
            <a:avLst/>
          </a:prstGeom>
        </p:spPr>
      </p:pic>
      <p:sp>
        <p:nvSpPr>
          <p:cNvPr id="3" name="Flecha izquierda 2">
            <a:extLst>
              <a:ext uri="{FF2B5EF4-FFF2-40B4-BE49-F238E27FC236}">
                <a16:creationId xmlns:a16="http://schemas.microsoft.com/office/drawing/2014/main" xmlns="" id="{36D7FB6B-859C-CD40-9AAB-4487FB9805AA}"/>
              </a:ext>
            </a:extLst>
          </p:cNvPr>
          <p:cNvSpPr/>
          <p:nvPr/>
        </p:nvSpPr>
        <p:spPr>
          <a:xfrm>
            <a:off x="3696788" y="2364377"/>
            <a:ext cx="627017" cy="143691"/>
          </a:xfrm>
          <a:prstGeom prst="leftArrow">
            <a:avLst/>
          </a:prstGeom>
          <a:no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b="1">
              <a:solidFill>
                <a:schemeClr val="tx1"/>
              </a:solidFill>
            </a:endParaRPr>
          </a:p>
        </p:txBody>
      </p:sp>
      <p:sp>
        <p:nvSpPr>
          <p:cNvPr id="4" name="Rectángulo redondeado 3">
            <a:extLst>
              <a:ext uri="{FF2B5EF4-FFF2-40B4-BE49-F238E27FC236}">
                <a16:creationId xmlns:a16="http://schemas.microsoft.com/office/drawing/2014/main" xmlns="" id="{C60076A7-1386-154C-824B-A1E90417DEBF}"/>
              </a:ext>
            </a:extLst>
          </p:cNvPr>
          <p:cNvSpPr/>
          <p:nvPr/>
        </p:nvSpPr>
        <p:spPr>
          <a:xfrm>
            <a:off x="6285831" y="1482656"/>
            <a:ext cx="4496597" cy="881721"/>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INGRESO CON EL ROL DE FORMULADOR </a:t>
            </a:r>
          </a:p>
        </p:txBody>
      </p:sp>
      <p:pic>
        <p:nvPicPr>
          <p:cNvPr id="5" name="Imagen 4">
            <a:extLst>
              <a:ext uri="{FF2B5EF4-FFF2-40B4-BE49-F238E27FC236}">
                <a16:creationId xmlns:a16="http://schemas.microsoft.com/office/drawing/2014/main" xmlns="" id="{E23F0226-8E9B-5042-A77C-C48C175A9673}"/>
              </a:ext>
            </a:extLst>
          </p:cNvPr>
          <p:cNvPicPr>
            <a:picLocks noChangeAspect="1"/>
          </p:cNvPicPr>
          <p:nvPr/>
        </p:nvPicPr>
        <p:blipFill>
          <a:blip r:embed="rId3"/>
          <a:stretch>
            <a:fillRect/>
          </a:stretch>
        </p:blipFill>
        <p:spPr>
          <a:xfrm>
            <a:off x="5441407" y="2887996"/>
            <a:ext cx="6318612" cy="3537872"/>
          </a:xfrm>
          <a:prstGeom prst="rect">
            <a:avLst/>
          </a:prstGeom>
        </p:spPr>
      </p:pic>
      <p:sp>
        <p:nvSpPr>
          <p:cNvPr id="6" name="Rectángulo redondeado 5">
            <a:extLst>
              <a:ext uri="{FF2B5EF4-FFF2-40B4-BE49-F238E27FC236}">
                <a16:creationId xmlns:a16="http://schemas.microsoft.com/office/drawing/2014/main" xmlns="" id="{3D216AEB-C8CC-8C45-BA57-270C965EC632}"/>
              </a:ext>
            </a:extLst>
          </p:cNvPr>
          <p:cNvSpPr/>
          <p:nvPr/>
        </p:nvSpPr>
        <p:spPr>
          <a:xfrm>
            <a:off x="9708677" y="5416534"/>
            <a:ext cx="1073751" cy="2442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redondeado 6">
            <a:extLst>
              <a:ext uri="{FF2B5EF4-FFF2-40B4-BE49-F238E27FC236}">
                <a16:creationId xmlns:a16="http://schemas.microsoft.com/office/drawing/2014/main" xmlns="" id="{BF92306F-5ECE-7747-9E83-433B89D12171}"/>
              </a:ext>
            </a:extLst>
          </p:cNvPr>
          <p:cNvSpPr/>
          <p:nvPr/>
        </p:nvSpPr>
        <p:spPr>
          <a:xfrm>
            <a:off x="319496" y="4309952"/>
            <a:ext cx="4950823" cy="1228699"/>
          </a:xfrm>
          <a:prstGeom prst="roundRect">
            <a:avLst/>
          </a:prstGeom>
          <a:no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 </a:t>
            </a:r>
            <a:r>
              <a:rPr lang="es-CO" sz="2000" b="1" dirty="0">
                <a:solidFill>
                  <a:schemeClr val="tx1"/>
                </a:solidFill>
              </a:rPr>
              <a:t>LAS ACTIVIDADES INSCRITAS  EN LA PLATAFORMA  SUIFP, SON IGUALES A LAS PLANTEADAS EN EL PLAN DE ACCIÓN </a:t>
            </a:r>
            <a:endParaRPr lang="es-CO" sz="2800" b="1" dirty="0">
              <a:solidFill>
                <a:schemeClr val="tx1"/>
              </a:solidFill>
            </a:endParaRPr>
          </a:p>
        </p:txBody>
      </p:sp>
    </p:spTree>
    <p:extLst>
      <p:ext uri="{BB962C8B-B14F-4D97-AF65-F5344CB8AC3E}">
        <p14:creationId xmlns:p14="http://schemas.microsoft.com/office/powerpoint/2010/main" val="41486699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45253" y="530942"/>
            <a:ext cx="5175211" cy="443070"/>
          </a:xfrm>
          <a:prstGeom prst="rect">
            <a:avLst/>
          </a:prstGeom>
        </p:spPr>
        <p:txBody>
          <a:bodyPr vert="horz" wrap="square" lIns="0" tIns="12065" rIns="0" bIns="0" rtlCol="0">
            <a:spAutoFit/>
          </a:bodyPr>
          <a:lstStyle/>
          <a:p>
            <a:pPr marL="12700">
              <a:lnSpc>
                <a:spcPct val="100000"/>
              </a:lnSpc>
              <a:spcBef>
                <a:spcPts val="95"/>
              </a:spcBef>
            </a:pPr>
            <a:r>
              <a:rPr sz="2800" b="1" u="heavy" spc="-10" dirty="0">
                <a:solidFill>
                  <a:srgbClr val="0462C1"/>
                </a:solidFill>
                <a:latin typeface="Franklin Gothic Medium Cond"/>
                <a:cs typeface="Franklin Gothic Medium Cond"/>
                <a:hlinkClick r:id="rId2"/>
              </a:rPr>
              <a:t>www.suifp-territorio.dnp.gov.co</a:t>
            </a:r>
            <a:endParaRPr sz="2800" dirty="0">
              <a:latin typeface="Franklin Gothic Medium Cond"/>
              <a:cs typeface="Franklin Gothic Medium Cond"/>
            </a:endParaRPr>
          </a:p>
        </p:txBody>
      </p:sp>
      <p:sp>
        <p:nvSpPr>
          <p:cNvPr id="8" name="object 8"/>
          <p:cNvSpPr/>
          <p:nvPr/>
        </p:nvSpPr>
        <p:spPr>
          <a:xfrm>
            <a:off x="381621" y="1442349"/>
            <a:ext cx="6476907" cy="475689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511241" y="3724695"/>
            <a:ext cx="355600" cy="589915"/>
          </a:xfrm>
          <a:custGeom>
            <a:avLst/>
            <a:gdLst/>
            <a:ahLst/>
            <a:cxnLst/>
            <a:rect l="l" t="t" r="r" b="b"/>
            <a:pathLst>
              <a:path w="355600" h="589914">
                <a:moveTo>
                  <a:pt x="355092" y="412242"/>
                </a:moveTo>
                <a:lnTo>
                  <a:pt x="0" y="412242"/>
                </a:lnTo>
                <a:lnTo>
                  <a:pt x="177546" y="589788"/>
                </a:lnTo>
                <a:lnTo>
                  <a:pt x="355092" y="412242"/>
                </a:lnTo>
                <a:close/>
              </a:path>
              <a:path w="355600" h="589914">
                <a:moveTo>
                  <a:pt x="266319" y="0"/>
                </a:moveTo>
                <a:lnTo>
                  <a:pt x="88773" y="0"/>
                </a:lnTo>
                <a:lnTo>
                  <a:pt x="88773" y="412242"/>
                </a:lnTo>
                <a:lnTo>
                  <a:pt x="266319" y="412242"/>
                </a:lnTo>
                <a:lnTo>
                  <a:pt x="266319" y="0"/>
                </a:lnTo>
                <a:close/>
              </a:path>
            </a:pathLst>
          </a:custGeom>
          <a:solidFill>
            <a:srgbClr val="58A63E"/>
          </a:solidFill>
          <a:ln>
            <a:solidFill>
              <a:srgbClr val="3437E9"/>
            </a:solidFill>
          </a:ln>
        </p:spPr>
        <p:txBody>
          <a:bodyPr wrap="square" lIns="0" tIns="0" rIns="0" bIns="0" rtlCol="0"/>
          <a:lstStyle/>
          <a:p>
            <a:endParaRPr/>
          </a:p>
        </p:txBody>
      </p:sp>
      <p:sp>
        <p:nvSpPr>
          <p:cNvPr id="11" name="object 11"/>
          <p:cNvSpPr/>
          <p:nvPr/>
        </p:nvSpPr>
        <p:spPr>
          <a:xfrm>
            <a:off x="7403041" y="4577469"/>
            <a:ext cx="4572000" cy="996950"/>
          </a:xfrm>
          <a:custGeom>
            <a:avLst/>
            <a:gdLst/>
            <a:ahLst/>
            <a:cxnLst/>
            <a:rect l="l" t="t" r="r" b="b"/>
            <a:pathLst>
              <a:path w="4572000" h="996950">
                <a:moveTo>
                  <a:pt x="0" y="996696"/>
                </a:moveTo>
                <a:lnTo>
                  <a:pt x="4572000" y="996696"/>
                </a:lnTo>
                <a:lnTo>
                  <a:pt x="4572000" y="0"/>
                </a:lnTo>
                <a:lnTo>
                  <a:pt x="0" y="0"/>
                </a:lnTo>
                <a:lnTo>
                  <a:pt x="0" y="996696"/>
                </a:lnTo>
                <a:close/>
              </a:path>
            </a:pathLst>
          </a:custGeom>
          <a:ln w="28956">
            <a:solidFill>
              <a:srgbClr val="3437E9"/>
            </a:solidFill>
          </a:ln>
        </p:spPr>
        <p:txBody>
          <a:bodyPr wrap="square" lIns="0" tIns="0" rIns="0" bIns="0" rtlCol="0"/>
          <a:lstStyle/>
          <a:p>
            <a:endParaRPr/>
          </a:p>
        </p:txBody>
      </p:sp>
      <p:sp>
        <p:nvSpPr>
          <p:cNvPr id="12" name="object 12"/>
          <p:cNvSpPr txBox="1"/>
          <p:nvPr/>
        </p:nvSpPr>
        <p:spPr>
          <a:xfrm>
            <a:off x="7981808" y="4809561"/>
            <a:ext cx="3482975" cy="452120"/>
          </a:xfrm>
          <a:prstGeom prst="rect">
            <a:avLst/>
          </a:prstGeom>
          <a:ln>
            <a:solidFill>
              <a:srgbClr val="3437E9"/>
            </a:solidFill>
          </a:ln>
        </p:spPr>
        <p:txBody>
          <a:bodyPr vert="horz" wrap="square" lIns="0" tIns="12065" rIns="0" bIns="0" rtlCol="0">
            <a:spAutoFit/>
          </a:bodyPr>
          <a:lstStyle/>
          <a:p>
            <a:pPr marL="12700">
              <a:lnSpc>
                <a:spcPct val="100000"/>
              </a:lnSpc>
              <a:spcBef>
                <a:spcPts val="95"/>
              </a:spcBef>
            </a:pPr>
            <a:r>
              <a:rPr sz="2800" b="1" spc="-10" dirty="0">
                <a:latin typeface="Franklin Gothic Medium Cond"/>
                <a:cs typeface="Franklin Gothic Medium Cond"/>
              </a:rPr>
              <a:t>Roles </a:t>
            </a:r>
            <a:r>
              <a:rPr sz="2800" b="1" spc="-5" dirty="0">
                <a:latin typeface="Franklin Gothic Medium Cond"/>
                <a:cs typeface="Franklin Gothic Medium Cond"/>
              </a:rPr>
              <a:t>entidades y</a:t>
            </a:r>
            <a:r>
              <a:rPr sz="2800" b="1" spc="-50" dirty="0">
                <a:latin typeface="Franklin Gothic Medium Cond"/>
                <a:cs typeface="Franklin Gothic Medium Cond"/>
              </a:rPr>
              <a:t> </a:t>
            </a:r>
            <a:r>
              <a:rPr sz="2800" b="1" spc="-5" dirty="0">
                <a:latin typeface="Franklin Gothic Medium Cond"/>
                <a:cs typeface="Franklin Gothic Medium Cond"/>
              </a:rPr>
              <a:t>usuarios</a:t>
            </a:r>
            <a:endParaRPr sz="2800" dirty="0">
              <a:latin typeface="Franklin Gothic Medium Cond"/>
              <a:cs typeface="Franklin Gothic Medium Cond"/>
            </a:endParaRPr>
          </a:p>
        </p:txBody>
      </p:sp>
      <p:sp>
        <p:nvSpPr>
          <p:cNvPr id="13" name="object 11"/>
          <p:cNvSpPr/>
          <p:nvPr/>
        </p:nvSpPr>
        <p:spPr>
          <a:xfrm>
            <a:off x="7426410" y="2464887"/>
            <a:ext cx="4572000" cy="996950"/>
          </a:xfrm>
          <a:custGeom>
            <a:avLst/>
            <a:gdLst/>
            <a:ahLst/>
            <a:cxnLst/>
            <a:rect l="l" t="t" r="r" b="b"/>
            <a:pathLst>
              <a:path w="4572000" h="996950">
                <a:moveTo>
                  <a:pt x="0" y="996696"/>
                </a:moveTo>
                <a:lnTo>
                  <a:pt x="4572000" y="996696"/>
                </a:lnTo>
                <a:lnTo>
                  <a:pt x="4572000" y="0"/>
                </a:lnTo>
                <a:lnTo>
                  <a:pt x="0" y="0"/>
                </a:lnTo>
                <a:lnTo>
                  <a:pt x="0" y="996696"/>
                </a:lnTo>
                <a:close/>
              </a:path>
            </a:pathLst>
          </a:custGeom>
          <a:ln w="28956">
            <a:solidFill>
              <a:srgbClr val="3437E9"/>
            </a:solidFill>
          </a:ln>
        </p:spPr>
        <p:txBody>
          <a:bodyPr wrap="square" lIns="0" tIns="0" rIns="0" bIns="0" rtlCol="0"/>
          <a:lstStyle/>
          <a:p>
            <a:endParaRPr/>
          </a:p>
        </p:txBody>
      </p:sp>
      <p:sp>
        <p:nvSpPr>
          <p:cNvPr id="14" name="object 12"/>
          <p:cNvSpPr txBox="1"/>
          <p:nvPr/>
        </p:nvSpPr>
        <p:spPr>
          <a:xfrm>
            <a:off x="7970922" y="2517211"/>
            <a:ext cx="3482975" cy="886781"/>
          </a:xfrm>
          <a:prstGeom prst="rect">
            <a:avLst/>
          </a:prstGeom>
          <a:ln>
            <a:solidFill>
              <a:srgbClr val="3437E9"/>
            </a:solidFill>
          </a:ln>
        </p:spPr>
        <p:txBody>
          <a:bodyPr vert="horz" wrap="square" lIns="0" tIns="12065" rIns="0" bIns="0" rtlCol="0">
            <a:spAutoFit/>
          </a:bodyPr>
          <a:lstStyle/>
          <a:p>
            <a:pPr marL="12700">
              <a:lnSpc>
                <a:spcPct val="100000"/>
              </a:lnSpc>
              <a:spcBef>
                <a:spcPts val="95"/>
              </a:spcBef>
            </a:pPr>
            <a:r>
              <a:rPr lang="es-CO" sz="2800" b="1" spc="-10" dirty="0">
                <a:latin typeface="Franklin Gothic Medium Cond"/>
                <a:cs typeface="Franklin Gothic Medium Cond"/>
              </a:rPr>
              <a:t>Clave Administrador local</a:t>
            </a:r>
          </a:p>
          <a:p>
            <a:pPr marL="12700">
              <a:lnSpc>
                <a:spcPct val="100000"/>
              </a:lnSpc>
              <a:spcBef>
                <a:spcPts val="95"/>
              </a:spcBef>
            </a:pPr>
            <a:r>
              <a:rPr lang="es-CO" sz="2800" b="1" spc="-10" dirty="0">
                <a:latin typeface="Franklin Gothic Medium Cond"/>
                <a:cs typeface="Franklin Gothic Medium Cond"/>
              </a:rPr>
              <a:t>Secretario de Planeación </a:t>
            </a:r>
            <a:endParaRPr sz="2800" dirty="0">
              <a:latin typeface="Franklin Gothic Medium Cond"/>
              <a:cs typeface="Franklin Gothic Medium Cond"/>
            </a:endParaRPr>
          </a:p>
        </p:txBody>
      </p:sp>
    </p:spTree>
    <p:extLst>
      <p:ext uri="{BB962C8B-B14F-4D97-AF65-F5344CB8AC3E}">
        <p14:creationId xmlns:p14="http://schemas.microsoft.com/office/powerpoint/2010/main" val="2907406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637661" y="3078231"/>
            <a:ext cx="2355915" cy="1082348"/>
          </a:xfrm>
          <a:prstGeom prst="rect">
            <a:avLst/>
          </a:prstGeom>
          <a:ln w="12191">
            <a:solidFill>
              <a:srgbClr val="3437E9"/>
            </a:solidFill>
          </a:ln>
        </p:spPr>
        <p:txBody>
          <a:bodyPr vert="horz" wrap="square" lIns="0" tIns="5080" rIns="0" bIns="0" rtlCol="0">
            <a:spAutoFit/>
          </a:bodyPr>
          <a:lstStyle/>
          <a:p>
            <a:pPr algn="ctr">
              <a:lnSpc>
                <a:spcPts val="2135"/>
              </a:lnSpc>
            </a:pPr>
            <a:endParaRPr lang="es-CO" sz="2550" dirty="0">
              <a:latin typeface="Times New Roman"/>
              <a:cs typeface="Times New Roman"/>
            </a:endParaRPr>
          </a:p>
          <a:p>
            <a:pPr algn="ctr">
              <a:lnSpc>
                <a:spcPts val="2135"/>
              </a:lnSpc>
            </a:pPr>
            <a:r>
              <a:rPr sz="1800" b="1" dirty="0">
                <a:latin typeface="Franklin Gothic Medium Cond"/>
                <a:cs typeface="Franklin Gothic Medium Cond"/>
              </a:rPr>
              <a:t>Configuración</a:t>
            </a:r>
            <a:endParaRPr sz="1800" dirty="0">
              <a:latin typeface="Franklin Gothic Medium Cond"/>
              <a:cs typeface="Franklin Gothic Medium Cond"/>
            </a:endParaRPr>
          </a:p>
          <a:p>
            <a:pPr algn="ctr">
              <a:lnSpc>
                <a:spcPts val="2135"/>
              </a:lnSpc>
            </a:pPr>
            <a:r>
              <a:rPr sz="1800" b="1" spc="-5" dirty="0">
                <a:latin typeface="Franklin Gothic Medium Cond"/>
                <a:cs typeface="Franklin Gothic Medium Cond"/>
              </a:rPr>
              <a:t>Entidad</a:t>
            </a:r>
            <a:endParaRPr lang="es-CO" sz="1800" b="1" spc="-5" dirty="0">
              <a:latin typeface="Franklin Gothic Medium Cond"/>
              <a:cs typeface="Franklin Gothic Medium Cond"/>
            </a:endParaRPr>
          </a:p>
          <a:p>
            <a:pPr algn="ctr">
              <a:lnSpc>
                <a:spcPts val="2135"/>
              </a:lnSpc>
            </a:pPr>
            <a:endParaRPr sz="1800" dirty="0">
              <a:latin typeface="Franklin Gothic Medium Cond"/>
              <a:cs typeface="Franklin Gothic Medium Cond"/>
            </a:endParaRPr>
          </a:p>
        </p:txBody>
      </p:sp>
      <p:sp>
        <p:nvSpPr>
          <p:cNvPr id="5" name="object 5"/>
          <p:cNvSpPr txBox="1"/>
          <p:nvPr/>
        </p:nvSpPr>
        <p:spPr>
          <a:xfrm>
            <a:off x="4860857" y="3121085"/>
            <a:ext cx="4841875" cy="1039494"/>
          </a:xfrm>
          <a:prstGeom prst="rect">
            <a:avLst/>
          </a:prstGeom>
          <a:ln w="12192">
            <a:solidFill>
              <a:srgbClr val="3437E9"/>
            </a:solidFill>
          </a:ln>
        </p:spPr>
        <p:txBody>
          <a:bodyPr vert="horz" wrap="square" lIns="0" tIns="6350" rIns="0" bIns="0" rtlCol="0">
            <a:spAutoFit/>
          </a:bodyPr>
          <a:lstStyle/>
          <a:p>
            <a:pPr>
              <a:lnSpc>
                <a:spcPct val="100000"/>
              </a:lnSpc>
              <a:spcBef>
                <a:spcPts val="50"/>
              </a:spcBef>
            </a:pPr>
            <a:endParaRPr sz="1600" dirty="0">
              <a:latin typeface="Times New Roman"/>
              <a:cs typeface="Times New Roman"/>
            </a:endParaRPr>
          </a:p>
          <a:p>
            <a:pPr marL="908050">
              <a:lnSpc>
                <a:spcPct val="100000"/>
              </a:lnSpc>
              <a:spcBef>
                <a:spcPts val="5"/>
              </a:spcBef>
            </a:pPr>
            <a:r>
              <a:rPr sz="1800" b="1" dirty="0">
                <a:latin typeface="Franklin Gothic Medium Cond"/>
                <a:cs typeface="Franklin Gothic Medium Cond"/>
              </a:rPr>
              <a:t>Configuración de Flujo de</a:t>
            </a:r>
            <a:r>
              <a:rPr sz="1800" b="1" spc="-110" dirty="0">
                <a:latin typeface="Franklin Gothic Medium Cond"/>
                <a:cs typeface="Franklin Gothic Medium Cond"/>
              </a:rPr>
              <a:t> </a:t>
            </a:r>
            <a:r>
              <a:rPr sz="1800" b="1" spc="-5" dirty="0">
                <a:latin typeface="Franklin Gothic Medium Cond"/>
                <a:cs typeface="Franklin Gothic Medium Cond"/>
              </a:rPr>
              <a:t>Viabilidad</a:t>
            </a:r>
            <a:endParaRPr sz="1800" dirty="0">
              <a:latin typeface="Franklin Gothic Medium Cond"/>
              <a:cs typeface="Franklin Gothic Medium Cond"/>
            </a:endParaRPr>
          </a:p>
        </p:txBody>
      </p:sp>
      <p:sp>
        <p:nvSpPr>
          <p:cNvPr id="6" name="object 6"/>
          <p:cNvSpPr/>
          <p:nvPr/>
        </p:nvSpPr>
        <p:spPr>
          <a:xfrm>
            <a:off x="1079527" y="644743"/>
            <a:ext cx="3138170" cy="403860"/>
          </a:xfrm>
          <a:custGeom>
            <a:avLst/>
            <a:gdLst/>
            <a:ahLst/>
            <a:cxnLst/>
            <a:rect l="l" t="t" r="r" b="b"/>
            <a:pathLst>
              <a:path w="3138170" h="403859">
                <a:moveTo>
                  <a:pt x="0" y="403860"/>
                </a:moveTo>
                <a:lnTo>
                  <a:pt x="3137916" y="403860"/>
                </a:lnTo>
                <a:lnTo>
                  <a:pt x="3137916" y="0"/>
                </a:lnTo>
                <a:lnTo>
                  <a:pt x="0" y="0"/>
                </a:lnTo>
                <a:lnTo>
                  <a:pt x="0" y="403860"/>
                </a:lnTo>
                <a:close/>
              </a:path>
            </a:pathLst>
          </a:custGeom>
          <a:noFill/>
          <a:ln>
            <a:solidFill>
              <a:srgbClr val="3437E9"/>
            </a:solidFill>
          </a:ln>
        </p:spPr>
        <p:txBody>
          <a:bodyPr wrap="square" lIns="0" tIns="0" rIns="0" bIns="0" rtlCol="0"/>
          <a:lstStyle/>
          <a:p>
            <a:pPr algn="ctr"/>
            <a:r>
              <a:rPr lang="es-CO" sz="2800" b="1" dirty="0">
                <a:latin typeface="Franklin Gothic Medium Cond" panose="020B0606030402020204" pitchFamily="34" charset="0"/>
              </a:rPr>
              <a:t>BUPPI - SUIFP</a:t>
            </a:r>
            <a:endParaRPr sz="2800" b="1" dirty="0">
              <a:latin typeface="Franklin Gothic Medium Cond" panose="020B0606030402020204" pitchFamily="34" charset="0"/>
            </a:endParaRPr>
          </a:p>
        </p:txBody>
      </p:sp>
      <p:sp>
        <p:nvSpPr>
          <p:cNvPr id="9" name="object 9"/>
          <p:cNvSpPr/>
          <p:nvPr/>
        </p:nvSpPr>
        <p:spPr>
          <a:xfrm>
            <a:off x="1869373" y="1506128"/>
            <a:ext cx="7833359" cy="756285"/>
          </a:xfrm>
          <a:custGeom>
            <a:avLst/>
            <a:gdLst/>
            <a:ahLst/>
            <a:cxnLst/>
            <a:rect l="l" t="t" r="r" b="b"/>
            <a:pathLst>
              <a:path w="7833359" h="756285">
                <a:moveTo>
                  <a:pt x="0" y="755903"/>
                </a:moveTo>
                <a:lnTo>
                  <a:pt x="7833359" y="755903"/>
                </a:lnTo>
                <a:lnTo>
                  <a:pt x="7833359" y="0"/>
                </a:lnTo>
                <a:lnTo>
                  <a:pt x="0" y="0"/>
                </a:lnTo>
                <a:lnTo>
                  <a:pt x="0" y="755903"/>
                </a:lnTo>
                <a:close/>
              </a:path>
            </a:pathLst>
          </a:custGeom>
          <a:ln w="28955">
            <a:solidFill>
              <a:srgbClr val="3437E9"/>
            </a:solidFill>
          </a:ln>
        </p:spPr>
        <p:txBody>
          <a:bodyPr wrap="square" lIns="0" tIns="0" rIns="0" bIns="0" rtlCol="0"/>
          <a:lstStyle/>
          <a:p>
            <a:endParaRPr/>
          </a:p>
        </p:txBody>
      </p:sp>
      <p:sp>
        <p:nvSpPr>
          <p:cNvPr id="10" name="object 10"/>
          <p:cNvSpPr txBox="1"/>
          <p:nvPr/>
        </p:nvSpPr>
        <p:spPr>
          <a:xfrm>
            <a:off x="2518090" y="1629661"/>
            <a:ext cx="6852920" cy="422275"/>
          </a:xfrm>
          <a:prstGeom prst="rect">
            <a:avLst/>
          </a:prstGeom>
          <a:ln>
            <a:solidFill>
              <a:srgbClr val="3437E9"/>
            </a:solidFill>
          </a:ln>
        </p:spPr>
        <p:txBody>
          <a:bodyPr vert="horz" wrap="square" lIns="0" tIns="13335" rIns="0" bIns="0" rtlCol="0">
            <a:spAutoFit/>
          </a:bodyPr>
          <a:lstStyle/>
          <a:p>
            <a:pPr marL="12700">
              <a:lnSpc>
                <a:spcPct val="100000"/>
              </a:lnSpc>
              <a:spcBef>
                <a:spcPts val="105"/>
              </a:spcBef>
            </a:pPr>
            <a:r>
              <a:rPr sz="2600" b="1" dirty="0">
                <a:latin typeface="Franklin Gothic Medium Cond"/>
                <a:cs typeface="Franklin Gothic Medium Cond"/>
              </a:rPr>
              <a:t>Administrador local- </a:t>
            </a:r>
            <a:r>
              <a:rPr sz="2600" b="1" spc="0" dirty="0">
                <a:latin typeface="Franklin Gothic Medium Cond"/>
                <a:cs typeface="Franklin Gothic Medium Cond"/>
              </a:rPr>
              <a:t>Secretario de </a:t>
            </a:r>
            <a:r>
              <a:rPr sz="2600" b="1" dirty="0">
                <a:latin typeface="Franklin Gothic Medium Cond"/>
                <a:cs typeface="Franklin Gothic Medium Cond"/>
              </a:rPr>
              <a:t>Planeación</a:t>
            </a:r>
            <a:r>
              <a:rPr sz="2600" b="1" spc="-120" dirty="0">
                <a:latin typeface="Franklin Gothic Medium Cond"/>
                <a:cs typeface="Franklin Gothic Medium Cond"/>
              </a:rPr>
              <a:t> </a:t>
            </a:r>
            <a:r>
              <a:rPr sz="2600" b="1" dirty="0">
                <a:latin typeface="Franklin Gothic Medium Cond"/>
                <a:cs typeface="Franklin Gothic Medium Cond"/>
              </a:rPr>
              <a:t>Municipal</a:t>
            </a:r>
            <a:endParaRPr sz="2600" dirty="0">
              <a:latin typeface="Franklin Gothic Medium Cond"/>
              <a:cs typeface="Franklin Gothic Medium Cond"/>
            </a:endParaRPr>
          </a:p>
        </p:txBody>
      </p:sp>
      <p:sp>
        <p:nvSpPr>
          <p:cNvPr id="11" name="object 11"/>
          <p:cNvSpPr/>
          <p:nvPr/>
        </p:nvSpPr>
        <p:spPr>
          <a:xfrm>
            <a:off x="2648612" y="2385946"/>
            <a:ext cx="334010" cy="564567"/>
          </a:xfrm>
          <a:custGeom>
            <a:avLst/>
            <a:gdLst/>
            <a:ahLst/>
            <a:cxnLst/>
            <a:rect l="l" t="t" r="r" b="b"/>
            <a:pathLst>
              <a:path w="332739" h="1013460">
                <a:moveTo>
                  <a:pt x="332232" y="847344"/>
                </a:moveTo>
                <a:lnTo>
                  <a:pt x="0" y="847344"/>
                </a:lnTo>
                <a:lnTo>
                  <a:pt x="166116" y="1013460"/>
                </a:lnTo>
                <a:lnTo>
                  <a:pt x="332232" y="847344"/>
                </a:lnTo>
                <a:close/>
              </a:path>
              <a:path w="332739" h="1013460">
                <a:moveTo>
                  <a:pt x="249174" y="0"/>
                </a:moveTo>
                <a:lnTo>
                  <a:pt x="83058" y="0"/>
                </a:lnTo>
                <a:lnTo>
                  <a:pt x="83058" y="847344"/>
                </a:lnTo>
                <a:lnTo>
                  <a:pt x="249174" y="847344"/>
                </a:lnTo>
                <a:lnTo>
                  <a:pt x="249174" y="0"/>
                </a:lnTo>
                <a:close/>
              </a:path>
            </a:pathLst>
          </a:custGeom>
          <a:solidFill>
            <a:srgbClr val="58A63E"/>
          </a:solidFill>
          <a:ln>
            <a:solidFill>
              <a:srgbClr val="3437E9"/>
            </a:solidFill>
          </a:ln>
        </p:spPr>
        <p:txBody>
          <a:bodyPr wrap="square" lIns="0" tIns="0" rIns="0" bIns="0" rtlCol="0"/>
          <a:lstStyle/>
          <a:p>
            <a:endParaRPr/>
          </a:p>
        </p:txBody>
      </p:sp>
      <p:sp>
        <p:nvSpPr>
          <p:cNvPr id="13" name="object 13"/>
          <p:cNvSpPr/>
          <p:nvPr/>
        </p:nvSpPr>
        <p:spPr>
          <a:xfrm>
            <a:off x="5043319" y="4288978"/>
            <a:ext cx="307887" cy="616545"/>
          </a:xfrm>
          <a:custGeom>
            <a:avLst/>
            <a:gdLst/>
            <a:ahLst/>
            <a:cxnLst/>
            <a:rect l="l" t="t" r="r" b="b"/>
            <a:pathLst>
              <a:path w="334010" h="739139">
                <a:moveTo>
                  <a:pt x="333756" y="572261"/>
                </a:moveTo>
                <a:lnTo>
                  <a:pt x="0" y="572261"/>
                </a:lnTo>
                <a:lnTo>
                  <a:pt x="166878" y="739139"/>
                </a:lnTo>
                <a:lnTo>
                  <a:pt x="333756" y="572261"/>
                </a:lnTo>
                <a:close/>
              </a:path>
              <a:path w="334010" h="739139">
                <a:moveTo>
                  <a:pt x="250317" y="0"/>
                </a:moveTo>
                <a:lnTo>
                  <a:pt x="83438" y="0"/>
                </a:lnTo>
                <a:lnTo>
                  <a:pt x="83438" y="572261"/>
                </a:lnTo>
                <a:lnTo>
                  <a:pt x="250317" y="572261"/>
                </a:lnTo>
                <a:lnTo>
                  <a:pt x="250317" y="0"/>
                </a:lnTo>
                <a:close/>
              </a:path>
            </a:pathLst>
          </a:custGeom>
          <a:solidFill>
            <a:srgbClr val="58A63E"/>
          </a:solidFill>
          <a:ln>
            <a:solidFill>
              <a:srgbClr val="3437E9"/>
            </a:solidFill>
          </a:ln>
        </p:spPr>
        <p:txBody>
          <a:bodyPr wrap="square" lIns="0" tIns="0" rIns="0" bIns="0" rtlCol="0"/>
          <a:lstStyle/>
          <a:p>
            <a:endParaRPr/>
          </a:p>
        </p:txBody>
      </p:sp>
      <p:sp>
        <p:nvSpPr>
          <p:cNvPr id="15" name="object 15"/>
          <p:cNvSpPr txBox="1"/>
          <p:nvPr/>
        </p:nvSpPr>
        <p:spPr>
          <a:xfrm>
            <a:off x="4047894" y="5116000"/>
            <a:ext cx="1687195" cy="774700"/>
          </a:xfrm>
          <a:prstGeom prst="rect">
            <a:avLst/>
          </a:prstGeom>
          <a:ln w="12192">
            <a:solidFill>
              <a:srgbClr val="3437E9"/>
            </a:solidFill>
          </a:ln>
        </p:spPr>
        <p:txBody>
          <a:bodyPr vert="horz" wrap="square" lIns="0" tIns="107950" rIns="0" bIns="0" rtlCol="0">
            <a:spAutoFit/>
          </a:bodyPr>
          <a:lstStyle/>
          <a:p>
            <a:pPr marL="340360" marR="333375" indent="59055">
              <a:lnSpc>
                <a:spcPct val="100000"/>
              </a:lnSpc>
              <a:spcBef>
                <a:spcPts val="850"/>
              </a:spcBef>
            </a:pPr>
            <a:r>
              <a:rPr sz="1800" b="1" dirty="0">
                <a:latin typeface="Franklin Gothic Medium Cond"/>
                <a:cs typeface="Franklin Gothic Medium Cond"/>
              </a:rPr>
              <a:t>Completar  i</a:t>
            </a:r>
            <a:r>
              <a:rPr sz="1800" b="1" spc="0" dirty="0">
                <a:latin typeface="Franklin Gothic Medium Cond"/>
                <a:cs typeface="Franklin Gothic Medium Cond"/>
              </a:rPr>
              <a:t>n</a:t>
            </a:r>
            <a:r>
              <a:rPr sz="1800" b="1" spc="5" dirty="0">
                <a:latin typeface="Franklin Gothic Medium Cond"/>
                <a:cs typeface="Franklin Gothic Medium Cond"/>
              </a:rPr>
              <a:t>f</a:t>
            </a:r>
            <a:r>
              <a:rPr sz="1800" b="1" spc="-5" dirty="0">
                <a:latin typeface="Franklin Gothic Medium Cond"/>
                <a:cs typeface="Franklin Gothic Medium Cond"/>
              </a:rPr>
              <a:t>ormac</a:t>
            </a:r>
            <a:r>
              <a:rPr sz="1800" b="1" spc="-15" dirty="0">
                <a:latin typeface="Franklin Gothic Medium Cond"/>
                <a:cs typeface="Franklin Gothic Medium Cond"/>
              </a:rPr>
              <a:t>i</a:t>
            </a:r>
            <a:r>
              <a:rPr sz="1800" b="1" spc="-5" dirty="0">
                <a:latin typeface="Franklin Gothic Medium Cond"/>
                <a:cs typeface="Franklin Gothic Medium Cond"/>
              </a:rPr>
              <a:t>ón</a:t>
            </a:r>
            <a:endParaRPr sz="1800">
              <a:latin typeface="Franklin Gothic Medium Cond"/>
              <a:cs typeface="Franklin Gothic Medium Cond"/>
            </a:endParaRPr>
          </a:p>
        </p:txBody>
      </p:sp>
      <p:sp>
        <p:nvSpPr>
          <p:cNvPr id="16" name="object 16"/>
          <p:cNvSpPr txBox="1"/>
          <p:nvPr/>
        </p:nvSpPr>
        <p:spPr>
          <a:xfrm>
            <a:off x="5868350" y="5116000"/>
            <a:ext cx="1559560" cy="774700"/>
          </a:xfrm>
          <a:prstGeom prst="rect">
            <a:avLst/>
          </a:prstGeom>
          <a:ln w="12192">
            <a:solidFill>
              <a:srgbClr val="3437E9"/>
            </a:solidFill>
          </a:ln>
        </p:spPr>
        <p:txBody>
          <a:bodyPr vert="horz" wrap="square" lIns="0" tIns="107950" rIns="0" bIns="0" rtlCol="0">
            <a:spAutoFit/>
          </a:bodyPr>
          <a:lstStyle/>
          <a:p>
            <a:pPr marL="414020" marR="278130" indent="-127000">
              <a:lnSpc>
                <a:spcPct val="100000"/>
              </a:lnSpc>
              <a:spcBef>
                <a:spcPts val="850"/>
              </a:spcBef>
            </a:pPr>
            <a:r>
              <a:rPr sz="1800" b="1" spc="-30" dirty="0">
                <a:latin typeface="Franklin Gothic Medium Cond"/>
                <a:cs typeface="Franklin Gothic Medium Cond"/>
              </a:rPr>
              <a:t>V</a:t>
            </a:r>
            <a:r>
              <a:rPr sz="1800" b="1" dirty="0">
                <a:latin typeface="Franklin Gothic Medium Cond"/>
                <a:cs typeface="Franklin Gothic Medium Cond"/>
              </a:rPr>
              <a:t>e</a:t>
            </a:r>
            <a:r>
              <a:rPr sz="1800" b="1" spc="0" dirty="0">
                <a:latin typeface="Franklin Gothic Medium Cond"/>
                <a:cs typeface="Franklin Gothic Medium Cond"/>
              </a:rPr>
              <a:t>r</a:t>
            </a:r>
            <a:r>
              <a:rPr sz="1800" b="1" spc="-5" dirty="0">
                <a:latin typeface="Franklin Gothic Medium Cond"/>
                <a:cs typeface="Franklin Gothic Medium Cond"/>
              </a:rPr>
              <a:t>i</a:t>
            </a:r>
            <a:r>
              <a:rPr sz="1800" b="1" spc="15" dirty="0">
                <a:latin typeface="Franklin Gothic Medium Cond"/>
                <a:cs typeface="Franklin Gothic Medium Cond"/>
              </a:rPr>
              <a:t>f</a:t>
            </a:r>
            <a:r>
              <a:rPr sz="1800" b="1" spc="-5" dirty="0">
                <a:latin typeface="Franklin Gothic Medium Cond"/>
                <a:cs typeface="Franklin Gothic Medium Cond"/>
              </a:rPr>
              <a:t>icación  territorio</a:t>
            </a:r>
            <a:endParaRPr sz="1800">
              <a:latin typeface="Franklin Gothic Medium Cond"/>
              <a:cs typeface="Franklin Gothic Medium Cond"/>
            </a:endParaRPr>
          </a:p>
        </p:txBody>
      </p:sp>
      <p:sp>
        <p:nvSpPr>
          <p:cNvPr id="17" name="object 17"/>
          <p:cNvSpPr txBox="1"/>
          <p:nvPr/>
        </p:nvSpPr>
        <p:spPr>
          <a:xfrm>
            <a:off x="7594915" y="5116000"/>
            <a:ext cx="1442085" cy="774700"/>
          </a:xfrm>
          <a:prstGeom prst="rect">
            <a:avLst/>
          </a:prstGeom>
          <a:ln w="12192">
            <a:solidFill>
              <a:srgbClr val="3437E9"/>
            </a:solidFill>
          </a:ln>
        </p:spPr>
        <p:txBody>
          <a:bodyPr vert="horz" wrap="square" lIns="0" tIns="122555" rIns="0" bIns="0" rtlCol="0">
            <a:spAutoFit/>
          </a:bodyPr>
          <a:lstStyle/>
          <a:p>
            <a:pPr marL="306070" marR="293370" indent="-3175">
              <a:lnSpc>
                <a:spcPts val="2110"/>
              </a:lnSpc>
              <a:spcBef>
                <a:spcPts val="965"/>
              </a:spcBef>
            </a:pPr>
            <a:r>
              <a:rPr sz="1800" b="1" dirty="0">
                <a:latin typeface="Franklin Gothic Medium Cond"/>
                <a:cs typeface="Franklin Gothic Medium Cond"/>
              </a:rPr>
              <a:t>C</a:t>
            </a:r>
            <a:r>
              <a:rPr sz="1800" b="1" spc="0" dirty="0">
                <a:latin typeface="Franklin Gothic Medium Cond"/>
                <a:cs typeface="Franklin Gothic Medium Cond"/>
              </a:rPr>
              <a:t>on</a:t>
            </a:r>
            <a:r>
              <a:rPr sz="1800" b="1" spc="15" dirty="0">
                <a:latin typeface="Franklin Gothic Medium Cond"/>
                <a:cs typeface="Franklin Gothic Medium Cond"/>
              </a:rPr>
              <a:t>f</a:t>
            </a:r>
            <a:r>
              <a:rPr sz="1800" b="1" spc="-5" dirty="0">
                <a:latin typeface="Franklin Gothic Medium Cond"/>
                <a:cs typeface="Franklin Gothic Medium Cond"/>
              </a:rPr>
              <a:t>irmar  viabilidad</a:t>
            </a:r>
            <a:endParaRPr sz="1800">
              <a:latin typeface="Franklin Gothic Medium Cond"/>
              <a:cs typeface="Franklin Gothic Medium Cond"/>
            </a:endParaRPr>
          </a:p>
        </p:txBody>
      </p:sp>
      <p:sp>
        <p:nvSpPr>
          <p:cNvPr id="18" name="object 18"/>
          <p:cNvSpPr txBox="1"/>
          <p:nvPr/>
        </p:nvSpPr>
        <p:spPr>
          <a:xfrm>
            <a:off x="9204005" y="5116000"/>
            <a:ext cx="1464945" cy="774700"/>
          </a:xfrm>
          <a:prstGeom prst="rect">
            <a:avLst/>
          </a:prstGeom>
          <a:ln w="12192">
            <a:solidFill>
              <a:srgbClr val="3437E9"/>
            </a:solidFill>
          </a:ln>
        </p:spPr>
        <p:txBody>
          <a:bodyPr vert="horz" wrap="square" lIns="0" tIns="0" rIns="0" bIns="0" rtlCol="0">
            <a:spAutoFit/>
          </a:bodyPr>
          <a:lstStyle/>
          <a:p>
            <a:pPr marL="424180">
              <a:lnSpc>
                <a:spcPts val="1930"/>
              </a:lnSpc>
            </a:pPr>
            <a:r>
              <a:rPr sz="1800" b="1" dirty="0">
                <a:latin typeface="Franklin Gothic Medium Cond"/>
                <a:cs typeface="Franklin Gothic Medium Cond"/>
              </a:rPr>
              <a:t>Control</a:t>
            </a:r>
            <a:endParaRPr sz="1800" dirty="0">
              <a:latin typeface="Franklin Gothic Medium Cond"/>
              <a:cs typeface="Franklin Gothic Medium Cond"/>
            </a:endParaRPr>
          </a:p>
          <a:p>
            <a:pPr marL="317500" marR="311150" algn="ctr">
              <a:lnSpc>
                <a:spcPts val="2110"/>
              </a:lnSpc>
              <a:spcBef>
                <a:spcPts val="110"/>
              </a:spcBef>
            </a:pPr>
            <a:r>
              <a:rPr sz="1800" b="1" dirty="0">
                <a:latin typeface="Franklin Gothic Medium Cond"/>
                <a:cs typeface="Franklin Gothic Medium Cond"/>
              </a:rPr>
              <a:t>posterior  </a:t>
            </a:r>
            <a:r>
              <a:rPr sz="1800" b="1" spc="0" dirty="0">
                <a:latin typeface="Franklin Gothic Medium Cond"/>
                <a:cs typeface="Franklin Gothic Medium Cond"/>
              </a:rPr>
              <a:t>v</a:t>
            </a:r>
            <a:r>
              <a:rPr sz="1800" b="1" dirty="0">
                <a:latin typeface="Franklin Gothic Medium Cond"/>
                <a:cs typeface="Franklin Gothic Medium Cond"/>
              </a:rPr>
              <a:t>i</a:t>
            </a:r>
            <a:r>
              <a:rPr sz="1800" b="1" spc="0" dirty="0">
                <a:latin typeface="Franklin Gothic Medium Cond"/>
                <a:cs typeface="Franklin Gothic Medium Cond"/>
              </a:rPr>
              <a:t>a</a:t>
            </a:r>
            <a:r>
              <a:rPr sz="1800" b="1" spc="-10" dirty="0">
                <a:latin typeface="Franklin Gothic Medium Cond"/>
                <a:cs typeface="Franklin Gothic Medium Cond"/>
              </a:rPr>
              <a:t>bi</a:t>
            </a:r>
            <a:r>
              <a:rPr sz="1800" b="1" dirty="0">
                <a:latin typeface="Franklin Gothic Medium Cond"/>
                <a:cs typeface="Franklin Gothic Medium Cond"/>
              </a:rPr>
              <a:t>l</a:t>
            </a:r>
            <a:r>
              <a:rPr sz="1800" b="1" spc="-5" dirty="0">
                <a:latin typeface="Franklin Gothic Medium Cond"/>
                <a:cs typeface="Franklin Gothic Medium Cond"/>
              </a:rPr>
              <a:t>idad</a:t>
            </a:r>
            <a:endParaRPr sz="1800" dirty="0">
              <a:latin typeface="Franklin Gothic Medium Cond"/>
              <a:cs typeface="Franklin Gothic Medium Cond"/>
            </a:endParaRPr>
          </a:p>
        </p:txBody>
      </p:sp>
      <p:sp>
        <p:nvSpPr>
          <p:cNvPr id="19" name="object 19"/>
          <p:cNvSpPr txBox="1"/>
          <p:nvPr/>
        </p:nvSpPr>
        <p:spPr>
          <a:xfrm>
            <a:off x="1921537" y="5116000"/>
            <a:ext cx="1788160" cy="774700"/>
          </a:xfrm>
          <a:prstGeom prst="rect">
            <a:avLst/>
          </a:prstGeom>
          <a:ln w="12191">
            <a:solidFill>
              <a:srgbClr val="3437E9"/>
            </a:solidFill>
          </a:ln>
        </p:spPr>
        <p:txBody>
          <a:bodyPr vert="horz" wrap="square" lIns="0" tIns="0" rIns="0" bIns="0" rtlCol="0">
            <a:spAutoFit/>
          </a:bodyPr>
          <a:lstStyle/>
          <a:p>
            <a:pPr algn="ctr">
              <a:lnSpc>
                <a:spcPts val="1930"/>
              </a:lnSpc>
            </a:pPr>
            <a:r>
              <a:rPr sz="1800" b="1" spc="-5" dirty="0">
                <a:latin typeface="Franklin Gothic Medium Cond"/>
                <a:cs typeface="Franklin Gothic Medium Cond"/>
              </a:rPr>
              <a:t>Nombre </a:t>
            </a:r>
            <a:r>
              <a:rPr sz="1800" b="1" dirty="0">
                <a:latin typeface="Franklin Gothic Medium Cond"/>
                <a:cs typeface="Franklin Gothic Medium Cond"/>
              </a:rPr>
              <a:t>de</a:t>
            </a:r>
            <a:r>
              <a:rPr sz="1800" b="1" spc="-45" dirty="0">
                <a:latin typeface="Franklin Gothic Medium Cond"/>
                <a:cs typeface="Franklin Gothic Medium Cond"/>
              </a:rPr>
              <a:t> </a:t>
            </a:r>
            <a:r>
              <a:rPr sz="1800" b="1" spc="-5" dirty="0">
                <a:latin typeface="Franklin Gothic Medium Cond"/>
                <a:cs typeface="Franklin Gothic Medium Cond"/>
              </a:rPr>
              <a:t>la</a:t>
            </a:r>
            <a:endParaRPr sz="1800" dirty="0">
              <a:latin typeface="Franklin Gothic Medium Cond"/>
              <a:cs typeface="Franklin Gothic Medium Cond"/>
            </a:endParaRPr>
          </a:p>
          <a:p>
            <a:pPr algn="ctr">
              <a:lnSpc>
                <a:spcPct val="100000"/>
              </a:lnSpc>
            </a:pPr>
            <a:r>
              <a:rPr sz="1800" b="1" dirty="0">
                <a:latin typeface="Franklin Gothic Medium Cond"/>
                <a:cs typeface="Franklin Gothic Medium Cond"/>
              </a:rPr>
              <a:t>entidad</a:t>
            </a:r>
            <a:endParaRPr sz="1800" dirty="0">
              <a:latin typeface="Franklin Gothic Medium Cond"/>
              <a:cs typeface="Franklin Gothic Medium Cond"/>
            </a:endParaRPr>
          </a:p>
        </p:txBody>
      </p:sp>
      <p:sp>
        <p:nvSpPr>
          <p:cNvPr id="20" name="object 20"/>
          <p:cNvSpPr/>
          <p:nvPr/>
        </p:nvSpPr>
        <p:spPr>
          <a:xfrm>
            <a:off x="7055075" y="2417467"/>
            <a:ext cx="334010" cy="615011"/>
          </a:xfrm>
          <a:custGeom>
            <a:avLst/>
            <a:gdLst/>
            <a:ahLst/>
            <a:cxnLst/>
            <a:rect l="l" t="t" r="r" b="b"/>
            <a:pathLst>
              <a:path w="334010" h="927100">
                <a:moveTo>
                  <a:pt x="333756" y="759713"/>
                </a:moveTo>
                <a:lnTo>
                  <a:pt x="0" y="759713"/>
                </a:lnTo>
                <a:lnTo>
                  <a:pt x="166878" y="926591"/>
                </a:lnTo>
                <a:lnTo>
                  <a:pt x="333756" y="759713"/>
                </a:lnTo>
                <a:close/>
              </a:path>
              <a:path w="334010" h="927100">
                <a:moveTo>
                  <a:pt x="250317" y="0"/>
                </a:moveTo>
                <a:lnTo>
                  <a:pt x="83438" y="0"/>
                </a:lnTo>
                <a:lnTo>
                  <a:pt x="83438" y="759713"/>
                </a:lnTo>
                <a:lnTo>
                  <a:pt x="250317" y="759713"/>
                </a:lnTo>
                <a:lnTo>
                  <a:pt x="250317" y="0"/>
                </a:lnTo>
                <a:close/>
              </a:path>
            </a:pathLst>
          </a:custGeom>
          <a:solidFill>
            <a:srgbClr val="58A63E"/>
          </a:solidFill>
          <a:ln>
            <a:solidFill>
              <a:srgbClr val="3437E9"/>
            </a:solidFill>
          </a:ln>
        </p:spPr>
        <p:txBody>
          <a:bodyPr wrap="square" lIns="0" tIns="0" rIns="0" bIns="0" rtlCol="0"/>
          <a:lstStyle/>
          <a:p>
            <a:endParaRPr/>
          </a:p>
        </p:txBody>
      </p:sp>
      <p:sp>
        <p:nvSpPr>
          <p:cNvPr id="31" name="object 13"/>
          <p:cNvSpPr/>
          <p:nvPr/>
        </p:nvSpPr>
        <p:spPr>
          <a:xfrm>
            <a:off x="6485295" y="4315985"/>
            <a:ext cx="307887" cy="616545"/>
          </a:xfrm>
          <a:custGeom>
            <a:avLst/>
            <a:gdLst/>
            <a:ahLst/>
            <a:cxnLst/>
            <a:rect l="l" t="t" r="r" b="b"/>
            <a:pathLst>
              <a:path w="334010" h="739139">
                <a:moveTo>
                  <a:pt x="333756" y="572261"/>
                </a:moveTo>
                <a:lnTo>
                  <a:pt x="0" y="572261"/>
                </a:lnTo>
                <a:lnTo>
                  <a:pt x="166878" y="739139"/>
                </a:lnTo>
                <a:lnTo>
                  <a:pt x="333756" y="572261"/>
                </a:lnTo>
                <a:close/>
              </a:path>
              <a:path w="334010" h="739139">
                <a:moveTo>
                  <a:pt x="250317" y="0"/>
                </a:moveTo>
                <a:lnTo>
                  <a:pt x="83438" y="0"/>
                </a:lnTo>
                <a:lnTo>
                  <a:pt x="83438" y="572261"/>
                </a:lnTo>
                <a:lnTo>
                  <a:pt x="250317" y="572261"/>
                </a:lnTo>
                <a:lnTo>
                  <a:pt x="250317" y="0"/>
                </a:lnTo>
                <a:close/>
              </a:path>
            </a:pathLst>
          </a:custGeom>
          <a:solidFill>
            <a:srgbClr val="58A63E"/>
          </a:solidFill>
          <a:ln>
            <a:solidFill>
              <a:srgbClr val="3437E9"/>
            </a:solidFill>
          </a:ln>
        </p:spPr>
        <p:txBody>
          <a:bodyPr wrap="square" lIns="0" tIns="0" rIns="0" bIns="0" rtlCol="0"/>
          <a:lstStyle/>
          <a:p>
            <a:endParaRPr/>
          </a:p>
        </p:txBody>
      </p:sp>
      <p:sp>
        <p:nvSpPr>
          <p:cNvPr id="32" name="object 13"/>
          <p:cNvSpPr/>
          <p:nvPr/>
        </p:nvSpPr>
        <p:spPr>
          <a:xfrm>
            <a:off x="8008070" y="4302666"/>
            <a:ext cx="307887" cy="616545"/>
          </a:xfrm>
          <a:custGeom>
            <a:avLst/>
            <a:gdLst/>
            <a:ahLst/>
            <a:cxnLst/>
            <a:rect l="l" t="t" r="r" b="b"/>
            <a:pathLst>
              <a:path w="334010" h="739139">
                <a:moveTo>
                  <a:pt x="333756" y="572261"/>
                </a:moveTo>
                <a:lnTo>
                  <a:pt x="0" y="572261"/>
                </a:lnTo>
                <a:lnTo>
                  <a:pt x="166878" y="739139"/>
                </a:lnTo>
                <a:lnTo>
                  <a:pt x="333756" y="572261"/>
                </a:lnTo>
                <a:close/>
              </a:path>
              <a:path w="334010" h="739139">
                <a:moveTo>
                  <a:pt x="250317" y="0"/>
                </a:moveTo>
                <a:lnTo>
                  <a:pt x="83438" y="0"/>
                </a:lnTo>
                <a:lnTo>
                  <a:pt x="83438" y="572261"/>
                </a:lnTo>
                <a:lnTo>
                  <a:pt x="250317" y="572261"/>
                </a:lnTo>
                <a:lnTo>
                  <a:pt x="250317" y="0"/>
                </a:lnTo>
                <a:close/>
              </a:path>
            </a:pathLst>
          </a:custGeom>
          <a:solidFill>
            <a:srgbClr val="58A63E"/>
          </a:solidFill>
          <a:ln>
            <a:solidFill>
              <a:srgbClr val="3437E9"/>
            </a:solidFill>
          </a:ln>
        </p:spPr>
        <p:txBody>
          <a:bodyPr wrap="square" lIns="0" tIns="0" rIns="0" bIns="0" rtlCol="0"/>
          <a:lstStyle/>
          <a:p>
            <a:endParaRPr/>
          </a:p>
        </p:txBody>
      </p:sp>
      <p:sp>
        <p:nvSpPr>
          <p:cNvPr id="33" name="object 13"/>
          <p:cNvSpPr/>
          <p:nvPr/>
        </p:nvSpPr>
        <p:spPr>
          <a:xfrm>
            <a:off x="9530844" y="4359936"/>
            <a:ext cx="307887" cy="616545"/>
          </a:xfrm>
          <a:custGeom>
            <a:avLst/>
            <a:gdLst/>
            <a:ahLst/>
            <a:cxnLst/>
            <a:rect l="l" t="t" r="r" b="b"/>
            <a:pathLst>
              <a:path w="334010" h="739139">
                <a:moveTo>
                  <a:pt x="333756" y="572261"/>
                </a:moveTo>
                <a:lnTo>
                  <a:pt x="0" y="572261"/>
                </a:lnTo>
                <a:lnTo>
                  <a:pt x="166878" y="739139"/>
                </a:lnTo>
                <a:lnTo>
                  <a:pt x="333756" y="572261"/>
                </a:lnTo>
                <a:close/>
              </a:path>
              <a:path w="334010" h="739139">
                <a:moveTo>
                  <a:pt x="250317" y="0"/>
                </a:moveTo>
                <a:lnTo>
                  <a:pt x="83438" y="0"/>
                </a:lnTo>
                <a:lnTo>
                  <a:pt x="83438" y="572261"/>
                </a:lnTo>
                <a:lnTo>
                  <a:pt x="250317" y="572261"/>
                </a:lnTo>
                <a:lnTo>
                  <a:pt x="250317" y="0"/>
                </a:lnTo>
                <a:close/>
              </a:path>
            </a:pathLst>
          </a:custGeom>
          <a:solidFill>
            <a:srgbClr val="58A63E"/>
          </a:solidFill>
          <a:ln>
            <a:solidFill>
              <a:srgbClr val="3437E9"/>
            </a:solidFill>
          </a:ln>
        </p:spPr>
        <p:txBody>
          <a:bodyPr wrap="square" lIns="0" tIns="0" rIns="0" bIns="0" rtlCol="0"/>
          <a:lstStyle/>
          <a:p>
            <a:endParaRPr/>
          </a:p>
        </p:txBody>
      </p:sp>
      <p:sp>
        <p:nvSpPr>
          <p:cNvPr id="34" name="object 13"/>
          <p:cNvSpPr/>
          <p:nvPr/>
        </p:nvSpPr>
        <p:spPr>
          <a:xfrm>
            <a:off x="2666385" y="4288978"/>
            <a:ext cx="307887" cy="616545"/>
          </a:xfrm>
          <a:custGeom>
            <a:avLst/>
            <a:gdLst/>
            <a:ahLst/>
            <a:cxnLst/>
            <a:rect l="l" t="t" r="r" b="b"/>
            <a:pathLst>
              <a:path w="334010" h="739139">
                <a:moveTo>
                  <a:pt x="333756" y="572261"/>
                </a:moveTo>
                <a:lnTo>
                  <a:pt x="0" y="572261"/>
                </a:lnTo>
                <a:lnTo>
                  <a:pt x="166878" y="739139"/>
                </a:lnTo>
                <a:lnTo>
                  <a:pt x="333756" y="572261"/>
                </a:lnTo>
                <a:close/>
              </a:path>
              <a:path w="334010" h="739139">
                <a:moveTo>
                  <a:pt x="250317" y="0"/>
                </a:moveTo>
                <a:lnTo>
                  <a:pt x="83438" y="0"/>
                </a:lnTo>
                <a:lnTo>
                  <a:pt x="83438" y="572261"/>
                </a:lnTo>
                <a:lnTo>
                  <a:pt x="250317" y="572261"/>
                </a:lnTo>
                <a:lnTo>
                  <a:pt x="250317" y="0"/>
                </a:lnTo>
                <a:close/>
              </a:path>
            </a:pathLst>
          </a:custGeom>
          <a:solidFill>
            <a:srgbClr val="58A63E"/>
          </a:solidFill>
          <a:ln>
            <a:solidFill>
              <a:srgbClr val="3437E9"/>
            </a:solidFill>
          </a:ln>
        </p:spPr>
        <p:txBody>
          <a:bodyPr wrap="square" lIns="0" tIns="0" rIns="0" bIns="0" rtlCol="0"/>
          <a:lstStyle/>
          <a:p>
            <a:endParaRPr/>
          </a:p>
        </p:txBody>
      </p:sp>
    </p:spTree>
    <p:extLst>
      <p:ext uri="{BB962C8B-B14F-4D97-AF65-F5344CB8AC3E}">
        <p14:creationId xmlns:p14="http://schemas.microsoft.com/office/powerpoint/2010/main" val="12668076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lecha derecha 44"/>
          <p:cNvSpPr/>
          <p:nvPr/>
        </p:nvSpPr>
        <p:spPr>
          <a:xfrm>
            <a:off x="812990" y="2185273"/>
            <a:ext cx="3886200" cy="12504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Rectángulo 1"/>
          <p:cNvSpPr/>
          <p:nvPr/>
        </p:nvSpPr>
        <p:spPr>
          <a:xfrm>
            <a:off x="812990" y="2518120"/>
            <a:ext cx="3267882" cy="584775"/>
          </a:xfrm>
          <a:prstGeom prst="rect">
            <a:avLst/>
          </a:prstGeom>
          <a:noFill/>
          <a:ln>
            <a:solidFill>
              <a:srgbClr val="3437E9"/>
            </a:solidFill>
          </a:ln>
        </p:spPr>
        <p:txBody>
          <a:bodyPr wrap="none">
            <a:spAutoFit/>
          </a:bodyPr>
          <a:lstStyle/>
          <a:p>
            <a:pPr algn="ctr"/>
            <a:r>
              <a:rPr lang="es-CO" sz="3200" dirty="0">
                <a:latin typeface="Franklin Gothic Demi" panose="020B0703020102020204" pitchFamily="34" charset="0"/>
              </a:rPr>
              <a:t>APLICATIVO MGA</a:t>
            </a:r>
          </a:p>
        </p:txBody>
      </p:sp>
      <p:sp>
        <p:nvSpPr>
          <p:cNvPr id="41" name="Flecha derecha 40"/>
          <p:cNvSpPr/>
          <p:nvPr/>
        </p:nvSpPr>
        <p:spPr>
          <a:xfrm>
            <a:off x="5440675" y="2122129"/>
            <a:ext cx="4267200" cy="125047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2" name="Rectángulo 41"/>
          <p:cNvSpPr/>
          <p:nvPr/>
        </p:nvSpPr>
        <p:spPr>
          <a:xfrm>
            <a:off x="5704258" y="2404471"/>
            <a:ext cx="3499484" cy="584775"/>
          </a:xfrm>
          <a:prstGeom prst="rect">
            <a:avLst/>
          </a:prstGeom>
          <a:noFill/>
          <a:ln>
            <a:solidFill>
              <a:srgbClr val="3437E9"/>
            </a:solidFill>
          </a:ln>
        </p:spPr>
        <p:txBody>
          <a:bodyPr wrap="none">
            <a:spAutoFit/>
          </a:bodyPr>
          <a:lstStyle/>
          <a:p>
            <a:pPr algn="ctr"/>
            <a:r>
              <a:rPr lang="es-CO" sz="3200" dirty="0">
                <a:latin typeface="Franklin Gothic Demi" panose="020B0703020102020204" pitchFamily="34" charset="0"/>
              </a:rPr>
              <a:t>APLICATIVO SUIFP</a:t>
            </a:r>
          </a:p>
        </p:txBody>
      </p:sp>
      <p:sp>
        <p:nvSpPr>
          <p:cNvPr id="43" name="Flecha derecha 42"/>
          <p:cNvSpPr/>
          <p:nvPr/>
        </p:nvSpPr>
        <p:spPr>
          <a:xfrm>
            <a:off x="6692000" y="4726186"/>
            <a:ext cx="3886200" cy="1250470"/>
          </a:xfrm>
          <a:prstGeom prst="rightArrow">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47" name="Flecha derecha 46"/>
          <p:cNvSpPr/>
          <p:nvPr/>
        </p:nvSpPr>
        <p:spPr>
          <a:xfrm>
            <a:off x="672200" y="4726186"/>
            <a:ext cx="3886200" cy="1250470"/>
          </a:xfrm>
          <a:prstGeom prst="rightArrow">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48" name="Rectángulo 47"/>
          <p:cNvSpPr/>
          <p:nvPr/>
        </p:nvSpPr>
        <p:spPr>
          <a:xfrm>
            <a:off x="6959340" y="5059033"/>
            <a:ext cx="3038011" cy="523220"/>
          </a:xfrm>
          <a:prstGeom prst="rect">
            <a:avLst/>
          </a:prstGeom>
          <a:noFill/>
          <a:ln>
            <a:solidFill>
              <a:srgbClr val="3437E9"/>
            </a:solidFill>
          </a:ln>
        </p:spPr>
        <p:txBody>
          <a:bodyPr wrap="none">
            <a:spAutoFit/>
          </a:bodyPr>
          <a:lstStyle/>
          <a:p>
            <a:pPr algn="ctr"/>
            <a:r>
              <a:rPr lang="es-CO" sz="2800" dirty="0">
                <a:latin typeface="Franklin Gothic Demi" panose="020B0703020102020204" pitchFamily="34" charset="0"/>
              </a:rPr>
              <a:t>Flujo de viabilidad</a:t>
            </a:r>
          </a:p>
        </p:txBody>
      </p:sp>
      <p:sp>
        <p:nvSpPr>
          <p:cNvPr id="49" name="Rectángulo 48"/>
          <p:cNvSpPr/>
          <p:nvPr/>
        </p:nvSpPr>
        <p:spPr>
          <a:xfrm>
            <a:off x="913723" y="5059033"/>
            <a:ext cx="2978123" cy="523220"/>
          </a:xfrm>
          <a:prstGeom prst="rect">
            <a:avLst/>
          </a:prstGeom>
          <a:noFill/>
          <a:ln>
            <a:solidFill>
              <a:srgbClr val="3437E9"/>
            </a:solidFill>
          </a:ln>
        </p:spPr>
        <p:txBody>
          <a:bodyPr wrap="none">
            <a:spAutoFit/>
          </a:bodyPr>
          <a:lstStyle/>
          <a:p>
            <a:pPr algn="ctr"/>
            <a:r>
              <a:rPr lang="es-CO" sz="2800" dirty="0">
                <a:latin typeface="Franklin Gothic Demi" panose="020B0703020102020204" pitchFamily="34" charset="0"/>
              </a:rPr>
              <a:t>Flujo del proyecto</a:t>
            </a:r>
          </a:p>
        </p:txBody>
      </p:sp>
      <p:sp>
        <p:nvSpPr>
          <p:cNvPr id="4" name="Pentágono 3"/>
          <p:cNvSpPr/>
          <p:nvPr/>
        </p:nvSpPr>
        <p:spPr>
          <a:xfrm>
            <a:off x="757076" y="3805944"/>
            <a:ext cx="1316032" cy="484632"/>
          </a:xfrm>
          <a:prstGeom prst="homePlate">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1" name="Rectángulo 50"/>
          <p:cNvSpPr/>
          <p:nvPr/>
        </p:nvSpPr>
        <p:spPr>
          <a:xfrm>
            <a:off x="653092" y="3755872"/>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Registrar </a:t>
            </a:r>
          </a:p>
          <a:p>
            <a:pPr algn="ctr"/>
            <a:r>
              <a:rPr lang="es-CO" sz="1600" dirty="0">
                <a:latin typeface="Franklin Gothic Demi" panose="020B0703020102020204" pitchFamily="34" charset="0"/>
              </a:rPr>
              <a:t>información</a:t>
            </a:r>
          </a:p>
        </p:txBody>
      </p:sp>
      <p:sp>
        <p:nvSpPr>
          <p:cNvPr id="5" name="Cheurón 4"/>
          <p:cNvSpPr/>
          <p:nvPr/>
        </p:nvSpPr>
        <p:spPr>
          <a:xfrm>
            <a:off x="1920708" y="3813613"/>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4" name="Rectángulo 53"/>
          <p:cNvSpPr/>
          <p:nvPr/>
        </p:nvSpPr>
        <p:spPr>
          <a:xfrm>
            <a:off x="1967599" y="3763541"/>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Presentar</a:t>
            </a:r>
          </a:p>
          <a:p>
            <a:pPr algn="ctr"/>
            <a:r>
              <a:rPr lang="es-CO" sz="1600" dirty="0">
                <a:latin typeface="Franklin Gothic Demi" panose="020B0703020102020204" pitchFamily="34" charset="0"/>
              </a:rPr>
              <a:t>Proyecto</a:t>
            </a:r>
          </a:p>
        </p:txBody>
      </p:sp>
      <p:sp>
        <p:nvSpPr>
          <p:cNvPr id="56" name="Cheurón 55"/>
          <p:cNvSpPr/>
          <p:nvPr/>
        </p:nvSpPr>
        <p:spPr>
          <a:xfrm>
            <a:off x="3339200" y="3813613"/>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7" name="Rectángulo 56"/>
          <p:cNvSpPr/>
          <p:nvPr/>
        </p:nvSpPr>
        <p:spPr>
          <a:xfrm>
            <a:off x="3386091" y="3763541"/>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Transferir al</a:t>
            </a:r>
          </a:p>
          <a:p>
            <a:pPr algn="ctr"/>
            <a:r>
              <a:rPr lang="es-CO" sz="1600" dirty="0">
                <a:latin typeface="Franklin Gothic Demi" panose="020B0703020102020204" pitchFamily="34" charset="0"/>
              </a:rPr>
              <a:t>SUIFP</a:t>
            </a:r>
          </a:p>
        </p:txBody>
      </p:sp>
      <p:sp>
        <p:nvSpPr>
          <p:cNvPr id="58" name="Cheurón 57"/>
          <p:cNvSpPr/>
          <p:nvPr/>
        </p:nvSpPr>
        <p:spPr>
          <a:xfrm>
            <a:off x="5273508" y="3755872"/>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9" name="Rectángulo 58"/>
          <p:cNvSpPr/>
          <p:nvPr/>
        </p:nvSpPr>
        <p:spPr>
          <a:xfrm>
            <a:off x="5320399" y="3705800"/>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Completar</a:t>
            </a:r>
          </a:p>
          <a:p>
            <a:pPr algn="ctr"/>
            <a:r>
              <a:rPr lang="es-CO" sz="1600" dirty="0">
                <a:latin typeface="Franklin Gothic Demi" panose="020B0703020102020204" pitchFamily="34" charset="0"/>
              </a:rPr>
              <a:t>información</a:t>
            </a:r>
          </a:p>
        </p:txBody>
      </p:sp>
      <p:sp>
        <p:nvSpPr>
          <p:cNvPr id="60" name="Cheurón 59"/>
          <p:cNvSpPr/>
          <p:nvPr/>
        </p:nvSpPr>
        <p:spPr>
          <a:xfrm>
            <a:off x="6677345" y="3755872"/>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4" name="Rectángulo 63"/>
          <p:cNvSpPr/>
          <p:nvPr/>
        </p:nvSpPr>
        <p:spPr>
          <a:xfrm>
            <a:off x="6724236" y="3705800"/>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Verificar</a:t>
            </a:r>
          </a:p>
          <a:p>
            <a:pPr algn="ctr"/>
            <a:r>
              <a:rPr lang="es-CO" sz="1600" dirty="0">
                <a:latin typeface="Franklin Gothic Demi" panose="020B0703020102020204" pitchFamily="34" charset="0"/>
              </a:rPr>
              <a:t>requisitos</a:t>
            </a:r>
          </a:p>
        </p:txBody>
      </p:sp>
      <p:sp>
        <p:nvSpPr>
          <p:cNvPr id="65" name="Cheurón 64"/>
          <p:cNvSpPr/>
          <p:nvPr/>
        </p:nvSpPr>
        <p:spPr>
          <a:xfrm>
            <a:off x="8107675" y="3755872"/>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6" name="Rectángulo 65"/>
          <p:cNvSpPr/>
          <p:nvPr/>
        </p:nvSpPr>
        <p:spPr>
          <a:xfrm>
            <a:off x="8198526" y="3800977"/>
            <a:ext cx="1371601" cy="338554"/>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Viabilidad</a:t>
            </a:r>
          </a:p>
        </p:txBody>
      </p:sp>
      <p:sp>
        <p:nvSpPr>
          <p:cNvPr id="67" name="Cheurón 66"/>
          <p:cNvSpPr/>
          <p:nvPr/>
        </p:nvSpPr>
        <p:spPr>
          <a:xfrm>
            <a:off x="9523236" y="3763542"/>
            <a:ext cx="1600200" cy="484632"/>
          </a:xfrm>
          <a:prstGeom prst="chevron">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8" name="Rectángulo 67"/>
          <p:cNvSpPr/>
          <p:nvPr/>
        </p:nvSpPr>
        <p:spPr>
          <a:xfrm>
            <a:off x="9570127" y="3713470"/>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Control </a:t>
            </a:r>
          </a:p>
          <a:p>
            <a:pPr algn="ctr"/>
            <a:r>
              <a:rPr lang="es-CO" sz="1600" dirty="0">
                <a:latin typeface="Franklin Gothic Demi" panose="020B0703020102020204" pitchFamily="34" charset="0"/>
              </a:rPr>
              <a:t>Posterior</a:t>
            </a:r>
          </a:p>
        </p:txBody>
      </p:sp>
      <p:sp>
        <p:nvSpPr>
          <p:cNvPr id="27" name="Proceso alternativo 6">
            <a:extLst>
              <a:ext uri="{FF2B5EF4-FFF2-40B4-BE49-F238E27FC236}">
                <a16:creationId xmlns:a16="http://schemas.microsoft.com/office/drawing/2014/main" xmlns="" id="{D47FD6C5-755D-41A0-BF93-F40481D1ED46}"/>
              </a:ext>
            </a:extLst>
          </p:cNvPr>
          <p:cNvSpPr/>
          <p:nvPr/>
        </p:nvSpPr>
        <p:spPr>
          <a:xfrm>
            <a:off x="863048" y="938149"/>
            <a:ext cx="7962551" cy="64230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b="1" dirty="0">
              <a:solidFill>
                <a:schemeClr val="tx1"/>
              </a:solidFill>
            </a:endParaRPr>
          </a:p>
          <a:p>
            <a:pPr algn="ctr"/>
            <a:r>
              <a:rPr lang="es-CO" sz="3200" b="1" dirty="0">
                <a:solidFill>
                  <a:schemeClr val="tx1"/>
                </a:solidFill>
              </a:rPr>
              <a:t>FLUJO DE INFORMACIÓN </a:t>
            </a:r>
          </a:p>
          <a:p>
            <a:pPr algn="ctr"/>
            <a:endParaRPr lang="es-ES" sz="3200" b="1" dirty="0">
              <a:solidFill>
                <a:schemeClr val="tx1"/>
              </a:solidFill>
            </a:endParaRPr>
          </a:p>
        </p:txBody>
      </p:sp>
    </p:spTree>
    <p:extLst>
      <p:ext uri="{BB962C8B-B14F-4D97-AF65-F5344CB8AC3E}">
        <p14:creationId xmlns:p14="http://schemas.microsoft.com/office/powerpoint/2010/main" val="10846310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ángulo 65"/>
          <p:cNvSpPr/>
          <p:nvPr/>
        </p:nvSpPr>
        <p:spPr>
          <a:xfrm>
            <a:off x="8169595" y="3250679"/>
            <a:ext cx="1371601" cy="338554"/>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Viabilidad</a:t>
            </a:r>
          </a:p>
        </p:txBody>
      </p:sp>
      <p:sp>
        <p:nvSpPr>
          <p:cNvPr id="6" name="Rectángulo 5"/>
          <p:cNvSpPr/>
          <p:nvPr/>
        </p:nvSpPr>
        <p:spPr>
          <a:xfrm>
            <a:off x="737420" y="3244495"/>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28" name="Rectángulo 27"/>
          <p:cNvSpPr/>
          <p:nvPr/>
        </p:nvSpPr>
        <p:spPr>
          <a:xfrm>
            <a:off x="737420" y="3328384"/>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Completar</a:t>
            </a:r>
          </a:p>
          <a:p>
            <a:pPr algn="ctr"/>
            <a:r>
              <a:rPr lang="es-CO" sz="1600" dirty="0">
                <a:latin typeface="Franklin Gothic Demi" panose="020B0703020102020204" pitchFamily="34" charset="0"/>
              </a:rPr>
              <a:t>información</a:t>
            </a:r>
          </a:p>
        </p:txBody>
      </p:sp>
      <p:sp>
        <p:nvSpPr>
          <p:cNvPr id="7" name="Elipse 6"/>
          <p:cNvSpPr/>
          <p:nvPr/>
        </p:nvSpPr>
        <p:spPr>
          <a:xfrm>
            <a:off x="1147726" y="1496331"/>
            <a:ext cx="1113693" cy="1066800"/>
          </a:xfrm>
          <a:prstGeom prst="ellipse">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0" name="Rectángulo 29"/>
          <p:cNvSpPr/>
          <p:nvPr/>
        </p:nvSpPr>
        <p:spPr>
          <a:xfrm>
            <a:off x="889819" y="1409557"/>
            <a:ext cx="1371601" cy="1107996"/>
          </a:xfrm>
          <a:prstGeom prst="rect">
            <a:avLst/>
          </a:prstGeom>
          <a:noFill/>
          <a:ln>
            <a:solidFill>
              <a:srgbClr val="3437E9"/>
            </a:solidFill>
          </a:ln>
        </p:spPr>
        <p:txBody>
          <a:bodyPr wrap="square">
            <a:spAutoFit/>
          </a:bodyPr>
          <a:lstStyle/>
          <a:p>
            <a:pPr algn="ctr"/>
            <a:r>
              <a:rPr lang="es-CO" sz="6600" dirty="0">
                <a:latin typeface="Franklin Gothic Demi" panose="020B0703020102020204" pitchFamily="34" charset="0"/>
              </a:rPr>
              <a:t> 1</a:t>
            </a:r>
          </a:p>
        </p:txBody>
      </p:sp>
      <p:sp>
        <p:nvSpPr>
          <p:cNvPr id="31" name="Elipse 30"/>
          <p:cNvSpPr/>
          <p:nvPr/>
        </p:nvSpPr>
        <p:spPr>
          <a:xfrm>
            <a:off x="3556820" y="1467612"/>
            <a:ext cx="1143000" cy="1066800"/>
          </a:xfrm>
          <a:prstGeom prst="ellipse">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a:t>
            </a:r>
            <a:endParaRPr lang="es-CO" dirty="0">
              <a:solidFill>
                <a:schemeClr val="tx1"/>
              </a:solidFill>
            </a:endParaRPr>
          </a:p>
        </p:txBody>
      </p:sp>
      <p:sp>
        <p:nvSpPr>
          <p:cNvPr id="32" name="Rectángulo 31"/>
          <p:cNvSpPr/>
          <p:nvPr/>
        </p:nvSpPr>
        <p:spPr>
          <a:xfrm>
            <a:off x="3480619" y="1380838"/>
            <a:ext cx="1371601" cy="1107996"/>
          </a:xfrm>
          <a:prstGeom prst="rect">
            <a:avLst/>
          </a:prstGeom>
          <a:noFill/>
          <a:ln>
            <a:solidFill>
              <a:srgbClr val="3437E9"/>
            </a:solidFill>
          </a:ln>
        </p:spPr>
        <p:txBody>
          <a:bodyPr wrap="square">
            <a:spAutoFit/>
          </a:bodyPr>
          <a:lstStyle/>
          <a:p>
            <a:pPr algn="ctr"/>
            <a:r>
              <a:rPr lang="es-CO" sz="6600" dirty="0">
                <a:latin typeface="Franklin Gothic Demi" panose="020B0703020102020204" pitchFamily="34" charset="0"/>
              </a:rPr>
              <a:t>2</a:t>
            </a:r>
          </a:p>
        </p:txBody>
      </p:sp>
      <p:sp>
        <p:nvSpPr>
          <p:cNvPr id="33" name="Elipse 32"/>
          <p:cNvSpPr/>
          <p:nvPr/>
        </p:nvSpPr>
        <p:spPr>
          <a:xfrm>
            <a:off x="5995220" y="1496331"/>
            <a:ext cx="1140068" cy="1066800"/>
          </a:xfrm>
          <a:prstGeom prst="ellipse">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4" name="Rectángulo 33"/>
          <p:cNvSpPr/>
          <p:nvPr/>
        </p:nvSpPr>
        <p:spPr>
          <a:xfrm>
            <a:off x="5916087" y="1409557"/>
            <a:ext cx="1371601" cy="1107996"/>
          </a:xfrm>
          <a:prstGeom prst="rect">
            <a:avLst/>
          </a:prstGeom>
          <a:noFill/>
          <a:ln>
            <a:solidFill>
              <a:srgbClr val="3437E9"/>
            </a:solidFill>
          </a:ln>
        </p:spPr>
        <p:txBody>
          <a:bodyPr wrap="square">
            <a:spAutoFit/>
          </a:bodyPr>
          <a:lstStyle/>
          <a:p>
            <a:pPr algn="ctr"/>
            <a:r>
              <a:rPr lang="es-CO" sz="6600" dirty="0">
                <a:latin typeface="Franklin Gothic Demi" panose="020B0703020102020204" pitchFamily="34" charset="0"/>
              </a:rPr>
              <a:t>3</a:t>
            </a:r>
          </a:p>
        </p:txBody>
      </p:sp>
      <p:sp>
        <p:nvSpPr>
          <p:cNvPr id="35" name="Elipse 34"/>
          <p:cNvSpPr/>
          <p:nvPr/>
        </p:nvSpPr>
        <p:spPr>
          <a:xfrm>
            <a:off x="8357420" y="1397979"/>
            <a:ext cx="1183776" cy="1180531"/>
          </a:xfrm>
          <a:prstGeom prst="ellipse">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6" name="Rectángulo 35"/>
          <p:cNvSpPr/>
          <p:nvPr/>
        </p:nvSpPr>
        <p:spPr>
          <a:xfrm>
            <a:off x="8263507" y="1550115"/>
            <a:ext cx="1371601" cy="769441"/>
          </a:xfrm>
          <a:prstGeom prst="rect">
            <a:avLst/>
          </a:prstGeom>
          <a:noFill/>
          <a:ln>
            <a:solidFill>
              <a:srgbClr val="3437E9"/>
            </a:solidFill>
          </a:ln>
        </p:spPr>
        <p:txBody>
          <a:bodyPr wrap="square">
            <a:spAutoFit/>
          </a:bodyPr>
          <a:lstStyle/>
          <a:p>
            <a:pPr algn="ctr"/>
            <a:r>
              <a:rPr lang="es-CO" sz="4400" dirty="0">
                <a:latin typeface="Franklin Gothic Demi" panose="020B0703020102020204" pitchFamily="34" charset="0"/>
              </a:rPr>
              <a:t>3.1</a:t>
            </a:r>
          </a:p>
        </p:txBody>
      </p:sp>
      <p:sp>
        <p:nvSpPr>
          <p:cNvPr id="37" name="Rectángulo 36"/>
          <p:cNvSpPr/>
          <p:nvPr/>
        </p:nvSpPr>
        <p:spPr>
          <a:xfrm>
            <a:off x="3404419" y="3232772"/>
            <a:ext cx="1523999"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8" name="Rectángulo 37"/>
          <p:cNvSpPr/>
          <p:nvPr/>
        </p:nvSpPr>
        <p:spPr>
          <a:xfrm>
            <a:off x="3404420" y="3316661"/>
            <a:ext cx="1523999"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Verificación de</a:t>
            </a:r>
          </a:p>
          <a:p>
            <a:pPr algn="ctr"/>
            <a:r>
              <a:rPr lang="es-CO" sz="1600" dirty="0">
                <a:latin typeface="Franklin Gothic Demi" panose="020B0703020102020204" pitchFamily="34" charset="0"/>
              </a:rPr>
              <a:t>Requisitos</a:t>
            </a:r>
          </a:p>
        </p:txBody>
      </p:sp>
      <p:sp>
        <p:nvSpPr>
          <p:cNvPr id="39" name="Rectángulo 38"/>
          <p:cNvSpPr/>
          <p:nvPr/>
        </p:nvSpPr>
        <p:spPr>
          <a:xfrm>
            <a:off x="5839888" y="3232772"/>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0" name="Rectángulo 39"/>
          <p:cNvSpPr/>
          <p:nvPr/>
        </p:nvSpPr>
        <p:spPr>
          <a:xfrm>
            <a:off x="5839888" y="3316661"/>
            <a:ext cx="1371601" cy="584775"/>
          </a:xfrm>
          <a:prstGeom prst="rect">
            <a:avLst/>
          </a:prstGeom>
          <a:noFill/>
          <a:ln>
            <a:solidFill>
              <a:srgbClr val="3437E9"/>
            </a:solidFill>
          </a:ln>
        </p:spPr>
        <p:txBody>
          <a:bodyPr wrap="square">
            <a:spAutoFit/>
          </a:bodyPr>
          <a:lstStyle/>
          <a:p>
            <a:pPr algn="ctr"/>
            <a:r>
              <a:rPr lang="es-CO" sz="1600" dirty="0">
                <a:latin typeface="Franklin Gothic Demi" panose="020B0703020102020204" pitchFamily="34" charset="0"/>
              </a:rPr>
              <a:t>Control de</a:t>
            </a:r>
          </a:p>
          <a:p>
            <a:pPr algn="ctr"/>
            <a:r>
              <a:rPr lang="es-CO" sz="1600" dirty="0">
                <a:latin typeface="Franklin Gothic Demi" panose="020B0703020102020204" pitchFamily="34" charset="0"/>
              </a:rPr>
              <a:t>viabilidad</a:t>
            </a:r>
          </a:p>
        </p:txBody>
      </p:sp>
      <p:sp>
        <p:nvSpPr>
          <p:cNvPr id="50" name="object 16"/>
          <p:cNvSpPr/>
          <p:nvPr/>
        </p:nvSpPr>
        <p:spPr>
          <a:xfrm rot="16200000">
            <a:off x="2676172" y="1713947"/>
            <a:ext cx="334010" cy="665285"/>
          </a:xfrm>
          <a:custGeom>
            <a:avLst/>
            <a:gdLst/>
            <a:ahLst/>
            <a:cxnLst/>
            <a:rect l="l" t="t" r="r" b="b"/>
            <a:pathLst>
              <a:path w="334010" h="1327785">
                <a:moveTo>
                  <a:pt x="0" y="1160525"/>
                </a:moveTo>
                <a:lnTo>
                  <a:pt x="83438" y="1160525"/>
                </a:lnTo>
                <a:lnTo>
                  <a:pt x="83438" y="0"/>
                </a:lnTo>
                <a:lnTo>
                  <a:pt x="250317" y="0"/>
                </a:lnTo>
                <a:lnTo>
                  <a:pt x="250317" y="1160525"/>
                </a:lnTo>
                <a:lnTo>
                  <a:pt x="333756" y="1160525"/>
                </a:lnTo>
                <a:lnTo>
                  <a:pt x="166878" y="1327403"/>
                </a:lnTo>
                <a:lnTo>
                  <a:pt x="0" y="1160525"/>
                </a:lnTo>
                <a:close/>
              </a:path>
            </a:pathLst>
          </a:cu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200" b="1"/>
          </a:p>
        </p:txBody>
      </p:sp>
      <p:sp>
        <p:nvSpPr>
          <p:cNvPr id="52" name="object 16"/>
          <p:cNvSpPr/>
          <p:nvPr/>
        </p:nvSpPr>
        <p:spPr>
          <a:xfrm rot="16200000">
            <a:off x="5164823" y="1642419"/>
            <a:ext cx="334010" cy="717184"/>
          </a:xfrm>
          <a:custGeom>
            <a:avLst/>
            <a:gdLst/>
            <a:ahLst/>
            <a:cxnLst/>
            <a:rect l="l" t="t" r="r" b="b"/>
            <a:pathLst>
              <a:path w="334010" h="1327785">
                <a:moveTo>
                  <a:pt x="0" y="1160525"/>
                </a:moveTo>
                <a:lnTo>
                  <a:pt x="83438" y="1160525"/>
                </a:lnTo>
                <a:lnTo>
                  <a:pt x="83438" y="0"/>
                </a:lnTo>
                <a:lnTo>
                  <a:pt x="250317" y="0"/>
                </a:lnTo>
                <a:lnTo>
                  <a:pt x="250317" y="1160525"/>
                </a:lnTo>
                <a:lnTo>
                  <a:pt x="333756" y="1160525"/>
                </a:lnTo>
                <a:lnTo>
                  <a:pt x="166878" y="1327403"/>
                </a:lnTo>
                <a:lnTo>
                  <a:pt x="0" y="1160525"/>
                </a:lnTo>
                <a:close/>
              </a:path>
            </a:pathLst>
          </a:cu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200" b="1">
              <a:solidFill>
                <a:schemeClr val="lt1"/>
              </a:solidFill>
            </a:endParaRPr>
          </a:p>
        </p:txBody>
      </p:sp>
      <p:sp>
        <p:nvSpPr>
          <p:cNvPr id="53" name="object 16"/>
          <p:cNvSpPr/>
          <p:nvPr/>
        </p:nvSpPr>
        <p:spPr>
          <a:xfrm rot="16200000">
            <a:off x="7623313" y="1662509"/>
            <a:ext cx="334010" cy="677003"/>
          </a:xfrm>
          <a:custGeom>
            <a:avLst/>
            <a:gdLst/>
            <a:ahLst/>
            <a:cxnLst/>
            <a:rect l="l" t="t" r="r" b="b"/>
            <a:pathLst>
              <a:path w="334010" h="1327785">
                <a:moveTo>
                  <a:pt x="0" y="1160525"/>
                </a:moveTo>
                <a:lnTo>
                  <a:pt x="83438" y="1160525"/>
                </a:lnTo>
                <a:lnTo>
                  <a:pt x="83438" y="0"/>
                </a:lnTo>
                <a:lnTo>
                  <a:pt x="250317" y="0"/>
                </a:lnTo>
                <a:lnTo>
                  <a:pt x="250317" y="1160525"/>
                </a:lnTo>
                <a:lnTo>
                  <a:pt x="333756" y="1160525"/>
                </a:lnTo>
                <a:lnTo>
                  <a:pt x="166878" y="1327403"/>
                </a:lnTo>
                <a:lnTo>
                  <a:pt x="0" y="1160525"/>
                </a:lnTo>
                <a:close/>
              </a:path>
            </a:pathLst>
          </a:cu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200" b="1">
              <a:solidFill>
                <a:schemeClr val="lt1"/>
              </a:solidFill>
            </a:endParaRPr>
          </a:p>
        </p:txBody>
      </p:sp>
      <p:sp>
        <p:nvSpPr>
          <p:cNvPr id="55" name="Rectángulo 54"/>
          <p:cNvSpPr/>
          <p:nvPr/>
        </p:nvSpPr>
        <p:spPr>
          <a:xfrm>
            <a:off x="737420" y="5016910"/>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1" name="Rectángulo 60"/>
          <p:cNvSpPr/>
          <p:nvPr/>
        </p:nvSpPr>
        <p:spPr>
          <a:xfrm>
            <a:off x="737420" y="5100799"/>
            <a:ext cx="1371601" cy="523220"/>
          </a:xfrm>
          <a:prstGeom prst="rect">
            <a:avLst/>
          </a:prstGeom>
          <a:noFill/>
          <a:ln>
            <a:solidFill>
              <a:srgbClr val="3437E9"/>
            </a:solidFill>
          </a:ln>
        </p:spPr>
        <p:txBody>
          <a:bodyPr wrap="square">
            <a:spAutoFit/>
          </a:bodyPr>
          <a:lstStyle/>
          <a:p>
            <a:pPr algn="ctr"/>
            <a:r>
              <a:rPr lang="es-CO" sz="1400" dirty="0">
                <a:latin typeface="Franklin Gothic Demi" panose="020B0703020102020204" pitchFamily="34" charset="0"/>
              </a:rPr>
              <a:t>Rol de Formulador</a:t>
            </a:r>
          </a:p>
        </p:txBody>
      </p:sp>
      <p:sp>
        <p:nvSpPr>
          <p:cNvPr id="62" name="Rectángulo 61"/>
          <p:cNvSpPr/>
          <p:nvPr/>
        </p:nvSpPr>
        <p:spPr>
          <a:xfrm>
            <a:off x="3474756" y="5016910"/>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63" name="Rectángulo 62"/>
          <p:cNvSpPr/>
          <p:nvPr/>
        </p:nvSpPr>
        <p:spPr>
          <a:xfrm>
            <a:off x="3474756" y="5100799"/>
            <a:ext cx="1371601" cy="523220"/>
          </a:xfrm>
          <a:prstGeom prst="rect">
            <a:avLst/>
          </a:prstGeom>
          <a:noFill/>
          <a:ln>
            <a:solidFill>
              <a:srgbClr val="3437E9"/>
            </a:solidFill>
          </a:ln>
        </p:spPr>
        <p:txBody>
          <a:bodyPr wrap="square">
            <a:spAutoFit/>
          </a:bodyPr>
          <a:lstStyle/>
          <a:p>
            <a:pPr algn="ctr"/>
            <a:r>
              <a:rPr lang="es-CO" sz="1400" dirty="0">
                <a:latin typeface="Franklin Gothic Demi" panose="020B0703020102020204" pitchFamily="34" charset="0"/>
              </a:rPr>
              <a:t>Rol control de Formulación</a:t>
            </a:r>
          </a:p>
        </p:txBody>
      </p:sp>
      <p:sp>
        <p:nvSpPr>
          <p:cNvPr id="69" name="Rectángulo 68"/>
          <p:cNvSpPr/>
          <p:nvPr/>
        </p:nvSpPr>
        <p:spPr>
          <a:xfrm>
            <a:off x="5916087" y="5016910"/>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0" name="Rectángulo 69"/>
          <p:cNvSpPr/>
          <p:nvPr/>
        </p:nvSpPr>
        <p:spPr>
          <a:xfrm>
            <a:off x="5916087" y="5100799"/>
            <a:ext cx="1371601" cy="523220"/>
          </a:xfrm>
          <a:prstGeom prst="rect">
            <a:avLst/>
          </a:prstGeom>
          <a:noFill/>
          <a:ln>
            <a:solidFill>
              <a:srgbClr val="3437E9"/>
            </a:solidFill>
          </a:ln>
        </p:spPr>
        <p:txBody>
          <a:bodyPr wrap="square">
            <a:spAutoFit/>
          </a:bodyPr>
          <a:lstStyle/>
          <a:p>
            <a:pPr algn="ctr"/>
            <a:r>
              <a:rPr lang="es-CO" sz="1400" dirty="0">
                <a:latin typeface="Franklin Gothic Demi" panose="020B0703020102020204" pitchFamily="34" charset="0"/>
              </a:rPr>
              <a:t>Rol control de Viabilidad</a:t>
            </a:r>
          </a:p>
        </p:txBody>
      </p:sp>
      <p:sp>
        <p:nvSpPr>
          <p:cNvPr id="71" name="Rectángulo 70"/>
          <p:cNvSpPr/>
          <p:nvPr/>
        </p:nvSpPr>
        <p:spPr>
          <a:xfrm>
            <a:off x="8196223" y="5065630"/>
            <a:ext cx="1447800" cy="781815"/>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2" name="Rectángulo 71"/>
          <p:cNvSpPr/>
          <p:nvPr/>
        </p:nvSpPr>
        <p:spPr>
          <a:xfrm>
            <a:off x="8196223" y="5149519"/>
            <a:ext cx="1371601" cy="738664"/>
          </a:xfrm>
          <a:prstGeom prst="rect">
            <a:avLst/>
          </a:prstGeom>
          <a:noFill/>
          <a:ln>
            <a:solidFill>
              <a:srgbClr val="3437E9"/>
            </a:solidFill>
          </a:ln>
        </p:spPr>
        <p:txBody>
          <a:bodyPr wrap="square">
            <a:spAutoFit/>
          </a:bodyPr>
          <a:lstStyle/>
          <a:p>
            <a:pPr algn="ctr"/>
            <a:r>
              <a:rPr lang="es-CO" sz="1400" dirty="0">
                <a:latin typeface="Franklin Gothic Demi" panose="020B0703020102020204" pitchFamily="34" charset="0"/>
              </a:rPr>
              <a:t>Rol control posterior de Viabilidad</a:t>
            </a:r>
          </a:p>
        </p:txBody>
      </p:sp>
      <p:pic>
        <p:nvPicPr>
          <p:cNvPr id="41" name="Imagen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99" y="3181152"/>
            <a:ext cx="1603682" cy="2884457"/>
          </a:xfrm>
          <a:prstGeom prst="rect">
            <a:avLst/>
          </a:prstGeom>
          <a:noFill/>
          <a:ln>
            <a:solidFill>
              <a:srgbClr val="3437E9"/>
            </a:solidFill>
          </a:ln>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004" y="3088567"/>
            <a:ext cx="1706631" cy="3069625"/>
          </a:xfrm>
          <a:prstGeom prst="rect">
            <a:avLst/>
          </a:prstGeom>
          <a:noFill/>
          <a:ln>
            <a:solidFill>
              <a:srgbClr val="3437E9"/>
            </a:solidFill>
          </a:ln>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571" y="3088566"/>
            <a:ext cx="1706631" cy="3069625"/>
          </a:xfrm>
          <a:prstGeom prst="rect">
            <a:avLst/>
          </a:prstGeom>
          <a:noFill/>
          <a:ln>
            <a:solidFill>
              <a:srgbClr val="3437E9"/>
            </a:solidFill>
          </a:ln>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707" y="3021242"/>
            <a:ext cx="1706631" cy="3069625"/>
          </a:xfrm>
          <a:prstGeom prst="rect">
            <a:avLst/>
          </a:prstGeom>
          <a:noFill/>
          <a:ln>
            <a:solidFill>
              <a:srgbClr val="3437E9"/>
            </a:solidFill>
          </a:ln>
        </p:spPr>
      </p:pic>
      <p:sp>
        <p:nvSpPr>
          <p:cNvPr id="47" name="Proceso alternativo 6">
            <a:extLst>
              <a:ext uri="{FF2B5EF4-FFF2-40B4-BE49-F238E27FC236}">
                <a16:creationId xmlns:a16="http://schemas.microsoft.com/office/drawing/2014/main" xmlns="" id="{D372F2CA-74BF-4915-ADDD-77B21EF45D95}"/>
              </a:ext>
            </a:extLst>
          </p:cNvPr>
          <p:cNvSpPr/>
          <p:nvPr/>
        </p:nvSpPr>
        <p:spPr>
          <a:xfrm>
            <a:off x="394869" y="338474"/>
            <a:ext cx="7962551" cy="64230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b="1" dirty="0">
              <a:solidFill>
                <a:schemeClr val="tx1"/>
              </a:solidFill>
            </a:endParaRPr>
          </a:p>
          <a:p>
            <a:pPr algn="ctr"/>
            <a:r>
              <a:rPr lang="es-CO" sz="3200" b="1" dirty="0">
                <a:solidFill>
                  <a:schemeClr val="tx1"/>
                </a:solidFill>
              </a:rPr>
              <a:t>FLUJO DE VIABILIDAD </a:t>
            </a:r>
          </a:p>
          <a:p>
            <a:pPr algn="ctr"/>
            <a:endParaRPr lang="es-ES" sz="3200" b="1" dirty="0">
              <a:solidFill>
                <a:schemeClr val="tx1"/>
              </a:solidFill>
            </a:endParaRPr>
          </a:p>
        </p:txBody>
      </p:sp>
    </p:spTree>
    <p:extLst>
      <p:ext uri="{BB962C8B-B14F-4D97-AF65-F5344CB8AC3E}">
        <p14:creationId xmlns:p14="http://schemas.microsoft.com/office/powerpoint/2010/main" val="435951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C7635AF-0078-4F29-B5FD-084435DF7EEB}"/>
              </a:ext>
            </a:extLst>
          </p:cNvPr>
          <p:cNvPicPr>
            <a:picLocks noChangeAspect="1"/>
          </p:cNvPicPr>
          <p:nvPr/>
        </p:nvPicPr>
        <p:blipFill>
          <a:blip r:embed="rId2"/>
          <a:stretch>
            <a:fillRect/>
          </a:stretch>
        </p:blipFill>
        <p:spPr>
          <a:xfrm>
            <a:off x="560691" y="1475487"/>
            <a:ext cx="7979460" cy="4881067"/>
          </a:xfrm>
          <a:prstGeom prst="rect">
            <a:avLst/>
          </a:prstGeom>
        </p:spPr>
      </p:pic>
      <p:sp>
        <p:nvSpPr>
          <p:cNvPr id="3" name="Rectángulo redondeado 6">
            <a:extLst>
              <a:ext uri="{FF2B5EF4-FFF2-40B4-BE49-F238E27FC236}">
                <a16:creationId xmlns:a16="http://schemas.microsoft.com/office/drawing/2014/main" xmlns="" id="{FF3C7813-B270-4519-9132-E03EEF7C337E}"/>
              </a:ext>
            </a:extLst>
          </p:cNvPr>
          <p:cNvSpPr/>
          <p:nvPr/>
        </p:nvSpPr>
        <p:spPr>
          <a:xfrm>
            <a:off x="1227416" y="586597"/>
            <a:ext cx="4198599" cy="536262"/>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PLATAFORMA SPI</a:t>
            </a:r>
          </a:p>
        </p:txBody>
      </p:sp>
      <p:sp>
        <p:nvSpPr>
          <p:cNvPr id="4" name="Rectángulo redondeado 6">
            <a:extLst>
              <a:ext uri="{FF2B5EF4-FFF2-40B4-BE49-F238E27FC236}">
                <a16:creationId xmlns:a16="http://schemas.microsoft.com/office/drawing/2014/main" xmlns="" id="{6824C918-D61D-4A5F-910E-EA1A7A66E832}"/>
              </a:ext>
            </a:extLst>
          </p:cNvPr>
          <p:cNvSpPr/>
          <p:nvPr/>
        </p:nvSpPr>
        <p:spPr>
          <a:xfrm>
            <a:off x="9022822" y="2932980"/>
            <a:ext cx="2441684" cy="2260122"/>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PLATAFORMA DE SEGUIMIENTO A LOS PROYECTOS DE INVERSIÓN </a:t>
            </a:r>
          </a:p>
        </p:txBody>
      </p:sp>
    </p:spTree>
    <p:extLst>
      <p:ext uri="{BB962C8B-B14F-4D97-AF65-F5344CB8AC3E}">
        <p14:creationId xmlns:p14="http://schemas.microsoft.com/office/powerpoint/2010/main" val="5680136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ceso alternativo 2">
            <a:extLst>
              <a:ext uri="{FF2B5EF4-FFF2-40B4-BE49-F238E27FC236}">
                <a16:creationId xmlns:a16="http://schemas.microsoft.com/office/drawing/2014/main" xmlns="" id="{7A743543-3B82-0C4D-B12F-70A1103101DB}"/>
              </a:ext>
            </a:extLst>
          </p:cNvPr>
          <p:cNvSpPr/>
          <p:nvPr/>
        </p:nvSpPr>
        <p:spPr>
          <a:xfrm>
            <a:off x="805543" y="1319842"/>
            <a:ext cx="10580914" cy="92890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PLAN INDICATIVO: Herramienta de seguimiento a los Indicadores de Producto (cuatrienio) </a:t>
            </a:r>
          </a:p>
        </p:txBody>
      </p:sp>
      <p:pic>
        <p:nvPicPr>
          <p:cNvPr id="4" name="Imagen 3">
            <a:extLst>
              <a:ext uri="{FF2B5EF4-FFF2-40B4-BE49-F238E27FC236}">
                <a16:creationId xmlns:a16="http://schemas.microsoft.com/office/drawing/2014/main" xmlns="" id="{89F8E637-CF27-7F45-8A69-9B6E71921712}"/>
              </a:ext>
            </a:extLst>
          </p:cNvPr>
          <p:cNvPicPr/>
          <p:nvPr/>
        </p:nvPicPr>
        <p:blipFill>
          <a:blip r:embed="rId2"/>
          <a:stretch>
            <a:fillRect/>
          </a:stretch>
        </p:blipFill>
        <p:spPr>
          <a:xfrm>
            <a:off x="805543" y="2356737"/>
            <a:ext cx="10580914" cy="4157104"/>
          </a:xfrm>
          <a:prstGeom prst="rect">
            <a:avLst/>
          </a:prstGeom>
          <a:ln>
            <a:solidFill>
              <a:schemeClr val="tx1"/>
            </a:solidFill>
          </a:ln>
        </p:spPr>
      </p:pic>
      <p:sp>
        <p:nvSpPr>
          <p:cNvPr id="5" name="Rectángulo 4">
            <a:extLst>
              <a:ext uri="{FF2B5EF4-FFF2-40B4-BE49-F238E27FC236}">
                <a16:creationId xmlns:a16="http://schemas.microsoft.com/office/drawing/2014/main" xmlns="" id="{47A810B8-F2A3-B14D-8021-48A41B365A6F}"/>
              </a:ext>
            </a:extLst>
          </p:cNvPr>
          <p:cNvSpPr/>
          <p:nvPr/>
        </p:nvSpPr>
        <p:spPr>
          <a:xfrm>
            <a:off x="2534440" y="2908828"/>
            <a:ext cx="3987129" cy="3605014"/>
          </a:xfrm>
          <a:prstGeom prst="rect">
            <a:avLst/>
          </a:prstGeom>
          <a:noFill/>
          <a:ln w="38100">
            <a:solidFill>
              <a:srgbClr val="88D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196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5429EE0-58D3-BC4F-AFF4-D74CA617F5ED}"/>
              </a:ext>
            </a:extLst>
          </p:cNvPr>
          <p:cNvPicPr>
            <a:picLocks noChangeAspect="1"/>
          </p:cNvPicPr>
          <p:nvPr/>
        </p:nvPicPr>
        <p:blipFill>
          <a:blip r:embed="rId2"/>
          <a:stretch>
            <a:fillRect/>
          </a:stretch>
        </p:blipFill>
        <p:spPr>
          <a:xfrm>
            <a:off x="917568" y="2996818"/>
            <a:ext cx="9829405" cy="2455817"/>
          </a:xfrm>
          <a:prstGeom prst="rect">
            <a:avLst/>
          </a:prstGeom>
          <a:noFill/>
          <a:ln w="38100">
            <a:solidFill>
              <a:srgbClr val="88D555"/>
            </a:solidFill>
          </a:ln>
        </p:spPr>
      </p:pic>
      <p:sp>
        <p:nvSpPr>
          <p:cNvPr id="3" name="Rectángulo redondeado 2">
            <a:extLst>
              <a:ext uri="{FF2B5EF4-FFF2-40B4-BE49-F238E27FC236}">
                <a16:creationId xmlns:a16="http://schemas.microsoft.com/office/drawing/2014/main" xmlns="" id="{8508DE2F-2C04-2C47-A7B0-4415F6BE634B}"/>
              </a:ext>
            </a:extLst>
          </p:cNvPr>
          <p:cNvSpPr/>
          <p:nvPr/>
        </p:nvSpPr>
        <p:spPr>
          <a:xfrm>
            <a:off x="762068" y="1449976"/>
            <a:ext cx="9984907" cy="1360141"/>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PLAN DE ACCIÓN: Herramienta de seguimiento a Proyectos de Inversión (Anual)</a:t>
            </a:r>
          </a:p>
        </p:txBody>
      </p:sp>
      <p:sp>
        <p:nvSpPr>
          <p:cNvPr id="4" name="Rectángulo redondeado 3">
            <a:extLst>
              <a:ext uri="{FF2B5EF4-FFF2-40B4-BE49-F238E27FC236}">
                <a16:creationId xmlns:a16="http://schemas.microsoft.com/office/drawing/2014/main" xmlns="" id="{F2ED1784-5BEA-484D-8209-3D8336C21D12}"/>
              </a:ext>
            </a:extLst>
          </p:cNvPr>
          <p:cNvSpPr/>
          <p:nvPr/>
        </p:nvSpPr>
        <p:spPr>
          <a:xfrm>
            <a:off x="917569" y="5639335"/>
            <a:ext cx="9829405" cy="509452"/>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SIEMPRE CORRESPONDE A UNA ANUALIDAD</a:t>
            </a:r>
          </a:p>
        </p:txBody>
      </p:sp>
    </p:spTree>
    <p:extLst>
      <p:ext uri="{BB962C8B-B14F-4D97-AF65-F5344CB8AC3E}">
        <p14:creationId xmlns:p14="http://schemas.microsoft.com/office/powerpoint/2010/main" val="23770943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roceso alternativo 27">
            <a:extLst>
              <a:ext uri="{FF2B5EF4-FFF2-40B4-BE49-F238E27FC236}">
                <a16:creationId xmlns:a16="http://schemas.microsoft.com/office/drawing/2014/main" xmlns="" id="{48FB438F-1B2E-AD40-8B8E-F351726AE0E9}"/>
              </a:ext>
            </a:extLst>
          </p:cNvPr>
          <p:cNvSpPr/>
          <p:nvPr/>
        </p:nvSpPr>
        <p:spPr>
          <a:xfrm>
            <a:off x="420347" y="3004457"/>
            <a:ext cx="2351314" cy="849085"/>
          </a:xfrm>
          <a:prstGeom prst="flowChartAlternateProcess">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solidFill>
                  <a:schemeClr val="tx1"/>
                </a:solidFill>
              </a:rPr>
              <a:t>INDICADOR</a:t>
            </a:r>
            <a:endParaRPr lang="es-ES" sz="3200" dirty="0">
              <a:solidFill>
                <a:schemeClr val="tx1"/>
              </a:solidFill>
            </a:endParaRPr>
          </a:p>
        </p:txBody>
      </p:sp>
      <p:graphicFrame>
        <p:nvGraphicFramePr>
          <p:cNvPr id="31" name="Tabla 30">
            <a:extLst>
              <a:ext uri="{FF2B5EF4-FFF2-40B4-BE49-F238E27FC236}">
                <a16:creationId xmlns:a16="http://schemas.microsoft.com/office/drawing/2014/main" xmlns="" id="{7095F0B3-DE3A-E84C-B158-2E532D6041DB}"/>
              </a:ext>
            </a:extLst>
          </p:cNvPr>
          <p:cNvGraphicFramePr>
            <a:graphicFrameLocks noGrp="1"/>
          </p:cNvGraphicFramePr>
          <p:nvPr/>
        </p:nvGraphicFramePr>
        <p:xfrm>
          <a:off x="3174274" y="2090057"/>
          <a:ext cx="8737495" cy="2899954"/>
        </p:xfrm>
        <a:graphic>
          <a:graphicData uri="http://schemas.openxmlformats.org/drawingml/2006/table">
            <a:tbl>
              <a:tblPr>
                <a:tableStyleId>{5C22544A-7EE6-4342-B048-85BDC9FD1C3A}</a:tableStyleId>
              </a:tblPr>
              <a:tblGrid>
                <a:gridCol w="4383557">
                  <a:extLst>
                    <a:ext uri="{9D8B030D-6E8A-4147-A177-3AD203B41FA5}">
                      <a16:colId xmlns:a16="http://schemas.microsoft.com/office/drawing/2014/main" xmlns="" val="661390230"/>
                    </a:ext>
                  </a:extLst>
                </a:gridCol>
                <a:gridCol w="1525358">
                  <a:extLst>
                    <a:ext uri="{9D8B030D-6E8A-4147-A177-3AD203B41FA5}">
                      <a16:colId xmlns:a16="http://schemas.microsoft.com/office/drawing/2014/main" xmlns="" val="161422479"/>
                    </a:ext>
                  </a:extLst>
                </a:gridCol>
                <a:gridCol w="1658644">
                  <a:extLst>
                    <a:ext uri="{9D8B030D-6E8A-4147-A177-3AD203B41FA5}">
                      <a16:colId xmlns:a16="http://schemas.microsoft.com/office/drawing/2014/main" xmlns="" val="2052385935"/>
                    </a:ext>
                  </a:extLst>
                </a:gridCol>
                <a:gridCol w="1169936">
                  <a:extLst>
                    <a:ext uri="{9D8B030D-6E8A-4147-A177-3AD203B41FA5}">
                      <a16:colId xmlns:a16="http://schemas.microsoft.com/office/drawing/2014/main" xmlns="" val="361406854"/>
                    </a:ext>
                  </a:extLst>
                </a:gridCol>
              </a:tblGrid>
              <a:tr h="1132469">
                <a:tc>
                  <a:txBody>
                    <a:bodyPr/>
                    <a:lstStyle/>
                    <a:p>
                      <a:pPr algn="ctr" fontAlgn="ctr"/>
                      <a:r>
                        <a:rPr lang="es-CO" sz="2400" b="1" u="none" strike="noStrike" dirty="0">
                          <a:effectLst/>
                        </a:rPr>
                        <a:t>INDICADORES </a:t>
                      </a:r>
                      <a:endParaRPr lang="es-CO" sz="2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b="1" u="none" strike="noStrike" dirty="0">
                          <a:effectLst/>
                        </a:rPr>
                        <a:t>UNIDAD DE MEDIDA </a:t>
                      </a:r>
                      <a:endParaRPr lang="es-CO" sz="2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b="1" u="none" strike="noStrike" dirty="0">
                          <a:effectLst/>
                        </a:rPr>
                        <a:t>TENDENCIA</a:t>
                      </a:r>
                      <a:endParaRPr lang="es-CO" sz="2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b="1" u="none" strike="noStrike" dirty="0">
                          <a:effectLst/>
                        </a:rPr>
                        <a:t>META </a:t>
                      </a:r>
                      <a:endParaRPr lang="es-CO" sz="24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073716911"/>
                  </a:ext>
                </a:extLst>
              </a:tr>
              <a:tr h="1767485">
                <a:tc>
                  <a:txBody>
                    <a:bodyPr/>
                    <a:lstStyle/>
                    <a:p>
                      <a:pPr algn="ctr" fontAlgn="ctr"/>
                      <a:r>
                        <a:rPr lang="es-CO" sz="2400" u="none" strike="noStrike" dirty="0">
                          <a:effectLst/>
                        </a:rPr>
                        <a:t>Sistema de seguimiento a los Indicadores del Plan de Desarrollo implementado</a:t>
                      </a:r>
                      <a:endParaRPr lang="es-CO"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u="none" strike="noStrike" dirty="0">
                          <a:effectLst/>
                        </a:rPr>
                        <a:t>Nº</a:t>
                      </a:r>
                      <a:endParaRPr lang="es-CO"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u="none" strike="noStrike" dirty="0">
                          <a:effectLst/>
                        </a:rPr>
                        <a:t>Incremento</a:t>
                      </a:r>
                      <a:endParaRPr lang="es-CO"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2400" u="none" strike="noStrike" dirty="0">
                          <a:effectLst/>
                        </a:rPr>
                        <a:t>1</a:t>
                      </a:r>
                      <a:endParaRPr lang="es-CO" sz="2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61481928"/>
                  </a:ext>
                </a:extLst>
              </a:tr>
            </a:tbl>
          </a:graphicData>
        </a:graphic>
      </p:graphicFrame>
      <p:sp>
        <p:nvSpPr>
          <p:cNvPr id="32" name="Rectángulo 31">
            <a:extLst>
              <a:ext uri="{FF2B5EF4-FFF2-40B4-BE49-F238E27FC236}">
                <a16:creationId xmlns:a16="http://schemas.microsoft.com/office/drawing/2014/main" xmlns="" id="{B9F811FC-F6AA-6643-804E-5C117A49FF57}"/>
              </a:ext>
            </a:extLst>
          </p:cNvPr>
          <p:cNvSpPr/>
          <p:nvPr/>
        </p:nvSpPr>
        <p:spPr>
          <a:xfrm>
            <a:off x="3174274" y="2090057"/>
            <a:ext cx="4368747" cy="2899954"/>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Rectángulo 32">
            <a:extLst>
              <a:ext uri="{FF2B5EF4-FFF2-40B4-BE49-F238E27FC236}">
                <a16:creationId xmlns:a16="http://schemas.microsoft.com/office/drawing/2014/main" xmlns="" id="{EA6F5869-8263-454D-84D3-75AE5062007B}"/>
              </a:ext>
            </a:extLst>
          </p:cNvPr>
          <p:cNvSpPr/>
          <p:nvPr/>
        </p:nvSpPr>
        <p:spPr>
          <a:xfrm>
            <a:off x="9183189" y="2090057"/>
            <a:ext cx="1515291" cy="2899954"/>
          </a:xfrm>
          <a:prstGeom prst="rect">
            <a:avLst/>
          </a:prstGeom>
          <a:noFill/>
          <a:ln>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xmlns="" id="{004904AC-8A64-AF47-8F5E-BA5B62950D82}"/>
              </a:ext>
            </a:extLst>
          </p:cNvPr>
          <p:cNvSpPr/>
          <p:nvPr/>
        </p:nvSpPr>
        <p:spPr>
          <a:xfrm>
            <a:off x="7607398" y="2087880"/>
            <a:ext cx="1511414" cy="28999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xmlns="" id="{6BAC44C6-031C-894F-84EA-F78374C721F6}"/>
              </a:ext>
            </a:extLst>
          </p:cNvPr>
          <p:cNvSpPr/>
          <p:nvPr/>
        </p:nvSpPr>
        <p:spPr>
          <a:xfrm>
            <a:off x="10762857" y="2090057"/>
            <a:ext cx="1008796" cy="28999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675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112968" y="568953"/>
            <a:ext cx="6336704" cy="924853"/>
          </a:xfrm>
          <a:prstGeom prst="flowChartAlternateProcess">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solidFill>
                  <a:schemeClr val="tx1"/>
                </a:solidFill>
              </a:rPr>
              <a:t>PLAN DE DESARROLLO</a:t>
            </a:r>
          </a:p>
        </p:txBody>
      </p:sp>
      <p:sp>
        <p:nvSpPr>
          <p:cNvPr id="4" name="3 Rectángulo"/>
          <p:cNvSpPr/>
          <p:nvPr/>
        </p:nvSpPr>
        <p:spPr>
          <a:xfrm>
            <a:off x="722005" y="3119774"/>
            <a:ext cx="10378614" cy="1754326"/>
          </a:xfrm>
          <a:prstGeom prst="rect">
            <a:avLst/>
          </a:prstGeom>
        </p:spPr>
        <p:txBody>
          <a:bodyPr wrap="square">
            <a:spAutoFit/>
          </a:bodyPr>
          <a:lstStyle/>
          <a:p>
            <a:pPr algn="just"/>
            <a:r>
              <a:rPr lang="es-ES" altLang="es-CO" sz="3600" dirty="0"/>
              <a:t>Contrato que  La Administración Municipal hace con la Comunidad,  de acuerdo con las necesidades o problemas que se están presentando.</a:t>
            </a:r>
            <a:endParaRPr lang="es-ES" sz="3600" dirty="0"/>
          </a:p>
        </p:txBody>
      </p:sp>
    </p:spTree>
    <p:extLst>
      <p:ext uri="{BB962C8B-B14F-4D97-AF65-F5344CB8AC3E}">
        <p14:creationId xmlns:p14="http://schemas.microsoft.com/office/powerpoint/2010/main" val="231324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Gracias!</a:t>
            </a:r>
          </a:p>
        </p:txBody>
      </p:sp>
    </p:spTree>
    <p:extLst>
      <p:ext uri="{BB962C8B-B14F-4D97-AF65-F5344CB8AC3E}">
        <p14:creationId xmlns:p14="http://schemas.microsoft.com/office/powerpoint/2010/main" val="1462868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16461654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450931" y="5372887"/>
            <a:ext cx="10981508" cy="707886"/>
          </a:xfrm>
          <a:prstGeom prst="rect">
            <a:avLst/>
          </a:prstGeom>
          <a:noFill/>
        </p:spPr>
        <p:txBody>
          <a:bodyPr wrap="square" rtlCol="0">
            <a:spAutoFit/>
          </a:bodyPr>
          <a:lstStyle/>
          <a:p>
            <a:pPr algn="r"/>
            <a:r>
              <a:rPr lang="es-ES" sz="4000" b="1" dirty="0">
                <a:solidFill>
                  <a:schemeClr val="bg1"/>
                </a:solidFill>
                <a:latin typeface="Swis721 Cn BT" panose="020B0506020202030204" pitchFamily="34" charset="0"/>
                <a:cs typeface="Arial" panose="020B0604020202020204" pitchFamily="34" charset="0"/>
              </a:rPr>
              <a:t>Febrero 19</a:t>
            </a:r>
          </a:p>
        </p:txBody>
      </p:sp>
      <p:sp>
        <p:nvSpPr>
          <p:cNvPr id="5" name="CuadroTexto 4">
            <a:extLst>
              <a:ext uri="{FF2B5EF4-FFF2-40B4-BE49-F238E27FC236}">
                <a16:creationId xmlns:a16="http://schemas.microsoft.com/office/drawing/2014/main" xmlns="" id="{C057E259-54CC-4B5C-BDE8-1EB95A3E645B}"/>
              </a:ext>
            </a:extLst>
          </p:cNvPr>
          <p:cNvSpPr txBox="1"/>
          <p:nvPr/>
        </p:nvSpPr>
        <p:spPr>
          <a:xfrm>
            <a:off x="700567" y="3862635"/>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Formulación de Proyectos </a:t>
            </a:r>
          </a:p>
        </p:txBody>
      </p:sp>
    </p:spTree>
    <p:extLst>
      <p:ext uri="{BB962C8B-B14F-4D97-AF65-F5344CB8AC3E}">
        <p14:creationId xmlns:p14="http://schemas.microsoft.com/office/powerpoint/2010/main" val="37220036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roceso alternativo"/>
          <p:cNvSpPr/>
          <p:nvPr/>
        </p:nvSpPr>
        <p:spPr>
          <a:xfrm>
            <a:off x="6136541" y="2085771"/>
            <a:ext cx="1555276" cy="750094"/>
          </a:xfrm>
          <a:prstGeom prst="flowChartAlternateProcess">
            <a:avLst/>
          </a:prstGeom>
          <a:noFill/>
          <a:ln w="38100">
            <a:solidFill>
              <a:srgbClr val="0000CC"/>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350" b="1" dirty="0">
                <a:solidFill>
                  <a:schemeClr val="tx1"/>
                </a:solidFill>
              </a:rPr>
              <a:t>PROYECTOS</a:t>
            </a:r>
          </a:p>
        </p:txBody>
      </p:sp>
      <p:sp>
        <p:nvSpPr>
          <p:cNvPr id="7" name="6 Proceso alternativo"/>
          <p:cNvSpPr/>
          <p:nvPr/>
        </p:nvSpPr>
        <p:spPr>
          <a:xfrm>
            <a:off x="3056452" y="2158484"/>
            <a:ext cx="1533242" cy="323609"/>
          </a:xfrm>
          <a:prstGeom prst="flowChartAlternateProcess">
            <a:avLst/>
          </a:prstGeom>
          <a:noFill/>
          <a:ln w="57150">
            <a:solidFill>
              <a:srgbClr val="00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a:solidFill>
                  <a:schemeClr val="tx1"/>
                </a:solidFill>
              </a:rPr>
              <a:t>PROBLEMAS </a:t>
            </a:r>
          </a:p>
        </p:txBody>
      </p:sp>
      <p:sp>
        <p:nvSpPr>
          <p:cNvPr id="8" name="7 Proceso alternativo"/>
          <p:cNvSpPr/>
          <p:nvPr/>
        </p:nvSpPr>
        <p:spPr>
          <a:xfrm>
            <a:off x="3065270" y="2643201"/>
            <a:ext cx="1533242" cy="284630"/>
          </a:xfrm>
          <a:prstGeom prst="flowChartAlternateProcess">
            <a:avLst/>
          </a:prstGeom>
          <a:noFill/>
          <a:ln w="57150">
            <a:solidFill>
              <a:srgbClr val="00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050" b="1" dirty="0">
                <a:solidFill>
                  <a:schemeClr val="tx1"/>
                </a:solidFill>
              </a:rPr>
              <a:t>NECESIDADES </a:t>
            </a:r>
          </a:p>
        </p:txBody>
      </p:sp>
      <p:sp>
        <p:nvSpPr>
          <p:cNvPr id="10" name="9 Flecha curvada hacia la derecha"/>
          <p:cNvSpPr/>
          <p:nvPr/>
        </p:nvSpPr>
        <p:spPr>
          <a:xfrm rot="17935347">
            <a:off x="3162241" y="2224756"/>
            <a:ext cx="973755" cy="5187070"/>
          </a:xfrm>
          <a:prstGeom prst="curvedRightArrow">
            <a:avLst>
              <a:gd name="adj1" fmla="val 25000"/>
              <a:gd name="adj2" fmla="val 50000"/>
              <a:gd name="adj3" fmla="val 18888"/>
            </a:avLst>
          </a:prstGeom>
          <a:noFill/>
          <a:ln>
            <a:solidFill>
              <a:srgbClr val="0000FF"/>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dirty="0">
              <a:solidFill>
                <a:schemeClr val="tx1"/>
              </a:solidFill>
            </a:endParaRPr>
          </a:p>
        </p:txBody>
      </p:sp>
      <p:sp>
        <p:nvSpPr>
          <p:cNvPr id="12" name="11 Proceso alternativo"/>
          <p:cNvSpPr/>
          <p:nvPr/>
        </p:nvSpPr>
        <p:spPr>
          <a:xfrm>
            <a:off x="441468" y="1961999"/>
            <a:ext cx="2078330" cy="964406"/>
          </a:xfrm>
          <a:prstGeom prst="flowChartAlternateProcess">
            <a:avLst/>
          </a:prstGeom>
          <a:noFill/>
          <a:ln w="57150">
            <a:solidFill>
              <a:srgbClr val="00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SITUACION ACTUAL </a:t>
            </a:r>
            <a:r>
              <a:rPr lang="es-ES" sz="1350" b="1" dirty="0">
                <a:solidFill>
                  <a:schemeClr val="tx1"/>
                </a:solidFill>
              </a:rPr>
              <a:t> </a:t>
            </a:r>
          </a:p>
        </p:txBody>
      </p:sp>
      <p:sp>
        <p:nvSpPr>
          <p:cNvPr id="13" name="12 Proceso alternativo"/>
          <p:cNvSpPr/>
          <p:nvPr/>
        </p:nvSpPr>
        <p:spPr>
          <a:xfrm>
            <a:off x="8193323" y="5734958"/>
            <a:ext cx="2625328" cy="428625"/>
          </a:xfrm>
          <a:prstGeom prst="flowChartAlternateProcess">
            <a:avLst/>
          </a:prstGeom>
          <a:noFill/>
          <a:ln w="57150">
            <a:solidFill>
              <a:srgbClr val="00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SITUACION DESEADA </a:t>
            </a:r>
          </a:p>
        </p:txBody>
      </p:sp>
      <p:sp>
        <p:nvSpPr>
          <p:cNvPr id="14" name="13 Proceso alternativo"/>
          <p:cNvSpPr/>
          <p:nvPr/>
        </p:nvSpPr>
        <p:spPr>
          <a:xfrm>
            <a:off x="8778289" y="4055633"/>
            <a:ext cx="1500188" cy="35337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RESULTADO </a:t>
            </a:r>
            <a:r>
              <a:rPr lang="es-ES" sz="1350" b="1" dirty="0">
                <a:solidFill>
                  <a:schemeClr val="tx1"/>
                </a:solidFill>
              </a:rPr>
              <a:t> </a:t>
            </a:r>
          </a:p>
        </p:txBody>
      </p:sp>
      <p:sp>
        <p:nvSpPr>
          <p:cNvPr id="15" name="14 Flecha abajo"/>
          <p:cNvSpPr/>
          <p:nvPr/>
        </p:nvSpPr>
        <p:spPr>
          <a:xfrm>
            <a:off x="9372042" y="4892309"/>
            <a:ext cx="267890" cy="324036"/>
          </a:xfrm>
          <a:prstGeom prst="down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dirty="0">
              <a:solidFill>
                <a:schemeClr val="tx1"/>
              </a:solidFill>
            </a:endParaRPr>
          </a:p>
        </p:txBody>
      </p:sp>
      <p:sp>
        <p:nvSpPr>
          <p:cNvPr id="2" name="1 Proceso alternativo"/>
          <p:cNvSpPr/>
          <p:nvPr/>
        </p:nvSpPr>
        <p:spPr>
          <a:xfrm>
            <a:off x="8973920" y="1891678"/>
            <a:ext cx="717887" cy="247103"/>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750" dirty="0">
                <a:solidFill>
                  <a:schemeClr val="tx1"/>
                </a:solidFill>
              </a:rPr>
              <a:t>PRODUCTO</a:t>
            </a:r>
          </a:p>
        </p:txBody>
      </p:sp>
      <p:sp>
        <p:nvSpPr>
          <p:cNvPr id="18" name="17 Proceso alternativo"/>
          <p:cNvSpPr/>
          <p:nvPr/>
        </p:nvSpPr>
        <p:spPr>
          <a:xfrm>
            <a:off x="8958464" y="2223883"/>
            <a:ext cx="717887" cy="247103"/>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750" dirty="0">
                <a:solidFill>
                  <a:schemeClr val="tx1"/>
                </a:solidFill>
              </a:rPr>
              <a:t>PRODUCTO</a:t>
            </a:r>
          </a:p>
        </p:txBody>
      </p:sp>
      <p:sp>
        <p:nvSpPr>
          <p:cNvPr id="19" name="18 Proceso alternativo"/>
          <p:cNvSpPr/>
          <p:nvPr/>
        </p:nvSpPr>
        <p:spPr>
          <a:xfrm>
            <a:off x="8958463" y="2599127"/>
            <a:ext cx="717887" cy="247103"/>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750" dirty="0">
                <a:solidFill>
                  <a:schemeClr val="tx1"/>
                </a:solidFill>
              </a:rPr>
              <a:t>PRODUCTO</a:t>
            </a:r>
          </a:p>
        </p:txBody>
      </p:sp>
      <p:sp>
        <p:nvSpPr>
          <p:cNvPr id="3" name="2 Elipse"/>
          <p:cNvSpPr/>
          <p:nvPr/>
        </p:nvSpPr>
        <p:spPr>
          <a:xfrm>
            <a:off x="8317704" y="1721274"/>
            <a:ext cx="2046315" cy="1296144"/>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p>
        </p:txBody>
      </p:sp>
      <p:sp>
        <p:nvSpPr>
          <p:cNvPr id="20" name="19 Flecha abajo"/>
          <p:cNvSpPr/>
          <p:nvPr/>
        </p:nvSpPr>
        <p:spPr>
          <a:xfrm>
            <a:off x="9211863" y="3429000"/>
            <a:ext cx="316520" cy="324036"/>
          </a:xfrm>
          <a:prstGeom prst="down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dirty="0">
              <a:solidFill>
                <a:schemeClr val="tx1"/>
              </a:solidFill>
            </a:endParaRPr>
          </a:p>
        </p:txBody>
      </p:sp>
      <p:sp>
        <p:nvSpPr>
          <p:cNvPr id="4" name="3 Flecha derecha"/>
          <p:cNvSpPr/>
          <p:nvPr/>
        </p:nvSpPr>
        <p:spPr>
          <a:xfrm>
            <a:off x="2760874" y="2236230"/>
            <a:ext cx="183452" cy="181737"/>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sp>
        <p:nvSpPr>
          <p:cNvPr id="21" name="20 Flecha derecha"/>
          <p:cNvSpPr/>
          <p:nvPr/>
        </p:nvSpPr>
        <p:spPr>
          <a:xfrm>
            <a:off x="2764384" y="2706318"/>
            <a:ext cx="183452" cy="181737"/>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sp>
        <p:nvSpPr>
          <p:cNvPr id="22" name="21 Flecha derecha"/>
          <p:cNvSpPr/>
          <p:nvPr/>
        </p:nvSpPr>
        <p:spPr>
          <a:xfrm>
            <a:off x="8696210" y="1927829"/>
            <a:ext cx="216754" cy="181737"/>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sp>
        <p:nvSpPr>
          <p:cNvPr id="23" name="22 Flecha derecha"/>
          <p:cNvSpPr/>
          <p:nvPr/>
        </p:nvSpPr>
        <p:spPr>
          <a:xfrm>
            <a:off x="8714064" y="2599127"/>
            <a:ext cx="216754" cy="181737"/>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sp>
        <p:nvSpPr>
          <p:cNvPr id="24" name="23 Flecha derecha"/>
          <p:cNvSpPr/>
          <p:nvPr/>
        </p:nvSpPr>
        <p:spPr>
          <a:xfrm>
            <a:off x="8707741" y="2247187"/>
            <a:ext cx="216754" cy="181737"/>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sp>
        <p:nvSpPr>
          <p:cNvPr id="25" name="24 Flecha derecha"/>
          <p:cNvSpPr/>
          <p:nvPr/>
        </p:nvSpPr>
        <p:spPr>
          <a:xfrm>
            <a:off x="5131959" y="2332823"/>
            <a:ext cx="462317" cy="313746"/>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dirty="0">
              <a:solidFill>
                <a:schemeClr val="tx1"/>
              </a:solidFill>
            </a:endParaRPr>
          </a:p>
        </p:txBody>
      </p:sp>
      <p:pic>
        <p:nvPicPr>
          <p:cNvPr id="26" name="Imagen 25" descr="http://enlineadirecta.info/fotos/pobreza_ectrema_10_4_20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03" y="701119"/>
            <a:ext cx="2059591" cy="988193"/>
          </a:xfrm>
          <a:prstGeom prst="rect">
            <a:avLst/>
          </a:prstGeom>
          <a:noFill/>
          <a:ln>
            <a:solidFill>
              <a:srgbClr val="0000FF"/>
            </a:solidFill>
          </a:ln>
        </p:spPr>
      </p:pic>
      <p:pic>
        <p:nvPicPr>
          <p:cNvPr id="27" name="Imagen 26" descr="http://franciscobaltierrab.files.wordpress.com/2010/03/pobreza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9798" y="722188"/>
            <a:ext cx="1637163" cy="967124"/>
          </a:xfrm>
          <a:prstGeom prst="rect">
            <a:avLst/>
          </a:prstGeom>
          <a:noFill/>
          <a:ln>
            <a:solidFill>
              <a:srgbClr val="0000FF"/>
            </a:solidFill>
          </a:ln>
        </p:spPr>
      </p:pic>
      <p:pic>
        <p:nvPicPr>
          <p:cNvPr id="28" name="Imagen 27" descr="http://1.bp.blogspot.com/-keDSXuxvtC4/UX6C2uAneSI/AAAAAAAAKRM/PozgORfD7cA/s1600/1243709630.jpg"/>
          <p:cNvPicPr/>
          <p:nvPr/>
        </p:nvPicPr>
        <p:blipFill>
          <a:blip r:embed="rId5">
            <a:extLst>
              <a:ext uri="{28A0092B-C50C-407E-A947-70E740481C1C}">
                <a14:useLocalDpi xmlns:a14="http://schemas.microsoft.com/office/drawing/2010/main" val="0"/>
              </a:ext>
            </a:extLst>
          </a:blip>
          <a:srcRect/>
          <a:stretch>
            <a:fillRect/>
          </a:stretch>
        </p:blipFill>
        <p:spPr bwMode="auto">
          <a:xfrm>
            <a:off x="4619278" y="299695"/>
            <a:ext cx="1928165" cy="986622"/>
          </a:xfrm>
          <a:prstGeom prst="rect">
            <a:avLst/>
          </a:prstGeom>
          <a:noFill/>
          <a:ln>
            <a:solidFill>
              <a:srgbClr val="0000FF"/>
            </a:solidFill>
          </a:ln>
        </p:spPr>
      </p:pic>
      <p:pic>
        <p:nvPicPr>
          <p:cNvPr id="29" name="Imagen 28" descr="http://juanpablo.com.mx/sites/default/files/happy-famil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3268" y="4385414"/>
            <a:ext cx="2123832" cy="1234336"/>
          </a:xfrm>
          <a:prstGeom prst="rect">
            <a:avLst/>
          </a:prstGeom>
          <a:noFill/>
          <a:ln>
            <a:noFill/>
          </a:ln>
        </p:spPr>
      </p:pic>
      <p:pic>
        <p:nvPicPr>
          <p:cNvPr id="30" name="Imagen 29" descr="Fundación Coca-Cola bienestar social_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60536" y="4593852"/>
            <a:ext cx="1417064" cy="944057"/>
          </a:xfrm>
          <a:prstGeom prst="rect">
            <a:avLst/>
          </a:prstGeom>
          <a:noFill/>
          <a:ln>
            <a:noFill/>
          </a:ln>
        </p:spPr>
      </p:pic>
      <p:pic>
        <p:nvPicPr>
          <p:cNvPr id="31" name="Imagen 30" descr="http://web.observatorio.co/wp-content/uploads/2015/11/fandic-sonrisa60-600x40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7704" y="4705415"/>
            <a:ext cx="894159" cy="792989"/>
          </a:xfrm>
          <a:prstGeom prst="rect">
            <a:avLst/>
          </a:prstGeom>
          <a:noFill/>
          <a:ln>
            <a:noFill/>
          </a:ln>
        </p:spPr>
      </p:pic>
    </p:spTree>
    <p:extLst>
      <p:ext uri="{BB962C8B-B14F-4D97-AF65-F5344CB8AC3E}">
        <p14:creationId xmlns:p14="http://schemas.microsoft.com/office/powerpoint/2010/main" val="18688909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13"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Horizontal)">
                                      <p:cBhvr>
                                        <p:cTn id="44" dur="500"/>
                                        <p:tgtEl>
                                          <p:spTgt spid="7"/>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plus(in)">
                                      <p:cBhvr>
                                        <p:cTn id="47" dur="20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ppt_w</p:attrName>
                                        </p:attrNameLst>
                                      </p:cBhvr>
                                      <p:tavLst>
                                        <p:tav tm="0">
                                          <p:val>
                                            <p:strVal val="#ppt_w*0.70"/>
                                          </p:val>
                                        </p:tav>
                                        <p:tav tm="100000">
                                          <p:val>
                                            <p:strVal val="#ppt_w"/>
                                          </p:val>
                                        </p:tav>
                                      </p:tavLst>
                                    </p:anim>
                                    <p:anim calcmode="lin" valueType="num">
                                      <p:cBhvr>
                                        <p:cTn id="59" dur="1000" fill="hold"/>
                                        <p:tgtEl>
                                          <p:spTgt spid="6"/>
                                        </p:tgtEl>
                                        <p:attrNameLst>
                                          <p:attrName>ppt_h</p:attrName>
                                        </p:attrNameLst>
                                      </p:cBhvr>
                                      <p:tavLst>
                                        <p:tav tm="0">
                                          <p:val>
                                            <p:strVal val="#ppt_h"/>
                                          </p:val>
                                        </p:tav>
                                        <p:tav tm="100000">
                                          <p:val>
                                            <p:strVal val="#ppt_h"/>
                                          </p:val>
                                        </p:tav>
                                      </p:tavLst>
                                    </p:anim>
                                    <p:animEffect transition="in" filter="fade">
                                      <p:cBhvr>
                                        <p:cTn id="60" dur="1000"/>
                                        <p:tgtEl>
                                          <p:spTgt spid="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randombar(horizontal)">
                                      <p:cBhvr>
                                        <p:cTn id="68" dur="500"/>
                                        <p:tgtEl>
                                          <p:spTgt spid="3"/>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randombar(horizontal)">
                                      <p:cBhvr>
                                        <p:cTn id="71" dur="500"/>
                                        <p:tgtEl>
                                          <p:spTgt spid="22"/>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randombar(horizontal)">
                                      <p:cBhvr>
                                        <p:cTn id="74" dur="500"/>
                                        <p:tgtEl>
                                          <p:spTgt spid="24"/>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randombar(horizontal)">
                                      <p:cBhvr>
                                        <p:cTn id="80" dur="500"/>
                                        <p:tgtEl>
                                          <p:spTgt spid="2"/>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randombar(horizontal)">
                                      <p:cBhvr>
                                        <p:cTn id="83" dur="500"/>
                                        <p:tgtEl>
                                          <p:spTgt spid="18"/>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6"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barn(inHorizontal)">
                                      <p:cBhvr>
                                        <p:cTn id="91" dur="500"/>
                                        <p:tgtEl>
                                          <p:spTgt spid="1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P spid="14" grpId="0" animBg="1"/>
      <p:bldP spid="15" grpId="0" animBg="1"/>
      <p:bldP spid="2" grpId="0" animBg="1"/>
      <p:bldP spid="18" grpId="0" animBg="1"/>
      <p:bldP spid="19" grpId="0" animBg="1"/>
      <p:bldP spid="3" grpId="0" animBg="1"/>
      <p:bldP spid="20" grpId="0" animBg="1"/>
      <p:bldP spid="4" grpId="0" animBg="1"/>
      <p:bldP spid="21" grpId="0" animBg="1"/>
      <p:bldP spid="22" grpId="0" animBg="1"/>
      <p:bldP spid="23" grpId="0" animBg="1"/>
      <p:bldP spid="24" grpId="0" animBg="1"/>
      <p:bldP spid="2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xmlns="" id="{836C4258-3E70-0244-AEEB-C21D87955896}"/>
              </a:ext>
            </a:extLst>
          </p:cNvPr>
          <p:cNvSpPr/>
          <p:nvPr/>
        </p:nvSpPr>
        <p:spPr>
          <a:xfrm>
            <a:off x="1755991" y="2911141"/>
            <a:ext cx="1150967"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ACTIVIDAD 1</a:t>
            </a:r>
            <a:r>
              <a:rPr lang="es-CO" dirty="0">
                <a:solidFill>
                  <a:schemeClr val="tx1"/>
                </a:solidFill>
              </a:rPr>
              <a:t> </a:t>
            </a:r>
          </a:p>
        </p:txBody>
      </p:sp>
      <p:sp>
        <p:nvSpPr>
          <p:cNvPr id="9" name="Rectángulo redondeado 8">
            <a:extLst>
              <a:ext uri="{FF2B5EF4-FFF2-40B4-BE49-F238E27FC236}">
                <a16:creationId xmlns:a16="http://schemas.microsoft.com/office/drawing/2014/main" xmlns="" id="{4BF9D747-CE10-7B44-B532-1744304A4AEA}"/>
              </a:ext>
            </a:extLst>
          </p:cNvPr>
          <p:cNvSpPr/>
          <p:nvPr/>
        </p:nvSpPr>
        <p:spPr>
          <a:xfrm>
            <a:off x="3354956" y="2137872"/>
            <a:ext cx="4557114" cy="210197"/>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tx1"/>
                </a:solidFill>
              </a:rPr>
              <a:t>VIGENCIAS </a:t>
            </a:r>
          </a:p>
        </p:txBody>
      </p:sp>
      <p:sp>
        <p:nvSpPr>
          <p:cNvPr id="10" name="Rectángulo redondeado 9">
            <a:extLst>
              <a:ext uri="{FF2B5EF4-FFF2-40B4-BE49-F238E27FC236}">
                <a16:creationId xmlns:a16="http://schemas.microsoft.com/office/drawing/2014/main" xmlns="" id="{67320366-7BBA-3845-86EF-2A46325CB2E3}"/>
              </a:ext>
            </a:extLst>
          </p:cNvPr>
          <p:cNvSpPr/>
          <p:nvPr/>
        </p:nvSpPr>
        <p:spPr>
          <a:xfrm>
            <a:off x="9144592" y="3009251"/>
            <a:ext cx="1337610"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PRODUCTO 2 </a:t>
            </a:r>
          </a:p>
        </p:txBody>
      </p:sp>
      <p:pic>
        <p:nvPicPr>
          <p:cNvPr id="12" name="Picture 2" descr="Resultado de imagen">
            <a:extLst>
              <a:ext uri="{FF2B5EF4-FFF2-40B4-BE49-F238E27FC236}">
                <a16:creationId xmlns:a16="http://schemas.microsoft.com/office/drawing/2014/main" xmlns="" id="{5F4EB807-7F16-DC4C-B7D5-410E755D38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071" y="2744095"/>
            <a:ext cx="500336" cy="1103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a:extLst>
              <a:ext uri="{FF2B5EF4-FFF2-40B4-BE49-F238E27FC236}">
                <a16:creationId xmlns:a16="http://schemas.microsoft.com/office/drawing/2014/main" xmlns="" id="{A5854E61-2F19-3A45-8D22-A9CF107198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7571" y="2744094"/>
            <a:ext cx="500336" cy="11031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redondeado 14">
            <a:extLst>
              <a:ext uri="{FF2B5EF4-FFF2-40B4-BE49-F238E27FC236}">
                <a16:creationId xmlns:a16="http://schemas.microsoft.com/office/drawing/2014/main" xmlns="" id="{C47F27FA-3EDA-AD4B-88A2-11EB004AD032}"/>
              </a:ext>
            </a:extLst>
          </p:cNvPr>
          <p:cNvSpPr/>
          <p:nvPr/>
        </p:nvSpPr>
        <p:spPr>
          <a:xfrm>
            <a:off x="1755991" y="3373562"/>
            <a:ext cx="1150967"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ACTIVIDAD 2</a:t>
            </a:r>
            <a:r>
              <a:rPr lang="es-CO" dirty="0">
                <a:solidFill>
                  <a:schemeClr val="tx1"/>
                </a:solidFill>
              </a:rPr>
              <a:t> </a:t>
            </a:r>
          </a:p>
        </p:txBody>
      </p:sp>
      <p:sp>
        <p:nvSpPr>
          <p:cNvPr id="16" name="Rectángulo redondeado 15">
            <a:extLst>
              <a:ext uri="{FF2B5EF4-FFF2-40B4-BE49-F238E27FC236}">
                <a16:creationId xmlns:a16="http://schemas.microsoft.com/office/drawing/2014/main" xmlns="" id="{D1987762-EE32-3947-905C-FDFAC4390328}"/>
              </a:ext>
            </a:extLst>
          </p:cNvPr>
          <p:cNvSpPr/>
          <p:nvPr/>
        </p:nvSpPr>
        <p:spPr>
          <a:xfrm>
            <a:off x="1774775" y="3970717"/>
            <a:ext cx="1150967"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ACTIVIDAD 3</a:t>
            </a:r>
            <a:r>
              <a:rPr lang="es-CO" dirty="0">
                <a:solidFill>
                  <a:schemeClr val="tx1"/>
                </a:solidFill>
              </a:rPr>
              <a:t> </a:t>
            </a:r>
          </a:p>
        </p:txBody>
      </p:sp>
      <p:sp>
        <p:nvSpPr>
          <p:cNvPr id="19" name="Rectángulo redondeado 18">
            <a:extLst>
              <a:ext uri="{FF2B5EF4-FFF2-40B4-BE49-F238E27FC236}">
                <a16:creationId xmlns:a16="http://schemas.microsoft.com/office/drawing/2014/main" xmlns="" id="{A7CAEA15-1AAF-924B-9369-0E47AE9B0919}"/>
              </a:ext>
            </a:extLst>
          </p:cNvPr>
          <p:cNvSpPr/>
          <p:nvPr/>
        </p:nvSpPr>
        <p:spPr>
          <a:xfrm>
            <a:off x="1761836" y="4405720"/>
            <a:ext cx="1150967"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ACTIVIDAD 4</a:t>
            </a:r>
            <a:r>
              <a:rPr lang="es-CO" dirty="0">
                <a:solidFill>
                  <a:schemeClr val="tx1"/>
                </a:solidFill>
              </a:rPr>
              <a:t> </a:t>
            </a:r>
          </a:p>
        </p:txBody>
      </p:sp>
      <p:sp>
        <p:nvSpPr>
          <p:cNvPr id="21" name="Proceso alternativo 20">
            <a:extLst>
              <a:ext uri="{FF2B5EF4-FFF2-40B4-BE49-F238E27FC236}">
                <a16:creationId xmlns:a16="http://schemas.microsoft.com/office/drawing/2014/main" xmlns="" id="{716EA0EE-3E54-264D-8D37-368876CC9021}"/>
              </a:ext>
            </a:extLst>
          </p:cNvPr>
          <p:cNvSpPr/>
          <p:nvPr/>
        </p:nvSpPr>
        <p:spPr>
          <a:xfrm>
            <a:off x="1538886" y="1415544"/>
            <a:ext cx="4557114" cy="374295"/>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2700" b="1" dirty="0">
                <a:ln w="0"/>
                <a:solidFill>
                  <a:schemeClr val="tx1"/>
                </a:solidFill>
                <a:effectLst>
                  <a:outerShdw blurRad="38100" dist="19050" dir="2700000" algn="tl" rotWithShape="0">
                    <a:schemeClr val="dk1">
                      <a:alpha val="40000"/>
                    </a:schemeClr>
                  </a:outerShdw>
                </a:effectLst>
              </a:rPr>
              <a:t>PROYECTO DE INVERSIÓN </a:t>
            </a:r>
          </a:p>
        </p:txBody>
      </p:sp>
      <p:sp>
        <p:nvSpPr>
          <p:cNvPr id="22" name="Rectángulo 21">
            <a:extLst>
              <a:ext uri="{FF2B5EF4-FFF2-40B4-BE49-F238E27FC236}">
                <a16:creationId xmlns:a16="http://schemas.microsoft.com/office/drawing/2014/main" xmlns="" id="{7CADB753-4918-0943-9C75-92CC1F8D94CC}"/>
              </a:ext>
            </a:extLst>
          </p:cNvPr>
          <p:cNvSpPr/>
          <p:nvPr/>
        </p:nvSpPr>
        <p:spPr>
          <a:xfrm>
            <a:off x="1662670" y="2421346"/>
            <a:ext cx="1337611" cy="2572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a:solidFill>
                  <a:srgbClr val="FF0000"/>
                </a:solidFill>
              </a:ln>
              <a:noFill/>
            </a:endParaRPr>
          </a:p>
        </p:txBody>
      </p:sp>
      <p:cxnSp>
        <p:nvCxnSpPr>
          <p:cNvPr id="23" name="Conector recto de flecha 22">
            <a:extLst>
              <a:ext uri="{FF2B5EF4-FFF2-40B4-BE49-F238E27FC236}">
                <a16:creationId xmlns:a16="http://schemas.microsoft.com/office/drawing/2014/main" xmlns="" id="{2EA66CF3-FEF3-1C4B-8668-A8A75E0B8239}"/>
              </a:ext>
            </a:extLst>
          </p:cNvPr>
          <p:cNvCxnSpPr/>
          <p:nvPr/>
        </p:nvCxnSpPr>
        <p:spPr>
          <a:xfrm>
            <a:off x="3006992" y="3009249"/>
            <a:ext cx="2799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EBC94A96-F998-8140-A93F-8979E3847DAA}"/>
              </a:ext>
            </a:extLst>
          </p:cNvPr>
          <p:cNvCxnSpPr>
            <a:cxnSpLocks/>
          </p:cNvCxnSpPr>
          <p:nvPr/>
        </p:nvCxnSpPr>
        <p:spPr>
          <a:xfrm>
            <a:off x="3000280" y="3480312"/>
            <a:ext cx="3358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xmlns="" id="{70D63C6D-5284-7849-89C6-895B1DD93077}"/>
              </a:ext>
            </a:extLst>
          </p:cNvPr>
          <p:cNvCxnSpPr>
            <a:cxnSpLocks/>
          </p:cNvCxnSpPr>
          <p:nvPr/>
        </p:nvCxnSpPr>
        <p:spPr>
          <a:xfrm>
            <a:off x="3006991" y="4109817"/>
            <a:ext cx="34796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xmlns="" id="{1A0EFACE-AE4C-2A45-9E11-7DE0D8D2228A}"/>
              </a:ext>
            </a:extLst>
          </p:cNvPr>
          <p:cNvCxnSpPr>
            <a:cxnSpLocks/>
          </p:cNvCxnSpPr>
          <p:nvPr/>
        </p:nvCxnSpPr>
        <p:spPr>
          <a:xfrm>
            <a:off x="3003367" y="4586339"/>
            <a:ext cx="3228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redondeado 26">
            <a:extLst>
              <a:ext uri="{FF2B5EF4-FFF2-40B4-BE49-F238E27FC236}">
                <a16:creationId xmlns:a16="http://schemas.microsoft.com/office/drawing/2014/main" xmlns="" id="{3D1D226D-B765-B846-B387-72444D5EEE75}"/>
              </a:ext>
            </a:extLst>
          </p:cNvPr>
          <p:cNvSpPr/>
          <p:nvPr/>
        </p:nvSpPr>
        <p:spPr>
          <a:xfrm>
            <a:off x="9151061" y="2454473"/>
            <a:ext cx="1337610"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PRODUCTO 1 </a:t>
            </a:r>
          </a:p>
        </p:txBody>
      </p:sp>
      <p:sp>
        <p:nvSpPr>
          <p:cNvPr id="28" name="Rectángulo redondeado 27">
            <a:extLst>
              <a:ext uri="{FF2B5EF4-FFF2-40B4-BE49-F238E27FC236}">
                <a16:creationId xmlns:a16="http://schemas.microsoft.com/office/drawing/2014/main" xmlns="" id="{08F03705-4DEA-3E41-8E67-EC86271D0A8F}"/>
              </a:ext>
            </a:extLst>
          </p:cNvPr>
          <p:cNvSpPr/>
          <p:nvPr/>
        </p:nvSpPr>
        <p:spPr>
          <a:xfrm>
            <a:off x="9092852" y="3657082"/>
            <a:ext cx="1337610" cy="21308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PRODUCTO 3 </a:t>
            </a:r>
          </a:p>
        </p:txBody>
      </p:sp>
      <p:sp>
        <p:nvSpPr>
          <p:cNvPr id="29" name="Rectángulo redondeado 28">
            <a:extLst>
              <a:ext uri="{FF2B5EF4-FFF2-40B4-BE49-F238E27FC236}">
                <a16:creationId xmlns:a16="http://schemas.microsoft.com/office/drawing/2014/main" xmlns="" id="{4B951EC9-180D-B24E-8EB7-F43F4E64B8E1}"/>
              </a:ext>
            </a:extLst>
          </p:cNvPr>
          <p:cNvSpPr/>
          <p:nvPr/>
        </p:nvSpPr>
        <p:spPr>
          <a:xfrm>
            <a:off x="9073443" y="4405720"/>
            <a:ext cx="1337610" cy="213503"/>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b="1" dirty="0">
                <a:solidFill>
                  <a:schemeClr val="tx1"/>
                </a:solidFill>
              </a:rPr>
              <a:t>PRODUCTO 4 </a:t>
            </a:r>
          </a:p>
        </p:txBody>
      </p:sp>
      <p:cxnSp>
        <p:nvCxnSpPr>
          <p:cNvPr id="30" name="Conector recto de flecha 29">
            <a:extLst>
              <a:ext uri="{FF2B5EF4-FFF2-40B4-BE49-F238E27FC236}">
                <a16:creationId xmlns:a16="http://schemas.microsoft.com/office/drawing/2014/main" xmlns="" id="{76BE9509-D261-A047-81A4-5A494E981F36}"/>
              </a:ext>
            </a:extLst>
          </p:cNvPr>
          <p:cNvCxnSpPr/>
          <p:nvPr/>
        </p:nvCxnSpPr>
        <p:spPr>
          <a:xfrm>
            <a:off x="8823214" y="2561222"/>
            <a:ext cx="3230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099CC349-DC83-AD4E-86D8-C6C0C53AE4D8}"/>
              </a:ext>
            </a:extLst>
          </p:cNvPr>
          <p:cNvCxnSpPr/>
          <p:nvPr/>
        </p:nvCxnSpPr>
        <p:spPr>
          <a:xfrm>
            <a:off x="8808888" y="3124643"/>
            <a:ext cx="3230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xmlns="" id="{F85ACFE4-625F-1E48-B631-4666077BA757}"/>
              </a:ext>
            </a:extLst>
          </p:cNvPr>
          <p:cNvCxnSpPr/>
          <p:nvPr/>
        </p:nvCxnSpPr>
        <p:spPr>
          <a:xfrm>
            <a:off x="8772260" y="3763622"/>
            <a:ext cx="3230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xmlns="" id="{E00A9684-C429-8441-A9B3-B9A05AF5F116}"/>
              </a:ext>
            </a:extLst>
          </p:cNvPr>
          <p:cNvCxnSpPr/>
          <p:nvPr/>
        </p:nvCxnSpPr>
        <p:spPr>
          <a:xfrm>
            <a:off x="8723428" y="4512470"/>
            <a:ext cx="3230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38">
            <a:extLst>
              <a:ext uri="{FF2B5EF4-FFF2-40B4-BE49-F238E27FC236}">
                <a16:creationId xmlns:a16="http://schemas.microsoft.com/office/drawing/2014/main" xmlns="" id="{45D627C1-224F-4E30-B67C-F8A3A321AE1B}"/>
              </a:ext>
            </a:extLst>
          </p:cNvPr>
          <p:cNvPicPr>
            <a:picLocks noChangeAspect="1"/>
          </p:cNvPicPr>
          <p:nvPr/>
        </p:nvPicPr>
        <p:blipFill>
          <a:blip r:embed="rId3"/>
          <a:stretch>
            <a:fillRect/>
          </a:stretch>
        </p:blipFill>
        <p:spPr>
          <a:xfrm>
            <a:off x="3336084" y="2507803"/>
            <a:ext cx="4582761" cy="2432395"/>
          </a:xfrm>
          <a:prstGeom prst="rect">
            <a:avLst/>
          </a:prstGeom>
        </p:spPr>
      </p:pic>
      <p:sp>
        <p:nvSpPr>
          <p:cNvPr id="34" name="Rectángulo redondeado 19">
            <a:extLst>
              <a:ext uri="{FF2B5EF4-FFF2-40B4-BE49-F238E27FC236}">
                <a16:creationId xmlns:a16="http://schemas.microsoft.com/office/drawing/2014/main" xmlns="" id="{C788683F-E3E8-4789-8584-3D4C101C0980}"/>
              </a:ext>
            </a:extLst>
          </p:cNvPr>
          <p:cNvSpPr/>
          <p:nvPr/>
        </p:nvSpPr>
        <p:spPr>
          <a:xfrm>
            <a:off x="1524000" y="306929"/>
            <a:ext cx="5112568" cy="6138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000" b="1" dirty="0">
                <a:solidFill>
                  <a:schemeClr val="tx1"/>
                </a:solidFill>
              </a:rPr>
              <a:t>LEY 111 1996</a:t>
            </a:r>
          </a:p>
          <a:p>
            <a:pPr algn="ctr">
              <a:defRPr/>
            </a:pPr>
            <a:r>
              <a:rPr lang="es-CO" sz="1200" b="1" dirty="0">
                <a:solidFill>
                  <a:schemeClr val="tx1"/>
                </a:solidFill>
              </a:rPr>
              <a:t>ESTATUTO PRESUPUESTAL DE INVERSIÓN SOPORTADO EN PROYECTOS </a:t>
            </a:r>
            <a:endParaRPr lang="es-ES" sz="1200" b="1" dirty="0">
              <a:solidFill>
                <a:schemeClr val="tx1"/>
              </a:solidFill>
            </a:endParaRPr>
          </a:p>
        </p:txBody>
      </p:sp>
    </p:spTree>
    <p:extLst>
      <p:ext uri="{BB962C8B-B14F-4D97-AF65-F5344CB8AC3E}">
        <p14:creationId xmlns:p14="http://schemas.microsoft.com/office/powerpoint/2010/main" val="40363130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0" y="1111136"/>
            <a:ext cx="4237354" cy="482203"/>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PROYECTOS DE INVERSIÓN </a:t>
            </a:r>
          </a:p>
        </p:txBody>
      </p:sp>
      <p:pic>
        <p:nvPicPr>
          <p:cNvPr id="2048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192" y="2922710"/>
            <a:ext cx="2320519" cy="305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Proceso alternativo"/>
          <p:cNvSpPr/>
          <p:nvPr/>
        </p:nvSpPr>
        <p:spPr>
          <a:xfrm>
            <a:off x="1524000" y="2165131"/>
            <a:ext cx="2127498" cy="484362"/>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NECESIDAD</a:t>
            </a:r>
          </a:p>
        </p:txBody>
      </p:sp>
      <p:sp>
        <p:nvSpPr>
          <p:cNvPr id="10" name="9 Proceso alternativo"/>
          <p:cNvSpPr/>
          <p:nvPr/>
        </p:nvSpPr>
        <p:spPr>
          <a:xfrm>
            <a:off x="4706328" y="2155336"/>
            <a:ext cx="2784701" cy="484362"/>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PROBLEMATICA</a:t>
            </a:r>
          </a:p>
        </p:txBody>
      </p:sp>
      <p:sp>
        <p:nvSpPr>
          <p:cNvPr id="12" name="11 Flecha derecha"/>
          <p:cNvSpPr/>
          <p:nvPr/>
        </p:nvSpPr>
        <p:spPr>
          <a:xfrm>
            <a:off x="4154858" y="3770013"/>
            <a:ext cx="468594" cy="429317"/>
          </a:xfrm>
          <a:prstGeom prst="rightArrow">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3" name="12 Flecha derecha"/>
          <p:cNvSpPr/>
          <p:nvPr/>
        </p:nvSpPr>
        <p:spPr>
          <a:xfrm>
            <a:off x="7668606" y="3742492"/>
            <a:ext cx="468594" cy="484361"/>
          </a:xfrm>
          <a:prstGeom prst="rightArrow">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328" y="2922710"/>
            <a:ext cx="2756507" cy="305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9 Proceso alternativo"/>
          <p:cNvSpPr/>
          <p:nvPr/>
        </p:nvSpPr>
        <p:spPr>
          <a:xfrm>
            <a:off x="8137200" y="2124345"/>
            <a:ext cx="2378400" cy="484362"/>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RESULTADO</a:t>
            </a:r>
          </a:p>
        </p:txBody>
      </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0076" y="2838450"/>
            <a:ext cx="2295524"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redondeado 19">
            <a:extLst>
              <a:ext uri="{FF2B5EF4-FFF2-40B4-BE49-F238E27FC236}">
                <a16:creationId xmlns:a16="http://schemas.microsoft.com/office/drawing/2014/main" xmlns="" id="{CAB6A447-DEE8-455F-8CB7-57049DBC26EF}"/>
              </a:ext>
            </a:extLst>
          </p:cNvPr>
          <p:cNvSpPr/>
          <p:nvPr/>
        </p:nvSpPr>
        <p:spPr>
          <a:xfrm>
            <a:off x="1515192" y="175323"/>
            <a:ext cx="5112568" cy="6138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000" b="1" dirty="0">
                <a:solidFill>
                  <a:schemeClr val="tx1"/>
                </a:solidFill>
              </a:rPr>
              <a:t>LEY 111 1996</a:t>
            </a:r>
          </a:p>
          <a:p>
            <a:pPr algn="ctr">
              <a:defRPr/>
            </a:pPr>
            <a:r>
              <a:rPr lang="es-CO" sz="1200" b="1" dirty="0">
                <a:solidFill>
                  <a:schemeClr val="tx1"/>
                </a:solidFill>
              </a:rPr>
              <a:t>ESTATUTO PRESUPUESTAL DE INVERSIÓN SOPORTADO EN PROYECTOS </a:t>
            </a:r>
            <a:endParaRPr lang="es-ES" sz="1200" b="1" dirty="0">
              <a:solidFill>
                <a:schemeClr val="tx1"/>
              </a:solidFill>
            </a:endParaRPr>
          </a:p>
        </p:txBody>
      </p:sp>
    </p:spTree>
    <p:extLst>
      <p:ext uri="{BB962C8B-B14F-4D97-AF65-F5344CB8AC3E}">
        <p14:creationId xmlns:p14="http://schemas.microsoft.com/office/powerpoint/2010/main" val="1391366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485"/>
                                        </p:tgtEl>
                                        <p:attrNameLst>
                                          <p:attrName>style.visibility</p:attrName>
                                        </p:attrNameLst>
                                      </p:cBhvr>
                                      <p:to>
                                        <p:strVal val="visible"/>
                                      </p:to>
                                    </p:set>
                                    <p:anim calcmode="lin" valueType="num">
                                      <p:cBhvr additive="base">
                                        <p:cTn id="16" dur="500" fill="hold"/>
                                        <p:tgtEl>
                                          <p:spTgt spid="20485"/>
                                        </p:tgtEl>
                                        <p:attrNameLst>
                                          <p:attrName>ppt_x</p:attrName>
                                        </p:attrNameLst>
                                      </p:cBhvr>
                                      <p:tavLst>
                                        <p:tav tm="0">
                                          <p:val>
                                            <p:strVal val="#ppt_x"/>
                                          </p:val>
                                        </p:tav>
                                        <p:tav tm="100000">
                                          <p:val>
                                            <p:strVal val="#ppt_x"/>
                                          </p:val>
                                        </p:tav>
                                      </p:tavLst>
                                    </p:anim>
                                    <p:anim calcmode="lin" valueType="num">
                                      <p:cBhvr additive="base">
                                        <p:cTn id="17"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animBg="1"/>
      <p:bldP spid="13" grpId="0" animBg="1"/>
      <p:bldP spid="1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4458" y="3133041"/>
            <a:ext cx="1501594" cy="1112078"/>
          </a:xfrm>
          <a:prstGeom prst="rect">
            <a:avLst/>
          </a:prstGeom>
          <a:noFill/>
          <a:ln>
            <a:noFill/>
          </a:ln>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2024458" y="1786741"/>
            <a:ext cx="1501594" cy="1271726"/>
          </a:xfrm>
          <a:prstGeom prst="rect">
            <a:avLst/>
          </a:prstGeom>
          <a:noFill/>
          <a:ln>
            <a:noFill/>
          </a:ln>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393" y="2000394"/>
            <a:ext cx="2104008" cy="233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0 Proceso alternativo"/>
          <p:cNvSpPr/>
          <p:nvPr/>
        </p:nvSpPr>
        <p:spPr>
          <a:xfrm>
            <a:off x="6529901" y="1234583"/>
            <a:ext cx="2221133" cy="589861"/>
          </a:xfrm>
          <a:prstGeom prst="flowChartAlternateProcess">
            <a:avLst/>
          </a:prstGeom>
          <a:noFill/>
          <a:ln>
            <a:solidFill>
              <a:srgbClr val="FF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700" b="1" dirty="0">
                <a:solidFill>
                  <a:schemeClr val="tx1"/>
                </a:solidFill>
              </a:rPr>
              <a:t>RESULTADO</a:t>
            </a:r>
          </a:p>
        </p:txBody>
      </p:sp>
      <p:sp>
        <p:nvSpPr>
          <p:cNvPr id="9" name="10 Proceso alternativo"/>
          <p:cNvSpPr/>
          <p:nvPr/>
        </p:nvSpPr>
        <p:spPr>
          <a:xfrm>
            <a:off x="6172200" y="4514851"/>
            <a:ext cx="3495675" cy="344463"/>
          </a:xfrm>
          <a:prstGeom prst="flowChartAlternateProcess">
            <a:avLst/>
          </a:prstGeom>
          <a:noFill/>
          <a:ln>
            <a:solidFill>
              <a:srgbClr val="FF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700" b="1" dirty="0">
                <a:solidFill>
                  <a:schemeClr val="tx1"/>
                </a:solidFill>
              </a:rPr>
              <a:t>IMPACTO SOCIAL </a:t>
            </a:r>
          </a:p>
        </p:txBody>
      </p:sp>
      <p:sp>
        <p:nvSpPr>
          <p:cNvPr id="10" name="10 Proceso alternativo"/>
          <p:cNvSpPr/>
          <p:nvPr/>
        </p:nvSpPr>
        <p:spPr>
          <a:xfrm>
            <a:off x="6786344" y="5152628"/>
            <a:ext cx="2157275" cy="914797"/>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INDICADOR DE RESULTADO </a:t>
            </a:r>
          </a:p>
        </p:txBody>
      </p:sp>
      <p:sp>
        <p:nvSpPr>
          <p:cNvPr id="2" name="Flecha abajo 1"/>
          <p:cNvSpPr/>
          <p:nvPr/>
        </p:nvSpPr>
        <p:spPr>
          <a:xfrm>
            <a:off x="7771765" y="4927808"/>
            <a:ext cx="166457" cy="115424"/>
          </a:xfrm>
          <a:prstGeom prst="down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1350" b="1">
              <a:solidFill>
                <a:schemeClr val="tx1"/>
              </a:solidFill>
            </a:endParaRPr>
          </a:p>
        </p:txBody>
      </p:sp>
      <p:sp>
        <p:nvSpPr>
          <p:cNvPr id="11" name="10 Proceso alternativo"/>
          <p:cNvSpPr/>
          <p:nvPr/>
        </p:nvSpPr>
        <p:spPr>
          <a:xfrm>
            <a:off x="1696618" y="1005705"/>
            <a:ext cx="2157274" cy="615965"/>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a:ln w="0"/>
                <a:solidFill>
                  <a:schemeClr val="tx1"/>
                </a:solidFill>
                <a:effectLst>
                  <a:outerShdw blurRad="38100" dist="19050" dir="2700000" algn="tl" rotWithShape="0">
                    <a:schemeClr val="dk1">
                      <a:alpha val="40000"/>
                    </a:schemeClr>
                  </a:outerShdw>
                </a:effectLst>
              </a:rPr>
              <a:t>PRODUCTO</a:t>
            </a:r>
            <a:r>
              <a:rPr lang="es-ES" sz="2400" b="1" dirty="0">
                <a:ln w="0"/>
                <a:solidFill>
                  <a:schemeClr val="tx1"/>
                </a:solidFill>
                <a:effectLst>
                  <a:outerShdw blurRad="38100" dist="19050" dir="2700000" algn="tl" rotWithShape="0">
                    <a:schemeClr val="dk1">
                      <a:alpha val="40000"/>
                    </a:schemeClr>
                  </a:outerShdw>
                </a:effectLst>
              </a:rPr>
              <a:t> </a:t>
            </a:r>
          </a:p>
        </p:txBody>
      </p:sp>
      <p:sp>
        <p:nvSpPr>
          <p:cNvPr id="12" name="10 Proceso alternativo"/>
          <p:cNvSpPr/>
          <p:nvPr/>
        </p:nvSpPr>
        <p:spPr>
          <a:xfrm>
            <a:off x="1019175" y="5723318"/>
            <a:ext cx="3424573" cy="763815"/>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INDICADOR DE PRODUCTO </a:t>
            </a:r>
          </a:p>
        </p:txBody>
      </p:sp>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1960695" y="4354655"/>
            <a:ext cx="1501594" cy="1146305"/>
          </a:xfrm>
          <a:prstGeom prst="rect">
            <a:avLst/>
          </a:prstGeom>
          <a:noFill/>
          <a:ln>
            <a:noFill/>
          </a:ln>
        </p:spPr>
      </p:pic>
      <p:cxnSp>
        <p:nvCxnSpPr>
          <p:cNvPr id="15" name="Conector recto de flecha 14"/>
          <p:cNvCxnSpPr>
            <a:cxnSpLocks/>
          </p:cNvCxnSpPr>
          <p:nvPr/>
        </p:nvCxnSpPr>
        <p:spPr>
          <a:xfrm>
            <a:off x="3645761" y="2300282"/>
            <a:ext cx="2884140" cy="582960"/>
          </a:xfrm>
          <a:prstGeom prst="straightConnector1">
            <a:avLst/>
          </a:prstGeom>
          <a:ln w="5715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cxnSpLocks/>
          </p:cNvCxnSpPr>
          <p:nvPr/>
        </p:nvCxnSpPr>
        <p:spPr>
          <a:xfrm flipV="1">
            <a:off x="3526052" y="3223538"/>
            <a:ext cx="2960331" cy="476610"/>
          </a:xfrm>
          <a:prstGeom prst="straightConnector1">
            <a:avLst/>
          </a:prstGeom>
          <a:ln w="5715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cxnSpLocks/>
          </p:cNvCxnSpPr>
          <p:nvPr/>
        </p:nvCxnSpPr>
        <p:spPr>
          <a:xfrm flipV="1">
            <a:off x="3524848" y="3575438"/>
            <a:ext cx="3005053" cy="1312253"/>
          </a:xfrm>
          <a:prstGeom prst="straightConnector1">
            <a:avLst/>
          </a:prstGeom>
          <a:ln w="57150">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21" name="10 Proceso alternativo">
            <a:extLst>
              <a:ext uri="{FF2B5EF4-FFF2-40B4-BE49-F238E27FC236}">
                <a16:creationId xmlns:a16="http://schemas.microsoft.com/office/drawing/2014/main" xmlns="" id="{DE11EC9D-8B61-4ED1-81D4-440D576D736A}"/>
              </a:ext>
            </a:extLst>
          </p:cNvPr>
          <p:cNvSpPr/>
          <p:nvPr/>
        </p:nvSpPr>
        <p:spPr>
          <a:xfrm>
            <a:off x="20726" y="167421"/>
            <a:ext cx="7323049" cy="518380"/>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0"/>
                <a:solidFill>
                  <a:schemeClr val="tx1"/>
                </a:solidFill>
                <a:effectLst>
                  <a:outerShdw blurRad="38100" dist="19050" dir="2700000" algn="tl" rotWithShape="0">
                    <a:schemeClr val="dk1">
                      <a:alpha val="40000"/>
                    </a:schemeClr>
                  </a:outerShdw>
                </a:effectLst>
              </a:rPr>
              <a:t>FINALIDAD DEL PROYECTO DE INVERSIÓN :</a:t>
            </a:r>
          </a:p>
        </p:txBody>
      </p:sp>
    </p:spTree>
    <p:extLst>
      <p:ext uri="{BB962C8B-B14F-4D97-AF65-F5344CB8AC3E}">
        <p14:creationId xmlns:p14="http://schemas.microsoft.com/office/powerpoint/2010/main" val="355031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11" grpId="0" animBg="1"/>
      <p:bldP spid="12" grpId="0" animBg="1"/>
      <p:bldP spid="2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xmlns="" id="{B4A3C1B6-AD0B-8A42-AA6F-D7809E14393A}"/>
              </a:ext>
            </a:extLst>
          </p:cNvPr>
          <p:cNvSpPr/>
          <p:nvPr/>
        </p:nvSpPr>
        <p:spPr>
          <a:xfrm>
            <a:off x="1434547" y="1355995"/>
            <a:ext cx="3750493" cy="1002759"/>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PLAN</a:t>
            </a:r>
          </a:p>
        </p:txBody>
      </p:sp>
      <p:sp>
        <p:nvSpPr>
          <p:cNvPr id="5" name="Rectángulo redondeado 4">
            <a:extLst>
              <a:ext uri="{FF2B5EF4-FFF2-40B4-BE49-F238E27FC236}">
                <a16:creationId xmlns:a16="http://schemas.microsoft.com/office/drawing/2014/main" xmlns="" id="{B795D031-106D-7748-A6EA-CC926121B65E}"/>
              </a:ext>
            </a:extLst>
          </p:cNvPr>
          <p:cNvSpPr/>
          <p:nvPr/>
        </p:nvSpPr>
        <p:spPr>
          <a:xfrm>
            <a:off x="6618010" y="1355995"/>
            <a:ext cx="3284262" cy="1002759"/>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INTENCIÓN</a:t>
            </a:r>
          </a:p>
        </p:txBody>
      </p:sp>
      <p:sp>
        <p:nvSpPr>
          <p:cNvPr id="6" name="Rectángulo redondeado 5">
            <a:extLst>
              <a:ext uri="{FF2B5EF4-FFF2-40B4-BE49-F238E27FC236}">
                <a16:creationId xmlns:a16="http://schemas.microsoft.com/office/drawing/2014/main" xmlns="" id="{0ED48756-CF59-5A4A-B856-CEFA3FB8F835}"/>
              </a:ext>
            </a:extLst>
          </p:cNvPr>
          <p:cNvSpPr/>
          <p:nvPr/>
        </p:nvSpPr>
        <p:spPr>
          <a:xfrm>
            <a:off x="2895935" y="2837952"/>
            <a:ext cx="6400130" cy="135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ANTECEDE A LA ACCIÓN</a:t>
            </a:r>
          </a:p>
        </p:txBody>
      </p:sp>
      <p:sp>
        <p:nvSpPr>
          <p:cNvPr id="7" name="Flecha derecha 6">
            <a:extLst>
              <a:ext uri="{FF2B5EF4-FFF2-40B4-BE49-F238E27FC236}">
                <a16:creationId xmlns:a16="http://schemas.microsoft.com/office/drawing/2014/main" xmlns="" id="{9BF8A2DE-3645-354E-AB51-2EC187FFECB1}"/>
              </a:ext>
            </a:extLst>
          </p:cNvPr>
          <p:cNvSpPr/>
          <p:nvPr/>
        </p:nvSpPr>
        <p:spPr>
          <a:xfrm>
            <a:off x="5377919" y="1619142"/>
            <a:ext cx="1147092" cy="579910"/>
          </a:xfrm>
          <a:prstGeom prst="rightArrow">
            <a:avLst>
              <a:gd name="adj1" fmla="val 50000"/>
              <a:gd name="adj2" fmla="val 62906"/>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3200" b="1" dirty="0">
              <a:ln w="0"/>
              <a:solidFill>
                <a:schemeClr val="tx1"/>
              </a:solidFill>
              <a:effectLst>
                <a:outerShdw blurRad="38100" dist="19050" dir="2700000" algn="tl" rotWithShape="0">
                  <a:schemeClr val="dk1">
                    <a:alpha val="40000"/>
                  </a:schemeClr>
                </a:outerShdw>
              </a:effectLst>
            </a:endParaRPr>
          </a:p>
        </p:txBody>
      </p:sp>
      <p:sp>
        <p:nvSpPr>
          <p:cNvPr id="8" name="Rectángulo redondeado 7">
            <a:extLst>
              <a:ext uri="{FF2B5EF4-FFF2-40B4-BE49-F238E27FC236}">
                <a16:creationId xmlns:a16="http://schemas.microsoft.com/office/drawing/2014/main" xmlns="" id="{F87E4912-E586-0F4A-9FB1-9FE221B2D0DD}"/>
              </a:ext>
            </a:extLst>
          </p:cNvPr>
          <p:cNvSpPr/>
          <p:nvPr/>
        </p:nvSpPr>
        <p:spPr>
          <a:xfrm>
            <a:off x="1434547" y="4675450"/>
            <a:ext cx="3750493" cy="935430"/>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INTENCION </a:t>
            </a:r>
          </a:p>
        </p:txBody>
      </p:sp>
      <p:sp>
        <p:nvSpPr>
          <p:cNvPr id="9" name="Rectángulo redondeado 8">
            <a:extLst>
              <a:ext uri="{FF2B5EF4-FFF2-40B4-BE49-F238E27FC236}">
                <a16:creationId xmlns:a16="http://schemas.microsoft.com/office/drawing/2014/main" xmlns="" id="{36ECB008-3194-314A-9440-61C56487790E}"/>
              </a:ext>
            </a:extLst>
          </p:cNvPr>
          <p:cNvSpPr/>
          <p:nvPr/>
        </p:nvSpPr>
        <p:spPr>
          <a:xfrm>
            <a:off x="6555063" y="4608120"/>
            <a:ext cx="3584436" cy="1002759"/>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HACER </a:t>
            </a:r>
          </a:p>
        </p:txBody>
      </p:sp>
      <p:sp>
        <p:nvSpPr>
          <p:cNvPr id="10" name="Flecha derecha 9">
            <a:extLst>
              <a:ext uri="{FF2B5EF4-FFF2-40B4-BE49-F238E27FC236}">
                <a16:creationId xmlns:a16="http://schemas.microsoft.com/office/drawing/2014/main" xmlns="" id="{19848978-F62B-F440-816F-D068FFBE9416}"/>
              </a:ext>
            </a:extLst>
          </p:cNvPr>
          <p:cNvSpPr/>
          <p:nvPr/>
        </p:nvSpPr>
        <p:spPr>
          <a:xfrm>
            <a:off x="5402789" y="4807152"/>
            <a:ext cx="1028485" cy="730590"/>
          </a:xfrm>
          <a:prstGeom prst="rightArrow">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32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058938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951594" y="521879"/>
            <a:ext cx="4590510" cy="594065"/>
          </a:xfrm>
          <a:prstGeom prst="roundRect">
            <a:avLst/>
          </a:prstGeom>
          <a:noFill/>
          <a:ln w="38100">
            <a:solidFill>
              <a:srgbClr val="000099"/>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dirty="0">
                <a:solidFill>
                  <a:schemeClr val="tx1"/>
                </a:solidFill>
              </a:rPr>
              <a:t>CLASES DE PROYECTOS</a:t>
            </a:r>
          </a:p>
        </p:txBody>
      </p:sp>
      <p:sp>
        <p:nvSpPr>
          <p:cNvPr id="4" name="3 Rectángulo redondeado"/>
          <p:cNvSpPr/>
          <p:nvPr/>
        </p:nvSpPr>
        <p:spPr>
          <a:xfrm>
            <a:off x="1949714" y="1756706"/>
            <a:ext cx="2659598" cy="910084"/>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PRIVADOS                </a:t>
            </a:r>
            <a:r>
              <a:rPr lang="es-ES" sz="1200" b="1" dirty="0">
                <a:solidFill>
                  <a:schemeClr val="tx1"/>
                </a:solidFill>
              </a:rPr>
              <a:t>(O DE CRECIMIENTO)</a:t>
            </a:r>
          </a:p>
        </p:txBody>
      </p:sp>
      <p:sp>
        <p:nvSpPr>
          <p:cNvPr id="5" name="4 Rectángulo redondeado"/>
          <p:cNvSpPr/>
          <p:nvPr/>
        </p:nvSpPr>
        <p:spPr>
          <a:xfrm>
            <a:off x="5693873" y="1737226"/>
            <a:ext cx="2659598" cy="910084"/>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PÚBLICOS             </a:t>
            </a:r>
          </a:p>
          <a:p>
            <a:pPr algn="ctr"/>
            <a:r>
              <a:rPr lang="es-ES" sz="2400" b="1" dirty="0">
                <a:solidFill>
                  <a:schemeClr val="tx1"/>
                </a:solidFill>
              </a:rPr>
              <a:t> </a:t>
            </a:r>
            <a:r>
              <a:rPr lang="es-ES" sz="1200" b="1" dirty="0">
                <a:solidFill>
                  <a:schemeClr val="tx1"/>
                </a:solidFill>
              </a:rPr>
              <a:t>(O DE DESARROLLO)</a:t>
            </a:r>
          </a:p>
        </p:txBody>
      </p:sp>
      <p:sp>
        <p:nvSpPr>
          <p:cNvPr id="6" name="5 Proceso alternativo"/>
          <p:cNvSpPr/>
          <p:nvPr/>
        </p:nvSpPr>
        <p:spPr>
          <a:xfrm>
            <a:off x="434472" y="4058623"/>
            <a:ext cx="5222466" cy="2277498"/>
          </a:xfrm>
          <a:prstGeom prst="flowChartAlternateProcess">
            <a:avLst/>
          </a:prstGeom>
          <a:noFill/>
          <a:ln w="28575">
            <a:solidFill>
              <a:srgbClr val="00B05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s-MX" altLang="es-CO" sz="2000" b="1" dirty="0">
                <a:solidFill>
                  <a:schemeClr val="tx1"/>
                </a:solidFill>
              </a:rPr>
              <a:t>Fundamento:   </a:t>
            </a:r>
            <a:r>
              <a:rPr lang="es-MX" altLang="es-CO" sz="2400" dirty="0">
                <a:solidFill>
                  <a:schemeClr val="tx1"/>
                </a:solidFill>
              </a:rPr>
              <a:t>Planes de Crecimiento</a:t>
            </a:r>
          </a:p>
          <a:p>
            <a:pPr algn="ctr">
              <a:lnSpc>
                <a:spcPct val="80000"/>
              </a:lnSpc>
            </a:pPr>
            <a:r>
              <a:rPr lang="es-MX" altLang="es-CO" sz="2400" b="1" dirty="0">
                <a:solidFill>
                  <a:schemeClr val="tx1"/>
                </a:solidFill>
              </a:rPr>
              <a:t>Iniciativa</a:t>
            </a:r>
            <a:r>
              <a:rPr lang="es-MX" altLang="es-CO" sz="2400" dirty="0">
                <a:solidFill>
                  <a:schemeClr val="tx1"/>
                </a:solidFill>
              </a:rPr>
              <a:t>: Inversionistas Privados</a:t>
            </a:r>
          </a:p>
          <a:p>
            <a:pPr algn="ctr">
              <a:lnSpc>
                <a:spcPct val="80000"/>
              </a:lnSpc>
            </a:pPr>
            <a:r>
              <a:rPr lang="es-MX" altLang="es-CO" sz="2400" b="1" dirty="0">
                <a:solidFill>
                  <a:schemeClr val="tx1"/>
                </a:solidFill>
              </a:rPr>
              <a:t>Mercado</a:t>
            </a:r>
            <a:r>
              <a:rPr lang="es-MX" altLang="es-CO" sz="2400" dirty="0">
                <a:solidFill>
                  <a:schemeClr val="tx1"/>
                </a:solidFill>
              </a:rPr>
              <a:t>: Demanda General </a:t>
            </a:r>
          </a:p>
          <a:p>
            <a:pPr algn="ctr">
              <a:lnSpc>
                <a:spcPct val="80000"/>
              </a:lnSpc>
            </a:pPr>
            <a:r>
              <a:rPr lang="es-MX" altLang="es-CO" sz="2400" b="1" dirty="0">
                <a:solidFill>
                  <a:schemeClr val="tx1"/>
                </a:solidFill>
              </a:rPr>
              <a:t>Propósito</a:t>
            </a:r>
            <a:r>
              <a:rPr lang="es-MX" altLang="es-CO" sz="2400" dirty="0">
                <a:solidFill>
                  <a:schemeClr val="tx1"/>
                </a:solidFill>
              </a:rPr>
              <a:t>: Maximizar rentabilidad </a:t>
            </a:r>
          </a:p>
          <a:p>
            <a:pPr algn="ctr">
              <a:lnSpc>
                <a:spcPct val="80000"/>
              </a:lnSpc>
            </a:pPr>
            <a:r>
              <a:rPr lang="es-MX" altLang="es-CO" sz="2400" b="1" dirty="0">
                <a:solidFill>
                  <a:schemeClr val="tx1"/>
                </a:solidFill>
              </a:rPr>
              <a:t>Formatos</a:t>
            </a:r>
            <a:r>
              <a:rPr lang="es-MX" altLang="es-CO" sz="2400" dirty="0">
                <a:solidFill>
                  <a:schemeClr val="tx1"/>
                </a:solidFill>
              </a:rPr>
              <a:t>: Los propios de cada organización </a:t>
            </a:r>
          </a:p>
        </p:txBody>
      </p:sp>
      <p:sp>
        <p:nvSpPr>
          <p:cNvPr id="7" name="6 Proceso alternativo"/>
          <p:cNvSpPr/>
          <p:nvPr/>
        </p:nvSpPr>
        <p:spPr>
          <a:xfrm>
            <a:off x="5901845" y="4140805"/>
            <a:ext cx="4903252" cy="2205313"/>
          </a:xfrm>
          <a:prstGeom prst="flowChartAlternateProcess">
            <a:avLst/>
          </a:prstGeom>
          <a:noFill/>
          <a:ln w="28575">
            <a:solidFill>
              <a:srgbClr val="00B05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s-MX" altLang="es-CO" sz="2000" b="1" dirty="0">
              <a:solidFill>
                <a:schemeClr val="tx1"/>
              </a:solidFill>
            </a:endParaRPr>
          </a:p>
          <a:p>
            <a:pPr algn="ctr">
              <a:lnSpc>
                <a:spcPct val="80000"/>
              </a:lnSpc>
            </a:pPr>
            <a:r>
              <a:rPr lang="es-MX" altLang="es-CO" sz="2400" b="1" dirty="0">
                <a:solidFill>
                  <a:schemeClr val="tx1"/>
                </a:solidFill>
              </a:rPr>
              <a:t>Fundamento</a:t>
            </a:r>
            <a:r>
              <a:rPr lang="es-MX" altLang="es-CO" sz="2400" dirty="0">
                <a:solidFill>
                  <a:schemeClr val="tx1"/>
                </a:solidFill>
              </a:rPr>
              <a:t>:   Planes de Desarrollo </a:t>
            </a:r>
          </a:p>
          <a:p>
            <a:pPr algn="ctr">
              <a:lnSpc>
                <a:spcPct val="80000"/>
              </a:lnSpc>
            </a:pPr>
            <a:r>
              <a:rPr lang="es-MX" altLang="es-CO" sz="2400" b="1" dirty="0">
                <a:solidFill>
                  <a:schemeClr val="tx1"/>
                </a:solidFill>
              </a:rPr>
              <a:t>Iniciativa:</a:t>
            </a:r>
            <a:r>
              <a:rPr lang="es-MX" altLang="es-CO" sz="2400" dirty="0">
                <a:solidFill>
                  <a:schemeClr val="tx1"/>
                </a:solidFill>
              </a:rPr>
              <a:t> Sociedad en conjunto </a:t>
            </a:r>
          </a:p>
          <a:p>
            <a:pPr algn="ctr">
              <a:lnSpc>
                <a:spcPct val="80000"/>
              </a:lnSpc>
            </a:pPr>
            <a:r>
              <a:rPr lang="es-MX" altLang="es-CO" sz="2400" b="1" dirty="0">
                <a:solidFill>
                  <a:schemeClr val="tx1"/>
                </a:solidFill>
              </a:rPr>
              <a:t>Mercado</a:t>
            </a:r>
            <a:r>
              <a:rPr lang="es-MX" altLang="es-CO" sz="2400" dirty="0">
                <a:solidFill>
                  <a:schemeClr val="tx1"/>
                </a:solidFill>
              </a:rPr>
              <a:t>: Demanda selectiva </a:t>
            </a:r>
          </a:p>
          <a:p>
            <a:pPr algn="ctr">
              <a:lnSpc>
                <a:spcPct val="80000"/>
              </a:lnSpc>
            </a:pPr>
            <a:r>
              <a:rPr lang="es-MX" altLang="es-CO" sz="2400" b="1" dirty="0">
                <a:solidFill>
                  <a:schemeClr val="tx1"/>
                </a:solidFill>
              </a:rPr>
              <a:t>Propósito</a:t>
            </a:r>
            <a:r>
              <a:rPr lang="es-MX" altLang="es-CO" sz="2400" dirty="0">
                <a:solidFill>
                  <a:schemeClr val="tx1"/>
                </a:solidFill>
              </a:rPr>
              <a:t>: Elevar la calidad de vida </a:t>
            </a:r>
          </a:p>
          <a:p>
            <a:pPr algn="ctr">
              <a:lnSpc>
                <a:spcPct val="80000"/>
              </a:lnSpc>
            </a:pPr>
            <a:r>
              <a:rPr lang="es-MX" altLang="es-CO" sz="2400" b="1" dirty="0">
                <a:solidFill>
                  <a:schemeClr val="tx1"/>
                </a:solidFill>
              </a:rPr>
              <a:t>Formatos:</a:t>
            </a:r>
            <a:r>
              <a:rPr lang="es-MX" altLang="es-CO" sz="2400" dirty="0">
                <a:solidFill>
                  <a:schemeClr val="tx1"/>
                </a:solidFill>
              </a:rPr>
              <a:t> M.G.A  (Fichas de Resumen establecidas por Ley</a:t>
            </a:r>
            <a:r>
              <a:rPr lang="es-MX" altLang="es-CO" sz="2400" dirty="0"/>
              <a:t>) </a:t>
            </a:r>
          </a:p>
          <a:p>
            <a:pPr algn="ctr">
              <a:lnSpc>
                <a:spcPct val="80000"/>
              </a:lnSpc>
            </a:pPr>
            <a:endParaRPr lang="es-MX" altLang="es-CO" sz="2000" i="1" dirty="0"/>
          </a:p>
        </p:txBody>
      </p:sp>
      <p:sp>
        <p:nvSpPr>
          <p:cNvPr id="8" name="7 Rectángulo redondeado"/>
          <p:cNvSpPr/>
          <p:nvPr/>
        </p:nvSpPr>
        <p:spPr>
          <a:xfrm>
            <a:off x="4123070" y="3015326"/>
            <a:ext cx="1850747" cy="827348"/>
          </a:xfrm>
          <a:prstGeom prst="roundRect">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MIXTO   </a:t>
            </a:r>
            <a:r>
              <a:rPr lang="es-ES" sz="2400" b="1" dirty="0">
                <a:solidFill>
                  <a:schemeClr val="tx1"/>
                </a:solidFill>
              </a:rPr>
              <a:t>            </a:t>
            </a:r>
            <a:r>
              <a:rPr lang="es-ES" sz="1050" b="1" dirty="0">
                <a:solidFill>
                  <a:schemeClr val="tx1"/>
                </a:solidFill>
              </a:rPr>
              <a:t>(COMBINACIÓN)</a:t>
            </a:r>
          </a:p>
        </p:txBody>
      </p:sp>
      <p:sp>
        <p:nvSpPr>
          <p:cNvPr id="9" name="8 Flecha abajo"/>
          <p:cNvSpPr/>
          <p:nvPr/>
        </p:nvSpPr>
        <p:spPr>
          <a:xfrm>
            <a:off x="3045705" y="2890382"/>
            <a:ext cx="364412" cy="635502"/>
          </a:xfrm>
          <a:prstGeom prst="downArrow">
            <a:avLst/>
          </a:prstGeom>
          <a:noFill/>
          <a:ln>
            <a:solidFill>
              <a:srgbClr val="00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0" name="9 Flecha abajo"/>
          <p:cNvSpPr/>
          <p:nvPr/>
        </p:nvSpPr>
        <p:spPr>
          <a:xfrm>
            <a:off x="6516903" y="2936310"/>
            <a:ext cx="364412" cy="635502"/>
          </a:xfrm>
          <a:prstGeom prst="downArrow">
            <a:avLst/>
          </a:prstGeom>
          <a:noFill/>
          <a:ln>
            <a:solidFill>
              <a:srgbClr val="00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1" name="Elipse 10">
            <a:extLst>
              <a:ext uri="{FF2B5EF4-FFF2-40B4-BE49-F238E27FC236}">
                <a16:creationId xmlns:a16="http://schemas.microsoft.com/office/drawing/2014/main" xmlns="" id="{24FD4A5B-3593-45B5-BBB2-BD4F44A622F3}"/>
              </a:ext>
            </a:extLst>
          </p:cNvPr>
          <p:cNvSpPr/>
          <p:nvPr/>
        </p:nvSpPr>
        <p:spPr>
          <a:xfrm>
            <a:off x="9425596" y="2700881"/>
            <a:ext cx="1928927" cy="1158097"/>
          </a:xfrm>
          <a:prstGeom prst="ellipse">
            <a:avLst/>
          </a:prstGeom>
          <a:noFill/>
          <a:ln w="38100">
            <a:solidFill>
              <a:srgbClr val="000099"/>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a:solidFill>
                  <a:schemeClr val="tx1"/>
                </a:solidFill>
              </a:rPr>
              <a:t>PROYECTOS DE INVERSIÓN</a:t>
            </a:r>
            <a:r>
              <a:rPr lang="es-MX" b="1" dirty="0">
                <a:solidFill>
                  <a:schemeClr val="tx1"/>
                </a:solidFill>
              </a:rPr>
              <a:t> </a:t>
            </a:r>
            <a:endParaRPr lang="es-CO" b="1" dirty="0">
              <a:solidFill>
                <a:schemeClr val="tx1"/>
              </a:solidFill>
            </a:endParaRPr>
          </a:p>
        </p:txBody>
      </p:sp>
      <p:cxnSp>
        <p:nvCxnSpPr>
          <p:cNvPr id="13" name="Conector recto de flecha 12">
            <a:extLst>
              <a:ext uri="{FF2B5EF4-FFF2-40B4-BE49-F238E27FC236}">
                <a16:creationId xmlns:a16="http://schemas.microsoft.com/office/drawing/2014/main" xmlns="" id="{599BCF74-E820-4063-807C-19215D076C23}"/>
              </a:ext>
            </a:extLst>
          </p:cNvPr>
          <p:cNvCxnSpPr>
            <a:cxnSpLocks/>
            <a:stCxn id="5" idx="3"/>
            <a:endCxn id="11" idx="2"/>
          </p:cNvCxnSpPr>
          <p:nvPr/>
        </p:nvCxnSpPr>
        <p:spPr>
          <a:xfrm>
            <a:off x="8353471" y="2192268"/>
            <a:ext cx="1072125" cy="1087662"/>
          </a:xfrm>
          <a:prstGeom prst="straightConnector1">
            <a:avLst/>
          </a:prstGeom>
          <a:ln w="19050">
            <a:solidFill>
              <a:srgbClr val="0055B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67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2334915" y="4185281"/>
            <a:ext cx="8333086" cy="950658"/>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100" b="1" dirty="0">
                <a:ln w="0"/>
                <a:solidFill>
                  <a:schemeClr val="tx1"/>
                </a:solidFill>
                <a:effectLst>
                  <a:outerShdw blurRad="38100" dist="19050" dir="2700000" algn="tl" rotWithShape="0">
                    <a:schemeClr val="dk1">
                      <a:alpha val="40000"/>
                    </a:schemeClr>
                  </a:outerShdw>
                </a:effectLst>
              </a:rPr>
              <a:t>HERRAMIENTA DE GESTIÓN QUE PROMUEVE EL DESARROLLO SOCIAL EN EL TERRITORIO  </a:t>
            </a:r>
          </a:p>
        </p:txBody>
      </p:sp>
      <p:sp>
        <p:nvSpPr>
          <p:cNvPr id="11" name="10 Rectángulo redondeado"/>
          <p:cNvSpPr/>
          <p:nvPr/>
        </p:nvSpPr>
        <p:spPr>
          <a:xfrm>
            <a:off x="2334915" y="2637998"/>
            <a:ext cx="8502692" cy="950658"/>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100" b="1" dirty="0">
                <a:ln w="0"/>
                <a:solidFill>
                  <a:schemeClr val="tx1"/>
                </a:solidFill>
                <a:effectLst>
                  <a:outerShdw blurRad="38100" dist="19050" dir="2700000" algn="tl" rotWithShape="0">
                    <a:schemeClr val="dk1">
                      <a:alpha val="40000"/>
                    </a:schemeClr>
                  </a:outerShdw>
                </a:effectLst>
              </a:rPr>
              <a:t>BASE DE LA POLÍTICA GUBERNAMENTAL  (LEY ORGÁNICA 152 DE 1994 )</a:t>
            </a:r>
          </a:p>
        </p:txBody>
      </p:sp>
      <p:sp>
        <p:nvSpPr>
          <p:cNvPr id="9" name="8 Proceso alternativo"/>
          <p:cNvSpPr/>
          <p:nvPr/>
        </p:nvSpPr>
        <p:spPr>
          <a:xfrm>
            <a:off x="1582994" y="1347482"/>
            <a:ext cx="5220929" cy="482203"/>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600" b="1" dirty="0">
                <a:ln w="0"/>
                <a:solidFill>
                  <a:schemeClr val="tx1"/>
                </a:solidFill>
                <a:effectLst>
                  <a:outerShdw blurRad="38100" dist="19050" dir="2700000" algn="tl" rotWithShape="0">
                    <a:schemeClr val="dk1">
                      <a:alpha val="40000"/>
                    </a:schemeClr>
                  </a:outerShdw>
                </a:effectLst>
              </a:rPr>
              <a:t>PLAN DE DESARROLLO </a:t>
            </a:r>
          </a:p>
        </p:txBody>
      </p:sp>
    </p:spTree>
    <p:extLst>
      <p:ext uri="{BB962C8B-B14F-4D97-AF65-F5344CB8AC3E}">
        <p14:creationId xmlns:p14="http://schemas.microsoft.com/office/powerpoint/2010/main" val="3816142798"/>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5660455" y="2756304"/>
            <a:ext cx="2631689" cy="1193845"/>
          </a:xfrm>
          <a:prstGeom prst="flowChartAlternateProcess">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PLAN DE DESARROLLO </a:t>
            </a:r>
            <a:endParaRPr lang="es-CO" sz="3200" b="1" dirty="0">
              <a:solidFill>
                <a:schemeClr val="tx1"/>
              </a:solidFill>
            </a:endParaRPr>
          </a:p>
        </p:txBody>
      </p:sp>
      <p:sp>
        <p:nvSpPr>
          <p:cNvPr id="5" name="4 Proceso alternativo"/>
          <p:cNvSpPr/>
          <p:nvPr/>
        </p:nvSpPr>
        <p:spPr>
          <a:xfrm>
            <a:off x="2015613" y="1250830"/>
            <a:ext cx="2573638" cy="1384852"/>
          </a:xfrm>
          <a:prstGeom prst="flowChartAlternateProcess">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dirty="0">
                <a:solidFill>
                  <a:schemeClr val="tx1"/>
                </a:solidFill>
              </a:rPr>
              <a:t>MODELO SISTEMÁTICO </a:t>
            </a:r>
            <a:endParaRPr lang="es-CO" sz="2800" dirty="0">
              <a:solidFill>
                <a:schemeClr val="tx1"/>
              </a:solidFill>
            </a:endParaRPr>
          </a:p>
        </p:txBody>
      </p:sp>
      <p:sp>
        <p:nvSpPr>
          <p:cNvPr id="6" name="5 Proceso alternativo"/>
          <p:cNvSpPr/>
          <p:nvPr/>
        </p:nvSpPr>
        <p:spPr>
          <a:xfrm>
            <a:off x="2015613" y="3950149"/>
            <a:ext cx="2573639" cy="2430985"/>
          </a:xfrm>
          <a:prstGeom prst="flowChartAlternateProcess">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800" dirty="0">
                <a:solidFill>
                  <a:schemeClr val="tx1"/>
                </a:solidFill>
              </a:rPr>
              <a:t>DISEÑADO ANTES DE CONCRETAR UNA ACCION </a:t>
            </a:r>
            <a:endParaRPr lang="es-CO" sz="2800" dirty="0">
              <a:solidFill>
                <a:schemeClr val="tx1"/>
              </a:solidFill>
            </a:endParaRPr>
          </a:p>
        </p:txBody>
      </p:sp>
      <p:sp>
        <p:nvSpPr>
          <p:cNvPr id="7" name="6 Proceso alternativo"/>
          <p:cNvSpPr/>
          <p:nvPr/>
        </p:nvSpPr>
        <p:spPr>
          <a:xfrm>
            <a:off x="2347015" y="2934346"/>
            <a:ext cx="2337128" cy="837763"/>
          </a:xfrm>
          <a:prstGeom prst="flowChartAlternateProcess">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dirty="0">
                <a:solidFill>
                  <a:schemeClr val="tx1"/>
                </a:solidFill>
              </a:rPr>
              <a:t>ÉXITO </a:t>
            </a:r>
            <a:endParaRPr lang="es-CO" sz="3600" dirty="0">
              <a:solidFill>
                <a:schemeClr val="tx1"/>
              </a:solidFill>
            </a:endParaRPr>
          </a:p>
        </p:txBody>
      </p:sp>
      <p:sp>
        <p:nvSpPr>
          <p:cNvPr id="8" name="7 Proceso alternativo"/>
          <p:cNvSpPr/>
          <p:nvPr/>
        </p:nvSpPr>
        <p:spPr>
          <a:xfrm>
            <a:off x="8445258" y="1250830"/>
            <a:ext cx="3148643" cy="1384852"/>
          </a:xfrm>
          <a:prstGeom prst="flowChartAlternateProcess">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800" dirty="0">
                <a:solidFill>
                  <a:schemeClr val="tx1"/>
                </a:solidFill>
              </a:rPr>
              <a:t>ACRECENTAR ALGO </a:t>
            </a:r>
            <a:endParaRPr lang="es-CO" sz="2800" dirty="0">
              <a:solidFill>
                <a:schemeClr val="tx1"/>
              </a:solidFill>
            </a:endParaRPr>
          </a:p>
        </p:txBody>
      </p:sp>
      <p:sp>
        <p:nvSpPr>
          <p:cNvPr id="9" name="8 Proceso alternativo"/>
          <p:cNvSpPr/>
          <p:nvPr/>
        </p:nvSpPr>
        <p:spPr>
          <a:xfrm>
            <a:off x="8563897" y="3950149"/>
            <a:ext cx="3303638" cy="2312999"/>
          </a:xfrm>
          <a:prstGeom prst="flowChartAlternateProcess">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800" dirty="0">
                <a:solidFill>
                  <a:schemeClr val="tx1"/>
                </a:solidFill>
              </a:rPr>
              <a:t>BIENESTAR COLECTIVO: ECONOMICO</a:t>
            </a:r>
          </a:p>
          <a:p>
            <a:pPr algn="ctr"/>
            <a:r>
              <a:rPr lang="es-ES" sz="2800" dirty="0">
                <a:solidFill>
                  <a:schemeClr val="tx1"/>
                </a:solidFill>
              </a:rPr>
              <a:t>CULTURAL </a:t>
            </a:r>
          </a:p>
          <a:p>
            <a:pPr algn="ctr"/>
            <a:r>
              <a:rPr lang="es-ES" sz="2800" dirty="0">
                <a:solidFill>
                  <a:schemeClr val="tx1"/>
                </a:solidFill>
              </a:rPr>
              <a:t>SOCIAL, POLITICO </a:t>
            </a:r>
            <a:endParaRPr lang="es-CO" sz="2800" dirty="0">
              <a:solidFill>
                <a:schemeClr val="tx1"/>
              </a:solidFill>
            </a:endParaRPr>
          </a:p>
        </p:txBody>
      </p:sp>
      <p:sp>
        <p:nvSpPr>
          <p:cNvPr id="10" name="9 Proceso alternativo"/>
          <p:cNvSpPr/>
          <p:nvPr/>
        </p:nvSpPr>
        <p:spPr>
          <a:xfrm>
            <a:off x="8850702" y="2934346"/>
            <a:ext cx="2743199" cy="837763"/>
          </a:xfrm>
          <a:prstGeom prst="flowChartAlternateProcess">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dirty="0">
                <a:solidFill>
                  <a:schemeClr val="tx1"/>
                </a:solidFill>
              </a:rPr>
              <a:t>PROGRESO</a:t>
            </a:r>
            <a:r>
              <a:rPr lang="es-ES" sz="4000" dirty="0"/>
              <a:t> </a:t>
            </a:r>
            <a:endParaRPr lang="es-CO" sz="4000" dirty="0"/>
          </a:p>
        </p:txBody>
      </p:sp>
      <p:sp>
        <p:nvSpPr>
          <p:cNvPr id="11" name="10 Flecha abajo"/>
          <p:cNvSpPr/>
          <p:nvPr/>
        </p:nvSpPr>
        <p:spPr>
          <a:xfrm>
            <a:off x="5354325" y="785003"/>
            <a:ext cx="2873883" cy="1781215"/>
          </a:xfrm>
          <a:prstGeom prst="downArrow">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rPr>
              <a:t>HERRAMIENTA</a:t>
            </a:r>
            <a:endParaRPr lang="es-CO" sz="1600" b="1" dirty="0">
              <a:solidFill>
                <a:schemeClr val="tx1"/>
              </a:solidFill>
            </a:endParaRPr>
          </a:p>
        </p:txBody>
      </p:sp>
      <p:sp>
        <p:nvSpPr>
          <p:cNvPr id="12" name="11 Flecha arriba"/>
          <p:cNvSpPr/>
          <p:nvPr/>
        </p:nvSpPr>
        <p:spPr>
          <a:xfrm>
            <a:off x="5418263" y="4622860"/>
            <a:ext cx="2873882" cy="1856597"/>
          </a:xfrm>
          <a:prstGeom prst="upArrow">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b="1" dirty="0">
                <a:solidFill>
                  <a:schemeClr val="tx1"/>
                </a:solidFill>
              </a:rPr>
              <a:t>BASES PARA MEJORAR LA CALIDAD DE VIDA </a:t>
            </a:r>
            <a:endParaRPr lang="es-CO" sz="1600" b="1" dirty="0">
              <a:solidFill>
                <a:schemeClr val="tx1"/>
              </a:solidFill>
            </a:endParaRPr>
          </a:p>
        </p:txBody>
      </p:sp>
    </p:spTree>
    <p:extLst>
      <p:ext uri="{BB962C8B-B14F-4D97-AF65-F5344CB8AC3E}">
        <p14:creationId xmlns:p14="http://schemas.microsoft.com/office/powerpoint/2010/main" val="5740999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par>
                                <p:cTn id="30" presetID="1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plus(in)">
                                      <p:cBhvr>
                                        <p:cTn id="32" dur="2000"/>
                                        <p:tgtEl>
                                          <p:spTgt spid="5"/>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plus(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1608726" y="1283965"/>
            <a:ext cx="4752528" cy="693640"/>
          </a:xfrm>
          <a:prstGeom prst="flowChartAlternateProcess">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PLAN DE DESARROLLO</a:t>
            </a:r>
          </a:p>
        </p:txBody>
      </p:sp>
      <p:sp>
        <p:nvSpPr>
          <p:cNvPr id="4" name="3 Rectángulo"/>
          <p:cNvSpPr/>
          <p:nvPr/>
        </p:nvSpPr>
        <p:spPr>
          <a:xfrm>
            <a:off x="2065505" y="3197080"/>
            <a:ext cx="7783961" cy="1338828"/>
          </a:xfrm>
          <a:prstGeom prst="rect">
            <a:avLst/>
          </a:prstGeom>
        </p:spPr>
        <p:txBody>
          <a:bodyPr wrap="square">
            <a:spAutoFit/>
          </a:bodyPr>
          <a:lstStyle/>
          <a:p>
            <a:pPr algn="just"/>
            <a:r>
              <a:rPr lang="es-ES" altLang="es-CO" sz="2700" dirty="0"/>
              <a:t>Contrato que  La Administración Municipal hace con la Comunidad,  de acuerdo con las necesidades o problemas que se están presentando.</a:t>
            </a:r>
            <a:endParaRPr lang="es-ES" sz="2700" dirty="0"/>
          </a:p>
        </p:txBody>
      </p:sp>
      <p:sp>
        <p:nvSpPr>
          <p:cNvPr id="5" name="Rectángulo redondeado 18">
            <a:extLst>
              <a:ext uri="{FF2B5EF4-FFF2-40B4-BE49-F238E27FC236}">
                <a16:creationId xmlns:a16="http://schemas.microsoft.com/office/drawing/2014/main" xmlns="" id="{7AB56811-4015-4A7C-824F-D1BC027C0750}"/>
              </a:ext>
            </a:extLst>
          </p:cNvPr>
          <p:cNvSpPr/>
          <p:nvPr/>
        </p:nvSpPr>
        <p:spPr>
          <a:xfrm>
            <a:off x="1524000" y="260649"/>
            <a:ext cx="3491880" cy="477551"/>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1600" b="1" dirty="0">
                <a:solidFill>
                  <a:schemeClr val="tx1"/>
                </a:solidFill>
              </a:rPr>
              <a:t>LEY 152 1994</a:t>
            </a:r>
          </a:p>
          <a:p>
            <a:pPr algn="ctr">
              <a:defRPr/>
            </a:pPr>
            <a:r>
              <a:rPr lang="es-CO" sz="1050" b="1" dirty="0">
                <a:solidFill>
                  <a:schemeClr val="tx1"/>
                </a:solidFill>
              </a:rPr>
              <a:t>ESTATUTO ORGANICO DELOSPLANES DE DESARROLLO </a:t>
            </a:r>
            <a:endParaRPr lang="es-ES" sz="1050" b="1" dirty="0">
              <a:solidFill>
                <a:schemeClr val="tx1"/>
              </a:solidFill>
            </a:endParaRPr>
          </a:p>
        </p:txBody>
      </p:sp>
    </p:spTree>
    <p:extLst>
      <p:ext uri="{BB962C8B-B14F-4D97-AF65-F5344CB8AC3E}">
        <p14:creationId xmlns:p14="http://schemas.microsoft.com/office/powerpoint/2010/main" val="14748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Rectángulo"/>
          <p:cNvSpPr>
            <a:spLocks noChangeArrowheads="1"/>
          </p:cNvSpPr>
          <p:nvPr/>
        </p:nvSpPr>
        <p:spPr bwMode="auto">
          <a:xfrm>
            <a:off x="399957" y="172019"/>
            <a:ext cx="6481525" cy="1006952"/>
          </a:xfrm>
          <a:prstGeom prst="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2800" b="1" dirty="0">
                <a:ln w="0"/>
                <a:solidFill>
                  <a:srgbClr val="3437E9"/>
                </a:solidFill>
                <a:effectLst>
                  <a:outerShdw blurRad="38100" dist="19050" dir="2700000" algn="tl" rotWithShape="0">
                    <a:schemeClr val="dk1">
                      <a:alpha val="40000"/>
                    </a:schemeClr>
                  </a:outerShdw>
                </a:effectLst>
              </a:rPr>
              <a:t>ALINEAMIENTO ESTRATÉGICO DE LAS POLÍTICAS PUBLICAS </a:t>
            </a: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675" y="1254940"/>
            <a:ext cx="1893299" cy="213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584" y="2142657"/>
            <a:ext cx="2416091" cy="210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3506" y="5540914"/>
            <a:ext cx="2249463" cy="12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706" name="Object 2"/>
          <p:cNvGraphicFramePr>
            <a:graphicFrameLocks noChangeAspect="1"/>
          </p:cNvGraphicFramePr>
          <p:nvPr>
            <p:extLst>
              <p:ext uri="{D42A27DB-BD31-4B8C-83A1-F6EECF244321}">
                <p14:modId xmlns:p14="http://schemas.microsoft.com/office/powerpoint/2010/main" val="4262006409"/>
              </p:ext>
            </p:extLst>
          </p:nvPr>
        </p:nvGraphicFramePr>
        <p:xfrm>
          <a:off x="2070485" y="3818731"/>
          <a:ext cx="2999285" cy="1656423"/>
        </p:xfrm>
        <a:graphic>
          <a:graphicData uri="http://schemas.openxmlformats.org/presentationml/2006/ole">
            <mc:AlternateContent xmlns:mc="http://schemas.openxmlformats.org/markup-compatibility/2006">
              <mc:Choice xmlns:v="urn:schemas-microsoft-com:vml" Requires="v">
                <p:oleObj spid="_x0000_s3074" r:id="rId7" imgW="6915240" imgH="3753000" progId="">
                  <p:embed/>
                </p:oleObj>
              </mc:Choice>
              <mc:Fallback>
                <p:oleObj r:id="rId7" imgW="6915240" imgH="3753000" progId="">
                  <p:embed/>
                  <p:pic>
                    <p:nvPicPr>
                      <p:cNvPr id="72706" name="Object 2"/>
                      <p:cNvPicPr>
                        <a:picLocks noChangeAspect="1" noChangeArrowheads="1"/>
                      </p:cNvPicPr>
                      <p:nvPr/>
                    </p:nvPicPr>
                    <p:blipFill>
                      <a:blip r:embed="rId8">
                        <a:extLst>
                          <a:ext uri="{28A0092B-C50C-407E-A947-70E740481C1C}">
                            <a14:useLocalDpi xmlns:a14="http://schemas.microsoft.com/office/drawing/2010/main" val="0"/>
                          </a:ext>
                        </a:extLst>
                      </a:blip>
                      <a:srcRect l="7965" t="13046" r="30299" b="14581"/>
                      <a:stretch>
                        <a:fillRect/>
                      </a:stretch>
                    </p:blipFill>
                    <p:spPr bwMode="auto">
                      <a:xfrm>
                        <a:off x="2070485" y="3818731"/>
                        <a:ext cx="2999285" cy="1656423"/>
                      </a:xfrm>
                      <a:prstGeom prst="rect">
                        <a:avLst/>
                      </a:prstGeom>
                      <a:noFill/>
                      <a:ln w="9525">
                        <a:solidFill>
                          <a:srgbClr val="000000"/>
                        </a:solidFill>
                        <a:miter lim="800000"/>
                        <a:headEnd/>
                        <a:tailEnd/>
                      </a:ln>
                    </p:spPr>
                  </p:pic>
                </p:oleObj>
              </mc:Fallback>
            </mc:AlternateContent>
          </a:graphicData>
        </a:graphic>
      </p:graphicFrame>
      <p:sp>
        <p:nvSpPr>
          <p:cNvPr id="11" name="10 Proceso alternativo"/>
          <p:cNvSpPr/>
          <p:nvPr/>
        </p:nvSpPr>
        <p:spPr>
          <a:xfrm>
            <a:off x="64818" y="5037681"/>
            <a:ext cx="1656422" cy="427625"/>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PROYECTO </a:t>
            </a:r>
          </a:p>
        </p:txBody>
      </p:sp>
      <p:sp>
        <p:nvSpPr>
          <p:cNvPr id="12" name="11 Proceso alternativo"/>
          <p:cNvSpPr/>
          <p:nvPr/>
        </p:nvSpPr>
        <p:spPr>
          <a:xfrm>
            <a:off x="399957" y="3357274"/>
            <a:ext cx="1687098" cy="285084"/>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MUNICIPIO </a:t>
            </a:r>
          </a:p>
        </p:txBody>
      </p:sp>
      <p:sp>
        <p:nvSpPr>
          <p:cNvPr id="14" name="13 Proceso alternativo"/>
          <p:cNvSpPr/>
          <p:nvPr/>
        </p:nvSpPr>
        <p:spPr>
          <a:xfrm>
            <a:off x="2784031" y="2754185"/>
            <a:ext cx="1874553" cy="285084"/>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DEPARTAMENTO  </a:t>
            </a:r>
          </a:p>
        </p:txBody>
      </p:sp>
      <p:sp>
        <p:nvSpPr>
          <p:cNvPr id="15" name="14 Proceso alternativo"/>
          <p:cNvSpPr/>
          <p:nvPr/>
        </p:nvSpPr>
        <p:spPr>
          <a:xfrm>
            <a:off x="5372383" y="1671932"/>
            <a:ext cx="1593369" cy="285084"/>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NACIÓN  </a:t>
            </a:r>
            <a:r>
              <a:rPr lang="es-ES" dirty="0">
                <a:solidFill>
                  <a:schemeClr val="tx1"/>
                </a:solidFill>
              </a:rPr>
              <a:t> </a:t>
            </a:r>
          </a:p>
        </p:txBody>
      </p:sp>
      <p:sp>
        <p:nvSpPr>
          <p:cNvPr id="2" name="Proceso alternativo 1"/>
          <p:cNvSpPr/>
          <p:nvPr/>
        </p:nvSpPr>
        <p:spPr>
          <a:xfrm>
            <a:off x="9185820" y="1671932"/>
            <a:ext cx="2829166" cy="862854"/>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2019 – 2022</a:t>
            </a:r>
          </a:p>
          <a:p>
            <a:pPr algn="ctr"/>
            <a:r>
              <a:rPr lang="es-CO" dirty="0">
                <a:solidFill>
                  <a:schemeClr val="tx1"/>
                </a:solidFill>
              </a:rPr>
              <a:t>“PACTO POR COLOMBIA, PACTO POR LA EQUIDAD" </a:t>
            </a:r>
          </a:p>
        </p:txBody>
      </p:sp>
      <p:sp>
        <p:nvSpPr>
          <p:cNvPr id="13" name="Proceso alternativo 12"/>
          <p:cNvSpPr/>
          <p:nvPr/>
        </p:nvSpPr>
        <p:spPr>
          <a:xfrm>
            <a:off x="6445946" y="3829245"/>
            <a:ext cx="2620913" cy="831494"/>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2020 -2023</a:t>
            </a:r>
          </a:p>
          <a:p>
            <a:pPr algn="ctr"/>
            <a:r>
              <a:rPr lang="es-CO" dirty="0">
                <a:solidFill>
                  <a:schemeClr val="tx1"/>
                </a:solidFill>
              </a:rPr>
              <a:t>“UNIDOS POR LA VIDA " </a:t>
            </a:r>
          </a:p>
        </p:txBody>
      </p:sp>
      <p:sp>
        <p:nvSpPr>
          <p:cNvPr id="16" name="Proceso alternativo 15"/>
          <p:cNvSpPr/>
          <p:nvPr/>
        </p:nvSpPr>
        <p:spPr>
          <a:xfrm>
            <a:off x="4827637" y="5517834"/>
            <a:ext cx="2620913" cy="974033"/>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2020 -2023</a:t>
            </a:r>
          </a:p>
          <a:p>
            <a:pPr algn="ctr"/>
            <a:r>
              <a:rPr lang="es-CO" dirty="0">
                <a:solidFill>
                  <a:schemeClr val="tx1"/>
                </a:solidFill>
              </a:rPr>
              <a:t>“ITAGÜÍ CIUDAD DE OPORTUNIDADES”</a:t>
            </a:r>
            <a:endParaRPr lang="es-ES" dirty="0">
              <a:solidFill>
                <a:schemeClr val="tx1"/>
              </a:solidFill>
            </a:endParaRPr>
          </a:p>
        </p:txBody>
      </p:sp>
    </p:spTree>
    <p:extLst>
      <p:ext uri="{BB962C8B-B14F-4D97-AF65-F5344CB8AC3E}">
        <p14:creationId xmlns:p14="http://schemas.microsoft.com/office/powerpoint/2010/main" val="19281781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72706"/>
                                        </p:tgtEl>
                                        <p:attrNameLst>
                                          <p:attrName>style.visibility</p:attrName>
                                        </p:attrNameLst>
                                      </p:cBhvr>
                                      <p:to>
                                        <p:strVal val="visible"/>
                                      </p:to>
                                    </p:set>
                                    <p:animEffect transition="in" filter="slide(fromBottom)">
                                      <p:cBhvr>
                                        <p:cTn id="20" dur="500"/>
                                        <p:tgtEl>
                                          <p:spTgt spid="7270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P spid="2" grpId="0" animBg="1"/>
      <p:bldP spid="13" grpId="0" animBg="1"/>
      <p:bldP spid="1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D91C637A-2B62-4A69-82C0-74CA540A1756}"/>
              </a:ext>
            </a:extLst>
          </p:cNvPr>
          <p:cNvPicPr>
            <a:picLocks noChangeAspect="1"/>
          </p:cNvPicPr>
          <p:nvPr/>
        </p:nvPicPr>
        <p:blipFill>
          <a:blip r:embed="rId2"/>
          <a:stretch>
            <a:fillRect/>
          </a:stretch>
        </p:blipFill>
        <p:spPr>
          <a:xfrm>
            <a:off x="293298" y="1784238"/>
            <a:ext cx="9285618" cy="4366396"/>
          </a:xfrm>
          <a:prstGeom prst="rect">
            <a:avLst/>
          </a:prstGeom>
          <a:ln w="28575">
            <a:solidFill>
              <a:srgbClr val="0055B2"/>
            </a:solidFill>
          </a:ln>
        </p:spPr>
      </p:pic>
      <p:sp>
        <p:nvSpPr>
          <p:cNvPr id="8" name="Rectángulo: esquinas redondeadas 7">
            <a:extLst>
              <a:ext uri="{FF2B5EF4-FFF2-40B4-BE49-F238E27FC236}">
                <a16:creationId xmlns:a16="http://schemas.microsoft.com/office/drawing/2014/main" xmlns="" id="{8F09FA5F-D952-471D-9F4D-95D52BE71F7B}"/>
              </a:ext>
            </a:extLst>
          </p:cNvPr>
          <p:cNvSpPr/>
          <p:nvPr/>
        </p:nvSpPr>
        <p:spPr>
          <a:xfrm>
            <a:off x="207034" y="707366"/>
            <a:ext cx="7703389" cy="767751"/>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700" b="1" dirty="0">
                <a:solidFill>
                  <a:schemeClr val="tx1"/>
                </a:solidFill>
              </a:rPr>
              <a:t>ESTRUCTURA </a:t>
            </a:r>
            <a:endParaRPr lang="es-CO" sz="2700" b="1" dirty="0">
              <a:solidFill>
                <a:schemeClr val="tx1"/>
              </a:solidFill>
            </a:endParaRPr>
          </a:p>
        </p:txBody>
      </p:sp>
    </p:spTree>
    <p:extLst>
      <p:ext uri="{BB962C8B-B14F-4D97-AF65-F5344CB8AC3E}">
        <p14:creationId xmlns:p14="http://schemas.microsoft.com/office/powerpoint/2010/main" val="9416239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C71BE87-F0B6-4BD5-B269-E097485AFE5A}"/>
              </a:ext>
            </a:extLst>
          </p:cNvPr>
          <p:cNvPicPr>
            <a:picLocks noChangeAspect="1"/>
          </p:cNvPicPr>
          <p:nvPr/>
        </p:nvPicPr>
        <p:blipFill>
          <a:blip r:embed="rId2"/>
          <a:stretch>
            <a:fillRect/>
          </a:stretch>
        </p:blipFill>
        <p:spPr>
          <a:xfrm>
            <a:off x="863127" y="1279814"/>
            <a:ext cx="8988240" cy="5167078"/>
          </a:xfrm>
          <a:prstGeom prst="rect">
            <a:avLst/>
          </a:prstGeom>
        </p:spPr>
      </p:pic>
      <p:sp>
        <p:nvSpPr>
          <p:cNvPr id="6" name="Rectángulo: esquinas redondeadas 5">
            <a:extLst>
              <a:ext uri="{FF2B5EF4-FFF2-40B4-BE49-F238E27FC236}">
                <a16:creationId xmlns:a16="http://schemas.microsoft.com/office/drawing/2014/main" xmlns="" id="{055D7EC9-ED64-403F-AAFF-1FDF89D9A9A1}"/>
              </a:ext>
            </a:extLst>
          </p:cNvPr>
          <p:cNvSpPr/>
          <p:nvPr/>
        </p:nvSpPr>
        <p:spPr>
          <a:xfrm>
            <a:off x="72675" y="597485"/>
            <a:ext cx="4859594" cy="398207"/>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700" b="1" dirty="0">
                <a:solidFill>
                  <a:schemeClr val="tx1"/>
                </a:solidFill>
              </a:rPr>
              <a:t>DEFINICIÓN DE PROYECTOS  </a:t>
            </a:r>
            <a:endParaRPr lang="es-CO" sz="2700" b="1" dirty="0">
              <a:solidFill>
                <a:schemeClr val="tx1"/>
              </a:solidFill>
            </a:endParaRPr>
          </a:p>
        </p:txBody>
      </p:sp>
      <p:sp>
        <p:nvSpPr>
          <p:cNvPr id="7" name="Rectángulo 6">
            <a:extLst>
              <a:ext uri="{FF2B5EF4-FFF2-40B4-BE49-F238E27FC236}">
                <a16:creationId xmlns:a16="http://schemas.microsoft.com/office/drawing/2014/main" xmlns="" id="{5DC15601-95A1-4F44-9B09-BEF892C28568}"/>
              </a:ext>
            </a:extLst>
          </p:cNvPr>
          <p:cNvSpPr/>
          <p:nvPr/>
        </p:nvSpPr>
        <p:spPr>
          <a:xfrm>
            <a:off x="6096000" y="1656272"/>
            <a:ext cx="3755367" cy="724619"/>
          </a:xfrm>
          <a:prstGeom prst="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xmlns="" id="{4209EBC9-9AD9-4BCD-BFE4-3562762CE597}"/>
              </a:ext>
            </a:extLst>
          </p:cNvPr>
          <p:cNvSpPr/>
          <p:nvPr/>
        </p:nvSpPr>
        <p:spPr>
          <a:xfrm>
            <a:off x="6096000" y="2380891"/>
            <a:ext cx="3755367" cy="1587260"/>
          </a:xfrm>
          <a:prstGeom prst="rect">
            <a:avLst/>
          </a:prstGeom>
          <a:no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xmlns="" id="{952B19B2-5800-4753-9FFB-9E0A6659F982}"/>
              </a:ext>
            </a:extLst>
          </p:cNvPr>
          <p:cNvSpPr/>
          <p:nvPr/>
        </p:nvSpPr>
        <p:spPr>
          <a:xfrm>
            <a:off x="6095999" y="3975383"/>
            <a:ext cx="3755367" cy="639750"/>
          </a:xfrm>
          <a:prstGeom prst="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xmlns="" id="{E9A0C810-6006-4628-AE4E-86B7CCDBC9EE}"/>
              </a:ext>
            </a:extLst>
          </p:cNvPr>
          <p:cNvSpPr/>
          <p:nvPr/>
        </p:nvSpPr>
        <p:spPr>
          <a:xfrm>
            <a:off x="6095999" y="4612258"/>
            <a:ext cx="3755367" cy="1314089"/>
          </a:xfrm>
          <a:prstGeom prst="rect">
            <a:avLst/>
          </a:prstGeom>
          <a:no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xmlns="" id="{9F23FBA9-B783-4C07-99FE-9EB076697FC8}"/>
              </a:ext>
            </a:extLst>
          </p:cNvPr>
          <p:cNvSpPr/>
          <p:nvPr/>
        </p:nvSpPr>
        <p:spPr>
          <a:xfrm>
            <a:off x="6095999" y="5926347"/>
            <a:ext cx="3755367" cy="520545"/>
          </a:xfrm>
          <a:prstGeom prst="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xmlns="" id="{5EB0DA36-8BDE-4B85-B5B6-3A7E4E90E66C}"/>
              </a:ext>
            </a:extLst>
          </p:cNvPr>
          <p:cNvSpPr/>
          <p:nvPr/>
        </p:nvSpPr>
        <p:spPr>
          <a:xfrm rot="10800000" flipV="1">
            <a:off x="10196421" y="2571450"/>
            <a:ext cx="1682151" cy="2276595"/>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rgbClr val="3437E9"/>
                </a:solidFill>
              </a:rPr>
              <a:t>LA AFINIDAD DE  INDICADORES DE PRODUCTO </a:t>
            </a:r>
            <a:r>
              <a:rPr lang="es-MX" sz="1600" b="1" dirty="0">
                <a:solidFill>
                  <a:schemeClr val="tx1"/>
                </a:solidFill>
              </a:rPr>
              <a:t>GENERAN LOS PROYECTOS DE INVERSION </a:t>
            </a:r>
            <a:endParaRPr lang="es-CO" sz="1600" b="1" dirty="0">
              <a:solidFill>
                <a:schemeClr val="tx1"/>
              </a:solidFill>
            </a:endParaRPr>
          </a:p>
        </p:txBody>
      </p:sp>
    </p:spTree>
    <p:extLst>
      <p:ext uri="{BB962C8B-B14F-4D97-AF65-F5344CB8AC3E}">
        <p14:creationId xmlns:p14="http://schemas.microsoft.com/office/powerpoint/2010/main" val="36983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Proceso alternativo"/>
          <p:cNvSpPr/>
          <p:nvPr/>
        </p:nvSpPr>
        <p:spPr>
          <a:xfrm>
            <a:off x="2566963" y="4167633"/>
            <a:ext cx="1378418" cy="62085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PROYECTOS</a:t>
            </a:r>
          </a:p>
        </p:txBody>
      </p:sp>
      <p:sp>
        <p:nvSpPr>
          <p:cNvPr id="3" name="5 Proceso alternativo"/>
          <p:cNvSpPr/>
          <p:nvPr/>
        </p:nvSpPr>
        <p:spPr>
          <a:xfrm>
            <a:off x="4550730" y="3172492"/>
            <a:ext cx="1125149" cy="32147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ACTIVIDADES </a:t>
            </a:r>
          </a:p>
        </p:txBody>
      </p:sp>
      <p:sp>
        <p:nvSpPr>
          <p:cNvPr id="4" name="6 Proceso alternativo"/>
          <p:cNvSpPr/>
          <p:nvPr/>
        </p:nvSpPr>
        <p:spPr>
          <a:xfrm>
            <a:off x="4591530" y="4168809"/>
            <a:ext cx="1125149" cy="32147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ACTIVIDADES </a:t>
            </a:r>
          </a:p>
        </p:txBody>
      </p:sp>
      <p:sp>
        <p:nvSpPr>
          <p:cNvPr id="5" name="7 Proceso alternativo"/>
          <p:cNvSpPr/>
          <p:nvPr/>
        </p:nvSpPr>
        <p:spPr>
          <a:xfrm>
            <a:off x="4560797" y="5175688"/>
            <a:ext cx="1125149" cy="32147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ACTIVIDADES </a:t>
            </a:r>
          </a:p>
        </p:txBody>
      </p:sp>
      <p:sp>
        <p:nvSpPr>
          <p:cNvPr id="6" name="8 Proceso alternativo"/>
          <p:cNvSpPr/>
          <p:nvPr/>
        </p:nvSpPr>
        <p:spPr>
          <a:xfrm>
            <a:off x="4765053" y="3654703"/>
            <a:ext cx="589359" cy="26789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 $ $ $  </a:t>
            </a:r>
          </a:p>
        </p:txBody>
      </p:sp>
      <p:sp>
        <p:nvSpPr>
          <p:cNvPr id="7" name="10 Proceso alternativo"/>
          <p:cNvSpPr/>
          <p:nvPr/>
        </p:nvSpPr>
        <p:spPr>
          <a:xfrm>
            <a:off x="4818630" y="4619109"/>
            <a:ext cx="589360" cy="26789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 $ $ $  </a:t>
            </a:r>
          </a:p>
        </p:txBody>
      </p:sp>
      <p:sp>
        <p:nvSpPr>
          <p:cNvPr id="8" name="11 Proceso alternativo"/>
          <p:cNvSpPr/>
          <p:nvPr/>
        </p:nvSpPr>
        <p:spPr>
          <a:xfrm>
            <a:off x="4872202" y="5824616"/>
            <a:ext cx="589360" cy="267890"/>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 $ $ $  </a:t>
            </a:r>
          </a:p>
        </p:txBody>
      </p:sp>
      <p:sp>
        <p:nvSpPr>
          <p:cNvPr id="9" name="12 Proceso alternativo"/>
          <p:cNvSpPr/>
          <p:nvPr/>
        </p:nvSpPr>
        <p:spPr>
          <a:xfrm>
            <a:off x="1053305" y="3803697"/>
            <a:ext cx="1270702" cy="36393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 INDICADORES  PRODUCTOS</a:t>
            </a:r>
            <a:r>
              <a:rPr lang="es-ES" sz="1050" dirty="0">
                <a:solidFill>
                  <a:schemeClr val="tx1"/>
                </a:solidFill>
              </a:rPr>
              <a:t>  </a:t>
            </a:r>
          </a:p>
        </p:txBody>
      </p:sp>
      <p:sp>
        <p:nvSpPr>
          <p:cNvPr id="10" name="13 Proceso alternativo"/>
          <p:cNvSpPr/>
          <p:nvPr/>
        </p:nvSpPr>
        <p:spPr>
          <a:xfrm>
            <a:off x="1025184" y="4298871"/>
            <a:ext cx="1313836" cy="35837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a:solidFill>
                  <a:schemeClr val="tx1"/>
                </a:solidFill>
              </a:rPr>
              <a:t>INDICADORES  PRODUCTOS</a:t>
            </a:r>
          </a:p>
        </p:txBody>
      </p:sp>
      <p:sp>
        <p:nvSpPr>
          <p:cNvPr id="11" name="14 Proceso alternativo"/>
          <p:cNvSpPr/>
          <p:nvPr/>
        </p:nvSpPr>
        <p:spPr>
          <a:xfrm>
            <a:off x="1053305" y="4753054"/>
            <a:ext cx="1270702" cy="430785"/>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a:solidFill>
                  <a:schemeClr val="tx1"/>
                </a:solidFill>
              </a:rPr>
              <a:t>INDICADORES  PRODUCTOS</a:t>
            </a:r>
          </a:p>
        </p:txBody>
      </p:sp>
      <p:sp>
        <p:nvSpPr>
          <p:cNvPr id="12" name="15 Proceso alternativo"/>
          <p:cNvSpPr/>
          <p:nvPr/>
        </p:nvSpPr>
        <p:spPr>
          <a:xfrm>
            <a:off x="7487693" y="3213349"/>
            <a:ext cx="2799307" cy="249139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RESULTADO </a:t>
            </a:r>
          </a:p>
        </p:txBody>
      </p:sp>
      <p:sp>
        <p:nvSpPr>
          <p:cNvPr id="13" name="16 Flecha abajo"/>
          <p:cNvSpPr/>
          <p:nvPr/>
        </p:nvSpPr>
        <p:spPr>
          <a:xfrm>
            <a:off x="8774364" y="5854753"/>
            <a:ext cx="286942" cy="214313"/>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sz="1350" b="1" dirty="0">
              <a:solidFill>
                <a:schemeClr val="tx1"/>
              </a:solidFill>
            </a:endParaRPr>
          </a:p>
        </p:txBody>
      </p:sp>
      <p:sp>
        <p:nvSpPr>
          <p:cNvPr id="14" name="17 Proceso alternativo"/>
          <p:cNvSpPr/>
          <p:nvPr/>
        </p:nvSpPr>
        <p:spPr>
          <a:xfrm>
            <a:off x="8224447" y="6982205"/>
            <a:ext cx="1512425" cy="350111"/>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350" b="1" dirty="0">
                <a:solidFill>
                  <a:schemeClr val="tx1"/>
                </a:solidFill>
              </a:rPr>
              <a:t>IMPACTO SOCIAL </a:t>
            </a:r>
          </a:p>
        </p:txBody>
      </p:sp>
      <p:sp>
        <p:nvSpPr>
          <p:cNvPr id="15" name="18 Proceso alternativo"/>
          <p:cNvSpPr/>
          <p:nvPr/>
        </p:nvSpPr>
        <p:spPr>
          <a:xfrm>
            <a:off x="2012273" y="1250313"/>
            <a:ext cx="5158515" cy="42862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¿DE DÓNDE SURGEN LOS PROYECTOS ?</a:t>
            </a:r>
          </a:p>
        </p:txBody>
      </p:sp>
      <p:sp>
        <p:nvSpPr>
          <p:cNvPr id="16" name="19 Proceso"/>
          <p:cNvSpPr/>
          <p:nvPr/>
        </p:nvSpPr>
        <p:spPr>
          <a:xfrm>
            <a:off x="2650862" y="3803699"/>
            <a:ext cx="1241822" cy="195691"/>
          </a:xfrm>
          <a:prstGeom prst="flowChart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dirty="0">
                <a:solidFill>
                  <a:schemeClr val="tx1"/>
                </a:solidFill>
              </a:rPr>
              <a:t>NECESIDADES </a:t>
            </a:r>
            <a:endParaRPr lang="es-CO" sz="1050" dirty="0">
              <a:solidFill>
                <a:schemeClr val="tx1"/>
              </a:solidFill>
            </a:endParaRPr>
          </a:p>
        </p:txBody>
      </p:sp>
      <p:sp>
        <p:nvSpPr>
          <p:cNvPr id="17" name="20 Proceso"/>
          <p:cNvSpPr/>
          <p:nvPr/>
        </p:nvSpPr>
        <p:spPr>
          <a:xfrm>
            <a:off x="2687218" y="4938011"/>
            <a:ext cx="1205467" cy="216445"/>
          </a:xfrm>
          <a:prstGeom prst="flowChart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050" dirty="0">
                <a:solidFill>
                  <a:schemeClr val="tx1"/>
                </a:solidFill>
              </a:rPr>
              <a:t>PROBLEMAS </a:t>
            </a:r>
            <a:endParaRPr lang="es-CO" sz="1050" dirty="0">
              <a:solidFill>
                <a:schemeClr val="tx1"/>
              </a:solidFill>
            </a:endParaRPr>
          </a:p>
        </p:txBody>
      </p:sp>
      <p:sp>
        <p:nvSpPr>
          <p:cNvPr id="18" name="Rectángulo redondeado 17"/>
          <p:cNvSpPr/>
          <p:nvPr/>
        </p:nvSpPr>
        <p:spPr>
          <a:xfrm>
            <a:off x="933451" y="1921404"/>
            <a:ext cx="2904106" cy="69586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38 1989</a:t>
            </a:r>
          </a:p>
          <a:p>
            <a:pPr algn="ctr">
              <a:defRPr/>
            </a:pPr>
            <a:r>
              <a:rPr lang="es-CO" sz="1100" b="1" dirty="0">
                <a:solidFill>
                  <a:schemeClr val="tx1"/>
                </a:solidFill>
              </a:rPr>
              <a:t>ESTATUTO ORGANICO DEL PRESUPUESTO </a:t>
            </a:r>
            <a:endParaRPr lang="es-ES" sz="1100" b="1" dirty="0">
              <a:solidFill>
                <a:schemeClr val="tx1"/>
              </a:solidFill>
            </a:endParaRPr>
          </a:p>
        </p:txBody>
      </p:sp>
      <p:sp>
        <p:nvSpPr>
          <p:cNvPr id="19" name="Rectángulo redondeado 18"/>
          <p:cNvSpPr/>
          <p:nvPr/>
        </p:nvSpPr>
        <p:spPr>
          <a:xfrm>
            <a:off x="4268762" y="1894936"/>
            <a:ext cx="2904106" cy="695864"/>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152 1994</a:t>
            </a:r>
          </a:p>
          <a:p>
            <a:pPr algn="ctr">
              <a:defRPr/>
            </a:pPr>
            <a:r>
              <a:rPr lang="es-CO" sz="1100" b="1" dirty="0">
                <a:solidFill>
                  <a:schemeClr val="tx1"/>
                </a:solidFill>
              </a:rPr>
              <a:t>ESTATUTO ORGANICO DELOSPLANES DE DESARROLLO </a:t>
            </a:r>
            <a:endParaRPr lang="es-ES" sz="1100" b="1" dirty="0">
              <a:solidFill>
                <a:schemeClr val="tx1"/>
              </a:solidFill>
            </a:endParaRPr>
          </a:p>
        </p:txBody>
      </p:sp>
      <p:sp>
        <p:nvSpPr>
          <p:cNvPr id="20" name="Rectángulo redondeado 19"/>
          <p:cNvSpPr/>
          <p:nvPr/>
        </p:nvSpPr>
        <p:spPr>
          <a:xfrm>
            <a:off x="7528606" y="1878751"/>
            <a:ext cx="2904106" cy="69586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chemeClr val="tx1"/>
                </a:solidFill>
              </a:rPr>
              <a:t>LEY 111 1996</a:t>
            </a:r>
          </a:p>
          <a:p>
            <a:pPr algn="ctr">
              <a:defRPr/>
            </a:pPr>
            <a:r>
              <a:rPr lang="es-CO" sz="1100" b="1" dirty="0">
                <a:solidFill>
                  <a:schemeClr val="tx1"/>
                </a:solidFill>
              </a:rPr>
              <a:t>ESTATUTO PRESUPUESTAL DE INVERSIÓN SOPORTADO EN PROYECTOS </a:t>
            </a:r>
            <a:endParaRPr lang="es-ES" sz="1100" b="1" dirty="0">
              <a:solidFill>
                <a:schemeClr val="tx1"/>
              </a:solidFill>
            </a:endParaRPr>
          </a:p>
        </p:txBody>
      </p:sp>
      <p:cxnSp>
        <p:nvCxnSpPr>
          <p:cNvPr id="22" name="Conector recto de flecha 21"/>
          <p:cNvCxnSpPr>
            <a:cxnSpLocks/>
            <a:stCxn id="9" idx="3"/>
            <a:endCxn id="2" idx="1"/>
          </p:cNvCxnSpPr>
          <p:nvPr/>
        </p:nvCxnSpPr>
        <p:spPr>
          <a:xfrm>
            <a:off x="2324007" y="3985665"/>
            <a:ext cx="242956" cy="49239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cxnSpLocks/>
            <a:stCxn id="10" idx="3"/>
            <a:endCxn id="2" idx="1"/>
          </p:cNvCxnSpPr>
          <p:nvPr/>
        </p:nvCxnSpPr>
        <p:spPr>
          <a:xfrm>
            <a:off x="2339020" y="4478059"/>
            <a:ext cx="227943"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cxnSpLocks/>
            <a:stCxn id="11" idx="3"/>
            <a:endCxn id="2" idx="1"/>
          </p:cNvCxnSpPr>
          <p:nvPr/>
        </p:nvCxnSpPr>
        <p:spPr>
          <a:xfrm flipV="1">
            <a:off x="2324007" y="4478059"/>
            <a:ext cx="242956" cy="4903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 name="12 Proceso alternativo"/>
          <p:cNvSpPr/>
          <p:nvPr/>
        </p:nvSpPr>
        <p:spPr>
          <a:xfrm>
            <a:off x="6081154" y="3153707"/>
            <a:ext cx="1017992" cy="36393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PRODUCTOS (METAS)</a:t>
            </a:r>
            <a:r>
              <a:rPr lang="es-ES" sz="1050" dirty="0">
                <a:solidFill>
                  <a:schemeClr val="tx1"/>
                </a:solidFill>
              </a:rPr>
              <a:t>  </a:t>
            </a:r>
          </a:p>
        </p:txBody>
      </p:sp>
      <p:sp>
        <p:nvSpPr>
          <p:cNvPr id="35" name="12 Proceso alternativo"/>
          <p:cNvSpPr/>
          <p:nvPr/>
        </p:nvSpPr>
        <p:spPr>
          <a:xfrm>
            <a:off x="6106489" y="4144062"/>
            <a:ext cx="1017992" cy="36393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PRODUCTOS (METAS)</a:t>
            </a:r>
            <a:r>
              <a:rPr lang="es-ES" sz="1050" dirty="0">
                <a:solidFill>
                  <a:schemeClr val="tx1"/>
                </a:solidFill>
              </a:rPr>
              <a:t>  </a:t>
            </a:r>
          </a:p>
        </p:txBody>
      </p:sp>
      <p:sp>
        <p:nvSpPr>
          <p:cNvPr id="36" name="12 Proceso alternativo"/>
          <p:cNvSpPr/>
          <p:nvPr/>
        </p:nvSpPr>
        <p:spPr>
          <a:xfrm>
            <a:off x="6187804" y="5154454"/>
            <a:ext cx="1017992" cy="36393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050" b="1" dirty="0">
                <a:solidFill>
                  <a:schemeClr val="tx1"/>
                </a:solidFill>
              </a:rPr>
              <a:t>PRODUCTOS (METAS)</a:t>
            </a:r>
            <a:r>
              <a:rPr lang="es-ES" sz="1050" dirty="0">
                <a:solidFill>
                  <a:schemeClr val="tx1"/>
                </a:solidFill>
              </a:rPr>
              <a:t>  </a:t>
            </a:r>
          </a:p>
        </p:txBody>
      </p:sp>
      <p:cxnSp>
        <p:nvCxnSpPr>
          <p:cNvPr id="38" name="Conector recto de flecha 37"/>
          <p:cNvCxnSpPr>
            <a:stCxn id="3" idx="3"/>
            <a:endCxn id="34" idx="1"/>
          </p:cNvCxnSpPr>
          <p:nvPr/>
        </p:nvCxnSpPr>
        <p:spPr>
          <a:xfrm>
            <a:off x="5675879" y="3333227"/>
            <a:ext cx="405277" cy="244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stCxn id="4" idx="3"/>
            <a:endCxn id="35" idx="1"/>
          </p:cNvCxnSpPr>
          <p:nvPr/>
        </p:nvCxnSpPr>
        <p:spPr>
          <a:xfrm flipV="1">
            <a:off x="5716679" y="4326030"/>
            <a:ext cx="389811" cy="351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stCxn id="5" idx="3"/>
            <a:endCxn id="36" idx="1"/>
          </p:cNvCxnSpPr>
          <p:nvPr/>
        </p:nvCxnSpPr>
        <p:spPr>
          <a:xfrm>
            <a:off x="5685944" y="5336422"/>
            <a:ext cx="501860"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cxnSpLocks/>
            <a:stCxn id="34" idx="3"/>
            <a:endCxn id="12" idx="1"/>
          </p:cNvCxnSpPr>
          <p:nvPr/>
        </p:nvCxnSpPr>
        <p:spPr>
          <a:xfrm>
            <a:off x="7099146" y="3335675"/>
            <a:ext cx="388547" cy="112336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a:cxnSpLocks/>
            <a:stCxn id="35" idx="3"/>
            <a:endCxn id="12" idx="1"/>
          </p:cNvCxnSpPr>
          <p:nvPr/>
        </p:nvCxnSpPr>
        <p:spPr>
          <a:xfrm>
            <a:off x="7124481" y="4326030"/>
            <a:ext cx="363212" cy="13301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a:cxnSpLocks/>
            <a:stCxn id="36" idx="3"/>
            <a:endCxn id="12" idx="1"/>
          </p:cNvCxnSpPr>
          <p:nvPr/>
        </p:nvCxnSpPr>
        <p:spPr>
          <a:xfrm flipV="1">
            <a:off x="7205796" y="4459044"/>
            <a:ext cx="281897" cy="87737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4" name="Abrir llave 53"/>
          <p:cNvSpPr/>
          <p:nvPr/>
        </p:nvSpPr>
        <p:spPr>
          <a:xfrm>
            <a:off x="4065636" y="3213350"/>
            <a:ext cx="381605" cy="2305041"/>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350"/>
          </a:p>
        </p:txBody>
      </p:sp>
    </p:spTree>
    <p:extLst>
      <p:ext uri="{BB962C8B-B14F-4D97-AF65-F5344CB8AC3E}">
        <p14:creationId xmlns:p14="http://schemas.microsoft.com/office/powerpoint/2010/main" val="265143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34" grpId="0" animBg="1"/>
      <p:bldP spid="35" grpId="0" animBg="1"/>
      <p:bldP spid="3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535962" y="488717"/>
            <a:ext cx="3017238" cy="516233"/>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M.G.A WEB </a:t>
            </a: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9678" y="4370283"/>
            <a:ext cx="2133017" cy="1449312"/>
          </a:xfrm>
          <a:prstGeom prst="rect">
            <a:avLst/>
          </a:prstGeom>
          <a:noFill/>
          <a:ln>
            <a:noFill/>
          </a:ln>
        </p:spPr>
      </p:pic>
      <p:sp>
        <p:nvSpPr>
          <p:cNvPr id="2" name="Rectángulo redondeado 1"/>
          <p:cNvSpPr/>
          <p:nvPr/>
        </p:nvSpPr>
        <p:spPr>
          <a:xfrm>
            <a:off x="8363604" y="2257425"/>
            <a:ext cx="2942571" cy="163899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ln>
                  <a:solidFill>
                    <a:srgbClr val="7030A0"/>
                  </a:solidFill>
                </a:ln>
                <a:solidFill>
                  <a:srgbClr val="0000FF"/>
                </a:solidFill>
              </a:rPr>
              <a:t>HERRAMIENTA</a:t>
            </a:r>
            <a:r>
              <a:rPr lang="es-CO" sz="1600" dirty="0">
                <a:ln>
                  <a:solidFill>
                    <a:srgbClr val="7030A0"/>
                  </a:solidFill>
                </a:ln>
                <a:solidFill>
                  <a:srgbClr val="0000FF"/>
                </a:solidFill>
              </a:rPr>
              <a:t>  FUNDAMENTADA EN LA </a:t>
            </a:r>
            <a:r>
              <a:rPr lang="es-CO" sz="1600" b="1" dirty="0">
                <a:ln>
                  <a:solidFill>
                    <a:srgbClr val="7030A0"/>
                  </a:solidFill>
                </a:ln>
                <a:solidFill>
                  <a:srgbClr val="FF0000"/>
                </a:solidFill>
              </a:rPr>
              <a:t>METODOLOGÍA DE MARCO LÓGICO</a:t>
            </a:r>
          </a:p>
          <a:p>
            <a:pPr algn="ctr"/>
            <a:r>
              <a:rPr lang="es-CO" sz="1600" b="1" dirty="0">
                <a:ln>
                  <a:solidFill>
                    <a:srgbClr val="7030A0"/>
                  </a:solidFill>
                </a:ln>
                <a:solidFill>
                  <a:srgbClr val="FF0000"/>
                </a:solidFill>
              </a:rPr>
              <a:t>MML </a:t>
            </a:r>
          </a:p>
        </p:txBody>
      </p:sp>
      <p:sp>
        <p:nvSpPr>
          <p:cNvPr id="7" name="Flecha izquierda 6"/>
          <p:cNvSpPr/>
          <p:nvPr/>
        </p:nvSpPr>
        <p:spPr>
          <a:xfrm>
            <a:off x="7722136" y="3365896"/>
            <a:ext cx="436778" cy="168215"/>
          </a:xfrm>
          <a:prstGeom prst="lef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n>
                <a:solidFill>
                  <a:srgbClr val="7030A0"/>
                </a:solidFill>
              </a:ln>
              <a:noFill/>
            </a:endParaRPr>
          </a:p>
        </p:txBody>
      </p:sp>
      <p:sp>
        <p:nvSpPr>
          <p:cNvPr id="8" name="Rectángulo redondeado 7"/>
          <p:cNvSpPr/>
          <p:nvPr/>
        </p:nvSpPr>
        <p:spPr>
          <a:xfrm>
            <a:off x="1819275" y="1409700"/>
            <a:ext cx="3474561" cy="73815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000" b="1" dirty="0">
                <a:solidFill>
                  <a:schemeClr val="tx1"/>
                </a:solidFill>
              </a:rPr>
              <a:t>RESOLUCIÓN 0806 DE 2005</a:t>
            </a:r>
          </a:p>
          <a:p>
            <a:pPr algn="ctr">
              <a:defRPr/>
            </a:pPr>
            <a:r>
              <a:rPr lang="es-CO" sz="1200" dirty="0">
                <a:solidFill>
                  <a:schemeClr val="tx1"/>
                </a:solidFill>
              </a:rPr>
              <a:t>METODOLOGÍA DEL BANCO DE PROYECTOS  M.G.A</a:t>
            </a:r>
            <a:endParaRPr lang="es-ES" sz="1200" dirty="0">
              <a:solidFill>
                <a:schemeClr val="tx1"/>
              </a:solidFill>
            </a:endParaRPr>
          </a:p>
        </p:txBody>
      </p:sp>
      <p:sp>
        <p:nvSpPr>
          <p:cNvPr id="9" name="Rectángulo redondeado 8"/>
          <p:cNvSpPr/>
          <p:nvPr/>
        </p:nvSpPr>
        <p:spPr>
          <a:xfrm>
            <a:off x="5892942" y="1370317"/>
            <a:ext cx="3474561" cy="73815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000" b="1" dirty="0">
                <a:solidFill>
                  <a:schemeClr val="tx1"/>
                </a:solidFill>
              </a:rPr>
              <a:t>RESOLUCIÓN 1450 DE 2013</a:t>
            </a:r>
          </a:p>
          <a:p>
            <a:pPr algn="ctr">
              <a:defRPr/>
            </a:pPr>
            <a:r>
              <a:rPr lang="es-CO" sz="1200" dirty="0">
                <a:solidFill>
                  <a:schemeClr val="tx1"/>
                </a:solidFill>
              </a:rPr>
              <a:t>M.G.A ÚNICA METODOLOGÍA PARA LA FORMULACIÓN Y EVALUACIÓN DE LOS PROYECTOS </a:t>
            </a:r>
            <a:endParaRPr lang="es-ES" sz="1200" dirty="0">
              <a:solidFill>
                <a:schemeClr val="tx1"/>
              </a:solidFill>
            </a:endParaRPr>
          </a:p>
        </p:txBody>
      </p:sp>
      <p:pic>
        <p:nvPicPr>
          <p:cNvPr id="11" name="Imagen 10">
            <a:extLst>
              <a:ext uri="{FF2B5EF4-FFF2-40B4-BE49-F238E27FC236}">
                <a16:creationId xmlns:a16="http://schemas.microsoft.com/office/drawing/2014/main" xmlns="" id="{F7DFB1B3-E9CB-4942-AE17-C25E552DE89A}"/>
              </a:ext>
            </a:extLst>
          </p:cNvPr>
          <p:cNvPicPr>
            <a:picLocks noChangeAspect="1"/>
          </p:cNvPicPr>
          <p:nvPr/>
        </p:nvPicPr>
        <p:blipFill>
          <a:blip r:embed="rId3"/>
          <a:stretch>
            <a:fillRect/>
          </a:stretch>
        </p:blipFill>
        <p:spPr>
          <a:xfrm>
            <a:off x="2067918" y="2187439"/>
            <a:ext cx="5449529" cy="3665610"/>
          </a:xfrm>
          <a:prstGeom prst="rect">
            <a:avLst/>
          </a:prstGeom>
        </p:spPr>
      </p:pic>
      <p:sp>
        <p:nvSpPr>
          <p:cNvPr id="12" name="Elipse 11">
            <a:extLst>
              <a:ext uri="{FF2B5EF4-FFF2-40B4-BE49-F238E27FC236}">
                <a16:creationId xmlns:a16="http://schemas.microsoft.com/office/drawing/2014/main" xmlns="" id="{E3320E95-5DB9-4113-B57A-E18B072B0E21}"/>
              </a:ext>
            </a:extLst>
          </p:cNvPr>
          <p:cNvSpPr/>
          <p:nvPr/>
        </p:nvSpPr>
        <p:spPr>
          <a:xfrm>
            <a:off x="6398343" y="5421877"/>
            <a:ext cx="825909" cy="250723"/>
          </a:xfrm>
          <a:prstGeom prst="ellipse">
            <a:avLst/>
          </a:prstGeom>
          <a:noFill/>
          <a:ln w="1905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Tree>
    <p:extLst>
      <p:ext uri="{BB962C8B-B14F-4D97-AF65-F5344CB8AC3E}">
        <p14:creationId xmlns:p14="http://schemas.microsoft.com/office/powerpoint/2010/main" val="6987922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810216" y="1939012"/>
            <a:ext cx="4857680" cy="3567668"/>
          </a:xfrm>
          <a:prstGeom prst="rect">
            <a:avLst/>
          </a:prstGeom>
          <a:blipFill>
            <a:blip r:embed="rId2" cstate="print"/>
            <a:stretch>
              <a:fillRect/>
            </a:stretch>
          </a:blipFill>
        </p:spPr>
        <p:txBody>
          <a:bodyPr wrap="square" lIns="0" tIns="0" rIns="0" bIns="0" rtlCol="0"/>
          <a:lstStyle/>
          <a:p>
            <a:endParaRPr sz="1350"/>
          </a:p>
        </p:txBody>
      </p:sp>
      <p:sp>
        <p:nvSpPr>
          <p:cNvPr id="10" name="Rectángulo redondeado 3">
            <a:extLst>
              <a:ext uri="{FF2B5EF4-FFF2-40B4-BE49-F238E27FC236}">
                <a16:creationId xmlns:a16="http://schemas.microsoft.com/office/drawing/2014/main" xmlns="" id="{905011ED-79BB-49FC-8BAC-76161E69D538}"/>
              </a:ext>
            </a:extLst>
          </p:cNvPr>
          <p:cNvSpPr/>
          <p:nvPr/>
        </p:nvSpPr>
        <p:spPr>
          <a:xfrm>
            <a:off x="3162300" y="210035"/>
            <a:ext cx="4152899" cy="656036"/>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SUIFP</a:t>
            </a:r>
          </a:p>
        </p:txBody>
      </p:sp>
      <p:sp>
        <p:nvSpPr>
          <p:cNvPr id="15" name="Rectángulo redondeado 7">
            <a:extLst>
              <a:ext uri="{FF2B5EF4-FFF2-40B4-BE49-F238E27FC236}">
                <a16:creationId xmlns:a16="http://schemas.microsoft.com/office/drawing/2014/main" xmlns="" id="{BA2AF459-A011-42A0-B87D-997B56434322}"/>
              </a:ext>
            </a:extLst>
          </p:cNvPr>
          <p:cNvSpPr/>
          <p:nvPr/>
        </p:nvSpPr>
        <p:spPr>
          <a:xfrm>
            <a:off x="1552574" y="1282976"/>
            <a:ext cx="7096125" cy="656036"/>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400" b="1" dirty="0">
                <a:solidFill>
                  <a:schemeClr val="tx1"/>
                </a:solidFill>
              </a:rPr>
              <a:t>RESOLUCIÓN 4788 DEL 2016 </a:t>
            </a:r>
          </a:p>
          <a:p>
            <a:pPr algn="ctr">
              <a:defRPr/>
            </a:pPr>
            <a:r>
              <a:rPr lang="es-CO" sz="1400" dirty="0">
                <a:solidFill>
                  <a:schemeClr val="tx1"/>
                </a:solidFill>
              </a:rPr>
              <a:t>SISTEMA UNIFICADO DE INFORMACIÓN FINANCIERA Y PRESUPUESTAL </a:t>
            </a:r>
            <a:endParaRPr lang="es-ES" sz="1400" dirty="0">
              <a:solidFill>
                <a:schemeClr val="tx1"/>
              </a:solidFill>
            </a:endParaRPr>
          </a:p>
        </p:txBody>
      </p:sp>
      <p:sp>
        <p:nvSpPr>
          <p:cNvPr id="18" name="Rectángulo redondeado 1">
            <a:extLst>
              <a:ext uri="{FF2B5EF4-FFF2-40B4-BE49-F238E27FC236}">
                <a16:creationId xmlns:a16="http://schemas.microsoft.com/office/drawing/2014/main" xmlns="" id="{6AF37A7E-2A66-4943-B119-E2203C87711E}"/>
              </a:ext>
            </a:extLst>
          </p:cNvPr>
          <p:cNvSpPr/>
          <p:nvPr/>
        </p:nvSpPr>
        <p:spPr>
          <a:xfrm>
            <a:off x="8325504" y="2521046"/>
            <a:ext cx="3123546" cy="26713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ln>
                  <a:solidFill>
                    <a:srgbClr val="7030A0"/>
                  </a:solidFill>
                </a:ln>
                <a:solidFill>
                  <a:srgbClr val="FF0000"/>
                </a:solidFill>
              </a:rPr>
              <a:t>BANCO</a:t>
            </a:r>
            <a:r>
              <a:rPr lang="es-CO" sz="3200" dirty="0">
                <a:ln>
                  <a:solidFill>
                    <a:srgbClr val="7030A0"/>
                  </a:solidFill>
                </a:ln>
                <a:solidFill>
                  <a:srgbClr val="0000FF"/>
                </a:solidFill>
              </a:rPr>
              <a:t> DE PROYECTOS NACIONAL  </a:t>
            </a:r>
          </a:p>
          <a:p>
            <a:pPr algn="ctr"/>
            <a:r>
              <a:rPr lang="es-CO" sz="3200" dirty="0">
                <a:ln>
                  <a:solidFill>
                    <a:srgbClr val="7030A0"/>
                  </a:solidFill>
                </a:ln>
                <a:solidFill>
                  <a:srgbClr val="FF0000"/>
                </a:solidFill>
              </a:rPr>
              <a:t>CÓDIGO BPIN </a:t>
            </a:r>
          </a:p>
        </p:txBody>
      </p:sp>
      <p:sp>
        <p:nvSpPr>
          <p:cNvPr id="19" name="Flecha izquierda 6">
            <a:extLst>
              <a:ext uri="{FF2B5EF4-FFF2-40B4-BE49-F238E27FC236}">
                <a16:creationId xmlns:a16="http://schemas.microsoft.com/office/drawing/2014/main" xmlns="" id="{39B104B7-0946-45C2-9BB6-B7A7EC759B64}"/>
              </a:ext>
            </a:extLst>
          </p:cNvPr>
          <p:cNvSpPr/>
          <p:nvPr/>
        </p:nvSpPr>
        <p:spPr>
          <a:xfrm>
            <a:off x="7059922" y="3638738"/>
            <a:ext cx="436778" cy="168215"/>
          </a:xfrm>
          <a:prstGeom prst="lef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n>
                <a:solidFill>
                  <a:srgbClr val="7030A0"/>
                </a:solidFill>
              </a:ln>
              <a:noFill/>
            </a:endParaRPr>
          </a:p>
        </p:txBody>
      </p:sp>
    </p:spTree>
    <p:extLst>
      <p:ext uri="{BB962C8B-B14F-4D97-AF65-F5344CB8AC3E}">
        <p14:creationId xmlns:p14="http://schemas.microsoft.com/office/powerpoint/2010/main" val="24042885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C7635AF-0078-4F29-B5FD-084435DF7EEB}"/>
              </a:ext>
            </a:extLst>
          </p:cNvPr>
          <p:cNvPicPr>
            <a:picLocks noChangeAspect="1"/>
          </p:cNvPicPr>
          <p:nvPr/>
        </p:nvPicPr>
        <p:blipFill>
          <a:blip r:embed="rId2"/>
          <a:stretch>
            <a:fillRect/>
          </a:stretch>
        </p:blipFill>
        <p:spPr>
          <a:xfrm>
            <a:off x="1241030" y="2097819"/>
            <a:ext cx="6992050" cy="3966551"/>
          </a:xfrm>
          <a:prstGeom prst="rect">
            <a:avLst/>
          </a:prstGeom>
        </p:spPr>
      </p:pic>
      <p:sp>
        <p:nvSpPr>
          <p:cNvPr id="3" name="Rectángulo redondeado 3">
            <a:extLst>
              <a:ext uri="{FF2B5EF4-FFF2-40B4-BE49-F238E27FC236}">
                <a16:creationId xmlns:a16="http://schemas.microsoft.com/office/drawing/2014/main" xmlns="" id="{39AEC10C-B051-4F56-BD1C-E74A9364E331}"/>
              </a:ext>
            </a:extLst>
          </p:cNvPr>
          <p:cNvSpPr/>
          <p:nvPr/>
        </p:nvSpPr>
        <p:spPr>
          <a:xfrm>
            <a:off x="3230911" y="242271"/>
            <a:ext cx="3408014" cy="55135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SPI</a:t>
            </a:r>
          </a:p>
        </p:txBody>
      </p:sp>
      <p:sp>
        <p:nvSpPr>
          <p:cNvPr id="4" name="Rectángulo redondeado 7">
            <a:extLst>
              <a:ext uri="{FF2B5EF4-FFF2-40B4-BE49-F238E27FC236}">
                <a16:creationId xmlns:a16="http://schemas.microsoft.com/office/drawing/2014/main" xmlns="" id="{8162D6D1-CB7A-4D02-8D92-512A089CB824}"/>
              </a:ext>
            </a:extLst>
          </p:cNvPr>
          <p:cNvSpPr/>
          <p:nvPr/>
        </p:nvSpPr>
        <p:spPr>
          <a:xfrm>
            <a:off x="1143001" y="1074523"/>
            <a:ext cx="6646652" cy="744751"/>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rPr>
              <a:t>RESOLUCIÓN 0035 DEL 2020 </a:t>
            </a:r>
          </a:p>
          <a:p>
            <a:pPr algn="ctr">
              <a:defRPr/>
            </a:pPr>
            <a:r>
              <a:rPr lang="es-CO" sz="1600" dirty="0">
                <a:solidFill>
                  <a:schemeClr val="tx1"/>
                </a:solidFill>
              </a:rPr>
              <a:t>SEGUIMIENTO A PROYECTOS DE INVERSIÓN </a:t>
            </a:r>
            <a:endParaRPr lang="es-ES" sz="1200" dirty="0">
              <a:solidFill>
                <a:schemeClr val="tx1"/>
              </a:solidFill>
            </a:endParaRPr>
          </a:p>
        </p:txBody>
      </p:sp>
      <p:sp>
        <p:nvSpPr>
          <p:cNvPr id="6" name="Rectángulo redondeado 1">
            <a:extLst>
              <a:ext uri="{FF2B5EF4-FFF2-40B4-BE49-F238E27FC236}">
                <a16:creationId xmlns:a16="http://schemas.microsoft.com/office/drawing/2014/main" xmlns="" id="{19E338DA-A9F4-4CB4-B48C-AA4A1B45E80B}"/>
              </a:ext>
            </a:extLst>
          </p:cNvPr>
          <p:cNvSpPr/>
          <p:nvPr/>
        </p:nvSpPr>
        <p:spPr>
          <a:xfrm>
            <a:off x="8382655" y="2526444"/>
            <a:ext cx="3142596" cy="2778981"/>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n>
                  <a:solidFill>
                    <a:srgbClr val="7030A0"/>
                  </a:solidFill>
                </a:ln>
                <a:solidFill>
                  <a:srgbClr val="0000FF"/>
                </a:solidFill>
              </a:rPr>
              <a:t>SEGUIMIENTO </a:t>
            </a:r>
            <a:r>
              <a:rPr lang="es-CO" sz="2400" dirty="0">
                <a:ln>
                  <a:solidFill>
                    <a:srgbClr val="7030A0"/>
                  </a:solidFill>
                </a:ln>
                <a:solidFill>
                  <a:srgbClr val="FF0000"/>
                </a:solidFill>
              </a:rPr>
              <a:t>FÍSICO</a:t>
            </a:r>
            <a:r>
              <a:rPr lang="es-CO" sz="2400" dirty="0">
                <a:ln>
                  <a:solidFill>
                    <a:srgbClr val="7030A0"/>
                  </a:solidFill>
                </a:ln>
                <a:solidFill>
                  <a:srgbClr val="0000FF"/>
                </a:solidFill>
              </a:rPr>
              <a:t> Y </a:t>
            </a:r>
            <a:r>
              <a:rPr lang="es-CO" sz="2400" dirty="0">
                <a:ln>
                  <a:solidFill>
                    <a:srgbClr val="7030A0"/>
                  </a:solidFill>
                </a:ln>
                <a:solidFill>
                  <a:srgbClr val="FF0000"/>
                </a:solidFill>
              </a:rPr>
              <a:t>FINANCIERO</a:t>
            </a:r>
            <a:r>
              <a:rPr lang="es-CO" sz="2400" dirty="0">
                <a:ln>
                  <a:solidFill>
                    <a:srgbClr val="7030A0"/>
                  </a:solidFill>
                </a:ln>
                <a:solidFill>
                  <a:srgbClr val="0000FF"/>
                </a:solidFill>
              </a:rPr>
              <a:t>  PERIÓDICO </a:t>
            </a:r>
          </a:p>
          <a:p>
            <a:pPr algn="ctr"/>
            <a:r>
              <a:rPr lang="es-CO" sz="2400" dirty="0">
                <a:ln>
                  <a:solidFill>
                    <a:srgbClr val="7030A0"/>
                  </a:solidFill>
                </a:ln>
                <a:solidFill>
                  <a:srgbClr val="0000FF"/>
                </a:solidFill>
              </a:rPr>
              <a:t>LOS CINCO PRIMEROS DÍAS DE CADA MES </a:t>
            </a:r>
          </a:p>
        </p:txBody>
      </p:sp>
    </p:spTree>
    <p:extLst>
      <p:ext uri="{BB962C8B-B14F-4D97-AF65-F5344CB8AC3E}">
        <p14:creationId xmlns:p14="http://schemas.microsoft.com/office/powerpoint/2010/main" val="34361097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590936E-587A-4996-BC76-F2C20A1C85B0}"/>
              </a:ext>
            </a:extLst>
          </p:cNvPr>
          <p:cNvPicPr>
            <a:picLocks noChangeAspect="1"/>
          </p:cNvPicPr>
          <p:nvPr/>
        </p:nvPicPr>
        <p:blipFill>
          <a:blip r:embed="rId2"/>
          <a:stretch>
            <a:fillRect/>
          </a:stretch>
        </p:blipFill>
        <p:spPr>
          <a:xfrm>
            <a:off x="158556" y="1621766"/>
            <a:ext cx="11614374" cy="4442604"/>
          </a:xfrm>
          <a:prstGeom prst="rect">
            <a:avLst/>
          </a:prstGeom>
        </p:spPr>
      </p:pic>
      <p:sp>
        <p:nvSpPr>
          <p:cNvPr id="6" name="Rectángulo redondeado 3">
            <a:extLst>
              <a:ext uri="{FF2B5EF4-FFF2-40B4-BE49-F238E27FC236}">
                <a16:creationId xmlns:a16="http://schemas.microsoft.com/office/drawing/2014/main" xmlns="" id="{A1C4B36C-E994-4280-A71C-3E42936C0DF1}"/>
              </a:ext>
            </a:extLst>
          </p:cNvPr>
          <p:cNvSpPr/>
          <p:nvPr/>
        </p:nvSpPr>
        <p:spPr>
          <a:xfrm>
            <a:off x="1733550" y="460800"/>
            <a:ext cx="4844155" cy="66565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rPr>
              <a:t>T</a:t>
            </a:r>
            <a:r>
              <a:rPr lang="es-CO" sz="3200" b="1" dirty="0">
                <a:solidFill>
                  <a:schemeClr val="tx1"/>
                </a:solidFill>
              </a:rPr>
              <a:t>ABLERO DE CONTROL </a:t>
            </a:r>
          </a:p>
        </p:txBody>
      </p:sp>
    </p:spTree>
    <p:extLst>
      <p:ext uri="{BB962C8B-B14F-4D97-AF65-F5344CB8AC3E}">
        <p14:creationId xmlns:p14="http://schemas.microsoft.com/office/powerpoint/2010/main" val="25188260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5707" y="1413311"/>
            <a:ext cx="8370235" cy="4995222"/>
          </a:xfrm>
          <a:prstGeom prst="rect">
            <a:avLst/>
          </a:prstGeom>
          <a:solidFill>
            <a:srgbClr val="00FFFF"/>
          </a:solidFill>
          <a:ln w="9525">
            <a:solidFill>
              <a:srgbClr val="0000FF"/>
            </a:solidFill>
            <a:miter lim="800000"/>
            <a:headEnd/>
            <a:tailEnd/>
          </a:ln>
        </p:spPr>
      </p:pic>
      <p:sp>
        <p:nvSpPr>
          <p:cNvPr id="4" name="Rectángulo redondeado 3"/>
          <p:cNvSpPr/>
          <p:nvPr/>
        </p:nvSpPr>
        <p:spPr>
          <a:xfrm>
            <a:off x="550007" y="1072203"/>
            <a:ext cx="290870" cy="4061772"/>
          </a:xfrm>
          <a:prstGeom prst="round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08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CO" sz="2000" b="1" dirty="0">
                <a:solidFill>
                  <a:schemeClr val="tx1"/>
                </a:solidFill>
              </a:rPr>
              <a:t>CICLO DEL PROYECTO</a:t>
            </a:r>
            <a:endParaRPr lang="es-ES" sz="2000" b="1" dirty="0">
              <a:solidFill>
                <a:schemeClr val="tx1"/>
              </a:solidFill>
            </a:endParaRPr>
          </a:p>
        </p:txBody>
      </p:sp>
      <p:sp>
        <p:nvSpPr>
          <p:cNvPr id="5" name="Igual que 4"/>
          <p:cNvSpPr/>
          <p:nvPr/>
        </p:nvSpPr>
        <p:spPr>
          <a:xfrm>
            <a:off x="1380324" y="2829481"/>
            <a:ext cx="559366" cy="364095"/>
          </a:xfrm>
          <a:prstGeom prst="mathEqual">
            <a:avLst/>
          </a:prstGeom>
          <a:solidFill>
            <a:srgbClr val="00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ctángulo redondeado 5"/>
          <p:cNvSpPr/>
          <p:nvPr/>
        </p:nvSpPr>
        <p:spPr>
          <a:xfrm>
            <a:off x="2710580" y="3058180"/>
            <a:ext cx="1270870" cy="3142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2710580" y="5031727"/>
            <a:ext cx="1185856" cy="3142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2710582" y="5563000"/>
            <a:ext cx="1185856" cy="3142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2710580" y="5994085"/>
            <a:ext cx="1185856" cy="3901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6720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Rectángulo"/>
          <p:cNvSpPr>
            <a:spLocks noChangeArrowheads="1"/>
          </p:cNvSpPr>
          <p:nvPr/>
        </p:nvSpPr>
        <p:spPr bwMode="auto">
          <a:xfrm>
            <a:off x="345781" y="831912"/>
            <a:ext cx="58307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sz="2800" b="1" dirty="0"/>
              <a:t>ALINEAMIENTO ESTRATÉGICO DE LAS POLÍTICAS PUBLICAS </a:t>
            </a: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873" y="1808861"/>
            <a:ext cx="1796376"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495" y="2523236"/>
            <a:ext cx="2292404"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8697" y="5237860"/>
            <a:ext cx="21343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706" name="Object 2"/>
          <p:cNvGraphicFramePr>
            <a:graphicFrameLocks noChangeAspect="1"/>
          </p:cNvGraphicFramePr>
          <p:nvPr>
            <p:extLst>
              <p:ext uri="{D42A27DB-BD31-4B8C-83A1-F6EECF244321}">
                <p14:modId xmlns:p14="http://schemas.microsoft.com/office/powerpoint/2010/main" val="2973624200"/>
              </p:ext>
            </p:extLst>
          </p:nvPr>
        </p:nvGraphicFramePr>
        <p:xfrm>
          <a:off x="2856532" y="3809111"/>
          <a:ext cx="2845742" cy="1571625"/>
        </p:xfrm>
        <a:graphic>
          <a:graphicData uri="http://schemas.openxmlformats.org/presentationml/2006/ole">
            <mc:AlternateContent xmlns:mc="http://schemas.openxmlformats.org/markup-compatibility/2006">
              <mc:Choice xmlns:v="urn:schemas-microsoft-com:vml" Requires="v">
                <p:oleObj spid="_x0000_s1026" r:id="rId7" imgW="6915240" imgH="3753000" progId="">
                  <p:embed/>
                </p:oleObj>
              </mc:Choice>
              <mc:Fallback>
                <p:oleObj r:id="rId7" imgW="6915240" imgH="3753000" progId="">
                  <p:embed/>
                  <p:pic>
                    <p:nvPicPr>
                      <p:cNvPr id="72706" name="Object 2"/>
                      <p:cNvPicPr>
                        <a:picLocks noChangeAspect="1" noChangeArrowheads="1"/>
                      </p:cNvPicPr>
                      <p:nvPr/>
                    </p:nvPicPr>
                    <p:blipFill>
                      <a:blip r:embed="rId8">
                        <a:extLst>
                          <a:ext uri="{28A0092B-C50C-407E-A947-70E740481C1C}">
                            <a14:useLocalDpi xmlns:a14="http://schemas.microsoft.com/office/drawing/2010/main" val="0"/>
                          </a:ext>
                        </a:extLst>
                      </a:blip>
                      <a:srcRect l="7965" t="13046" r="30299" b="14581"/>
                      <a:stretch>
                        <a:fillRect/>
                      </a:stretch>
                    </p:blipFill>
                    <p:spPr bwMode="auto">
                      <a:xfrm>
                        <a:off x="2856532" y="3809111"/>
                        <a:ext cx="2845742" cy="1571625"/>
                      </a:xfrm>
                      <a:prstGeom prst="rect">
                        <a:avLst/>
                      </a:prstGeom>
                      <a:noFill/>
                      <a:ln w="9525">
                        <a:solidFill>
                          <a:srgbClr val="000000"/>
                        </a:solidFill>
                        <a:miter lim="800000"/>
                        <a:headEnd/>
                        <a:tailEnd/>
                      </a:ln>
                    </p:spPr>
                  </p:pic>
                </p:oleObj>
              </mc:Fallback>
            </mc:AlternateContent>
          </a:graphicData>
        </a:graphic>
      </p:graphicFrame>
      <p:sp>
        <p:nvSpPr>
          <p:cNvPr id="11" name="10 Proceso alternativo"/>
          <p:cNvSpPr/>
          <p:nvPr/>
        </p:nvSpPr>
        <p:spPr>
          <a:xfrm>
            <a:off x="279952" y="4952111"/>
            <a:ext cx="1571625" cy="428625"/>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PROYECTO </a:t>
            </a:r>
          </a:p>
        </p:txBody>
      </p:sp>
      <p:sp>
        <p:nvSpPr>
          <p:cNvPr id="12" name="11 Proceso alternativo"/>
          <p:cNvSpPr/>
          <p:nvPr/>
        </p:nvSpPr>
        <p:spPr>
          <a:xfrm>
            <a:off x="2172733" y="3523360"/>
            <a:ext cx="1600730" cy="285750"/>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MUNICIPIO </a:t>
            </a:r>
          </a:p>
        </p:txBody>
      </p:sp>
      <p:sp>
        <p:nvSpPr>
          <p:cNvPr id="14" name="13 Proceso alternativo"/>
          <p:cNvSpPr/>
          <p:nvPr/>
        </p:nvSpPr>
        <p:spPr>
          <a:xfrm>
            <a:off x="3637935" y="2737548"/>
            <a:ext cx="1778589" cy="285750"/>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DEPARTAMENTO  </a:t>
            </a:r>
          </a:p>
        </p:txBody>
      </p:sp>
      <p:sp>
        <p:nvSpPr>
          <p:cNvPr id="15" name="14 Proceso alternativo"/>
          <p:cNvSpPr/>
          <p:nvPr/>
        </p:nvSpPr>
        <p:spPr>
          <a:xfrm>
            <a:off x="5435074" y="1755838"/>
            <a:ext cx="1511800" cy="285750"/>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rPr>
              <a:t>NACIÓN  </a:t>
            </a:r>
            <a:r>
              <a:rPr lang="es-ES" sz="1600" dirty="0">
                <a:solidFill>
                  <a:schemeClr val="tx1"/>
                </a:solidFill>
              </a:rPr>
              <a:t> </a:t>
            </a:r>
          </a:p>
        </p:txBody>
      </p:sp>
      <p:sp>
        <p:nvSpPr>
          <p:cNvPr id="2" name="Proceso alternativo 1"/>
          <p:cNvSpPr/>
          <p:nvPr/>
        </p:nvSpPr>
        <p:spPr>
          <a:xfrm>
            <a:off x="9119248" y="1662174"/>
            <a:ext cx="2684333" cy="864872"/>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2019 – 2022</a:t>
            </a:r>
          </a:p>
          <a:p>
            <a:pPr algn="ctr"/>
            <a:r>
              <a:rPr lang="es-CO" sz="1600" dirty="0">
                <a:solidFill>
                  <a:schemeClr val="tx1"/>
                </a:solidFill>
              </a:rPr>
              <a:t>“PACTO POR COLOMBIA, PACTO POR LA EQUIDAD" </a:t>
            </a:r>
          </a:p>
        </p:txBody>
      </p:sp>
      <p:sp>
        <p:nvSpPr>
          <p:cNvPr id="13" name="Proceso alternativo 12"/>
          <p:cNvSpPr/>
          <p:nvPr/>
        </p:nvSpPr>
        <p:spPr>
          <a:xfrm>
            <a:off x="6922704" y="4260789"/>
            <a:ext cx="2486741" cy="833438"/>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2020 -2023</a:t>
            </a:r>
          </a:p>
          <a:p>
            <a:pPr algn="ctr"/>
            <a:r>
              <a:rPr lang="es-CO" sz="1600" dirty="0">
                <a:solidFill>
                  <a:schemeClr val="tx1"/>
                </a:solidFill>
              </a:rPr>
              <a:t>“UNIDOS POR LA VIDA " </a:t>
            </a:r>
          </a:p>
        </p:txBody>
      </p:sp>
      <p:sp>
        <p:nvSpPr>
          <p:cNvPr id="16" name="Proceso alternativo 15"/>
          <p:cNvSpPr/>
          <p:nvPr/>
        </p:nvSpPr>
        <p:spPr>
          <a:xfrm>
            <a:off x="4927395" y="5537933"/>
            <a:ext cx="2486741" cy="976310"/>
          </a:xfrm>
          <a:prstGeom prst="flowChartAlternateProcess">
            <a:avLst/>
          </a:prstGeom>
          <a:solidFill>
            <a:schemeClr val="bg1"/>
          </a:solid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2020 -2023</a:t>
            </a:r>
          </a:p>
          <a:p>
            <a:pPr algn="ctr"/>
            <a:r>
              <a:rPr lang="es-CO" sz="1600" dirty="0">
                <a:solidFill>
                  <a:schemeClr val="tx1"/>
                </a:solidFill>
              </a:rPr>
              <a:t>“ITAGÜÍ CIUDAD DE OPORTUNIDADES”</a:t>
            </a:r>
            <a:endParaRPr lang="es-ES" sz="1600" dirty="0">
              <a:solidFill>
                <a:schemeClr val="tx1"/>
              </a:solidFill>
            </a:endParaRPr>
          </a:p>
        </p:txBody>
      </p:sp>
    </p:spTree>
    <p:extLst>
      <p:ext uri="{BB962C8B-B14F-4D97-AF65-F5344CB8AC3E}">
        <p14:creationId xmlns:p14="http://schemas.microsoft.com/office/powerpoint/2010/main" val="1140449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72706"/>
                                        </p:tgtEl>
                                        <p:attrNameLst>
                                          <p:attrName>style.visibility</p:attrName>
                                        </p:attrNameLst>
                                      </p:cBhvr>
                                      <p:to>
                                        <p:strVal val="visible"/>
                                      </p:to>
                                    </p:set>
                                    <p:animEffect transition="in" filter="slide(fromBottom)">
                                      <p:cBhvr>
                                        <p:cTn id="20" dur="500"/>
                                        <p:tgtEl>
                                          <p:spTgt spid="7270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4" grpId="0" animBg="1"/>
      <p:bldP spid="15" grpId="0" animBg="1"/>
      <p:bldP spid="2" grpId="0" animBg="1"/>
      <p:bldP spid="13" grpId="0" animBg="1"/>
      <p:bldP spid="1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1830068" y="1773280"/>
          <a:ext cx="4991724" cy="4092318"/>
        </p:xfrm>
        <a:graphic>
          <a:graphicData uri="http://schemas.openxmlformats.org/drawingml/2006/table">
            <a:tbl>
              <a:tblPr>
                <a:effectLst>
                  <a:innerShdw blurRad="114300">
                    <a:prstClr val="black"/>
                  </a:innerShdw>
                </a:effectLst>
                <a:tableStyleId>{5C22544A-7EE6-4342-B048-85BDC9FD1C3A}</a:tableStyleId>
              </a:tblPr>
              <a:tblGrid>
                <a:gridCol w="3001351">
                  <a:extLst>
                    <a:ext uri="{9D8B030D-6E8A-4147-A177-3AD203B41FA5}">
                      <a16:colId xmlns:a16="http://schemas.microsoft.com/office/drawing/2014/main" xmlns="" val="20000"/>
                    </a:ext>
                  </a:extLst>
                </a:gridCol>
                <a:gridCol w="1990373">
                  <a:extLst>
                    <a:ext uri="{9D8B030D-6E8A-4147-A177-3AD203B41FA5}">
                      <a16:colId xmlns:a16="http://schemas.microsoft.com/office/drawing/2014/main" xmlns="" val="20001"/>
                    </a:ext>
                  </a:extLst>
                </a:gridCol>
              </a:tblGrid>
              <a:tr h="419390">
                <a:tc gridSpan="2">
                  <a:txBody>
                    <a:bodyPr/>
                    <a:lstStyle/>
                    <a:p>
                      <a:pPr algn="ctr" fontAlgn="ctr"/>
                      <a:r>
                        <a:rPr lang="es-ES" sz="1200" u="none" strike="noStrike" dirty="0">
                          <a:effectLst/>
                        </a:rPr>
                        <a:t>ALINEACIÓN CON POLÍTICAS PUBLICAS NACIONALES Y DEPARTAMENTALES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hMerge="1">
                  <a:txBody>
                    <a:bodyPr/>
                    <a:lstStyle/>
                    <a:p>
                      <a:endParaRPr lang="es-ES"/>
                    </a:p>
                  </a:txBody>
                  <a:tcPr/>
                </a:tc>
                <a:extLst>
                  <a:ext uri="{0D108BD9-81ED-4DB2-BD59-A6C34878D82A}">
                    <a16:rowId xmlns:a16="http://schemas.microsoft.com/office/drawing/2014/main" xmlns="" val="10000"/>
                  </a:ext>
                </a:extLst>
              </a:tr>
              <a:tr h="205075">
                <a:tc rowSpan="3">
                  <a:txBody>
                    <a:bodyPr/>
                    <a:lstStyle/>
                    <a:p>
                      <a:pPr algn="ctr" fontAlgn="ctr"/>
                      <a:r>
                        <a:rPr lang="es-ES" sz="1200" u="none" strike="noStrike" dirty="0">
                          <a:effectLst/>
                        </a:rPr>
                        <a:t>PROBLEMA</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200" u="none" strike="noStrike" dirty="0">
                          <a:effectLst/>
                        </a:rPr>
                        <a:t>DEFINICION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1"/>
                  </a:ext>
                </a:extLst>
              </a:tr>
              <a:tr h="307613">
                <a:tc vMerge="1">
                  <a:txBody>
                    <a:bodyPr/>
                    <a:lstStyle/>
                    <a:p>
                      <a:endParaRPr lang="es-ES"/>
                    </a:p>
                  </a:txBody>
                  <a:tcPr/>
                </a:tc>
                <a:tc>
                  <a:txBody>
                    <a:bodyPr/>
                    <a:lstStyle/>
                    <a:p>
                      <a:pPr algn="just" fontAlgn="ctr"/>
                      <a:r>
                        <a:rPr lang="es-ES" sz="1200" u="none" strike="noStrike" dirty="0">
                          <a:effectLst/>
                        </a:rPr>
                        <a:t>SITUACION EXISTENTE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2"/>
                  </a:ext>
                </a:extLst>
              </a:tr>
              <a:tr h="205075">
                <a:tc vMerge="1">
                  <a:txBody>
                    <a:bodyPr/>
                    <a:lstStyle/>
                    <a:p>
                      <a:endParaRPr lang="es-ES"/>
                    </a:p>
                  </a:txBody>
                  <a:tcPr/>
                </a:tc>
                <a:tc>
                  <a:txBody>
                    <a:bodyPr/>
                    <a:lstStyle/>
                    <a:p>
                      <a:pPr algn="just" fontAlgn="ctr"/>
                      <a:r>
                        <a:rPr lang="es-ES" sz="1200" u="none" strike="noStrike" dirty="0">
                          <a:effectLst/>
                        </a:rPr>
                        <a:t>MAGNITUD</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3"/>
                  </a:ext>
                </a:extLst>
              </a:tr>
              <a:tr h="307613">
                <a:tc rowSpan="2">
                  <a:txBody>
                    <a:bodyPr/>
                    <a:lstStyle/>
                    <a:p>
                      <a:pPr algn="ctr" fontAlgn="ctr"/>
                      <a:r>
                        <a:rPr lang="es-ES" sz="1200" u="none" strike="noStrike" dirty="0">
                          <a:effectLst/>
                        </a:rPr>
                        <a:t>CAUSAS QUE LO GENERAN EL PROBLEMA</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200" u="none" strike="noStrike" dirty="0">
                          <a:effectLst/>
                        </a:rPr>
                        <a:t>DIRECTAS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4"/>
                  </a:ext>
                </a:extLst>
              </a:tr>
              <a:tr h="205075">
                <a:tc vMerge="1">
                  <a:txBody>
                    <a:bodyPr/>
                    <a:lstStyle/>
                    <a:p>
                      <a:endParaRPr lang="es-ES"/>
                    </a:p>
                  </a:txBody>
                  <a:tcPr/>
                </a:tc>
                <a:tc>
                  <a:txBody>
                    <a:bodyPr/>
                    <a:lstStyle/>
                    <a:p>
                      <a:pPr algn="just" fontAlgn="ctr"/>
                      <a:r>
                        <a:rPr lang="es-ES" sz="1200" u="none" strike="noStrike" dirty="0">
                          <a:effectLst/>
                        </a:rPr>
                        <a:t>INDIRECTAS</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5"/>
                  </a:ext>
                </a:extLst>
              </a:tr>
              <a:tr h="307613">
                <a:tc rowSpan="2">
                  <a:txBody>
                    <a:bodyPr/>
                    <a:lstStyle/>
                    <a:p>
                      <a:pPr algn="ctr" fontAlgn="ctr"/>
                      <a:r>
                        <a:rPr lang="es-ES" sz="1200" u="none" strike="noStrike" dirty="0">
                          <a:effectLst/>
                        </a:rPr>
                        <a:t>EFECTOS GENERADOS POR  EL PROBLEMA</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200" u="none" strike="noStrike" dirty="0">
                          <a:effectLst/>
                        </a:rPr>
                        <a:t>DIRECTOS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6"/>
                  </a:ext>
                </a:extLst>
              </a:tr>
              <a:tr h="205075">
                <a:tc vMerge="1">
                  <a:txBody>
                    <a:bodyPr/>
                    <a:lstStyle/>
                    <a:p>
                      <a:endParaRPr lang="es-ES"/>
                    </a:p>
                  </a:txBody>
                  <a:tcPr/>
                </a:tc>
                <a:tc>
                  <a:txBody>
                    <a:bodyPr/>
                    <a:lstStyle/>
                    <a:p>
                      <a:pPr algn="just" fontAlgn="ctr"/>
                      <a:r>
                        <a:rPr lang="es-ES" sz="1200" u="none" strike="noStrike" dirty="0">
                          <a:effectLst/>
                        </a:rPr>
                        <a:t>INDIRECTOS</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7"/>
                  </a:ext>
                </a:extLst>
              </a:tr>
              <a:tr h="769031">
                <a:tc>
                  <a:txBody>
                    <a:bodyPr/>
                    <a:lstStyle/>
                    <a:p>
                      <a:pPr algn="ctr" fontAlgn="ctr"/>
                      <a:r>
                        <a:rPr lang="es-ES" sz="1200" u="none" strike="noStrike" dirty="0">
                          <a:effectLst/>
                        </a:rPr>
                        <a:t>PARTICIPANTES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200" u="none" strike="noStrike" dirty="0">
                          <a:effectLst/>
                        </a:rPr>
                        <a:t>ACTORES , ENTIDAD, POSICIÓN Y TIPO DE CONTRIBUCIÓN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8"/>
                  </a:ext>
                </a:extLst>
              </a:tr>
              <a:tr h="205075">
                <a:tc rowSpan="2">
                  <a:txBody>
                    <a:bodyPr/>
                    <a:lstStyle/>
                    <a:p>
                      <a:pPr algn="ctr" fontAlgn="ctr"/>
                      <a:r>
                        <a:rPr lang="es-ES" sz="1200" u="none" strike="noStrike" dirty="0">
                          <a:effectLst/>
                        </a:rPr>
                        <a:t>POBLACION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200" u="none" strike="noStrike" dirty="0">
                          <a:effectLst/>
                        </a:rPr>
                        <a:t>AFECTADA</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9"/>
                  </a:ext>
                </a:extLst>
              </a:tr>
              <a:tr h="205075">
                <a:tc vMerge="1">
                  <a:txBody>
                    <a:bodyPr/>
                    <a:lstStyle/>
                    <a:p>
                      <a:endParaRPr lang="es-ES"/>
                    </a:p>
                  </a:txBody>
                  <a:tcPr/>
                </a:tc>
                <a:tc>
                  <a:txBody>
                    <a:bodyPr/>
                    <a:lstStyle/>
                    <a:p>
                      <a:pPr algn="just" fontAlgn="ctr"/>
                      <a:r>
                        <a:rPr lang="es-ES" sz="1200" u="none" strike="noStrike" dirty="0">
                          <a:effectLst/>
                        </a:rPr>
                        <a:t>OBJETIVO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10"/>
                  </a:ext>
                </a:extLst>
              </a:tr>
              <a:tr h="205075">
                <a:tc rowSpan="2">
                  <a:txBody>
                    <a:bodyPr/>
                    <a:lstStyle/>
                    <a:p>
                      <a:pPr algn="ctr" fontAlgn="ctr"/>
                      <a:r>
                        <a:rPr lang="es-ES" sz="1200" u="none" strike="noStrike" dirty="0">
                          <a:effectLst/>
                        </a:rPr>
                        <a:t>OBJETIVOS  E INDICADORES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200" u="none" strike="noStrike" dirty="0">
                          <a:effectLst/>
                        </a:rPr>
                        <a:t>GENERAL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1"/>
                  </a:ext>
                </a:extLst>
              </a:tr>
              <a:tr h="205075">
                <a:tc vMerge="1">
                  <a:txBody>
                    <a:bodyPr/>
                    <a:lstStyle/>
                    <a:p>
                      <a:endParaRPr lang="es-ES"/>
                    </a:p>
                  </a:txBody>
                  <a:tcPr/>
                </a:tc>
                <a:tc>
                  <a:txBody>
                    <a:bodyPr/>
                    <a:lstStyle/>
                    <a:p>
                      <a:pPr algn="just" fontAlgn="ctr"/>
                      <a:r>
                        <a:rPr lang="es-ES" sz="1200" u="none" strike="noStrike" dirty="0">
                          <a:effectLst/>
                        </a:rPr>
                        <a:t>ESPECÍFICOS </a:t>
                      </a:r>
                      <a:endParaRPr lang="es-ES" sz="12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2"/>
                  </a:ext>
                </a:extLst>
              </a:tr>
              <a:tr h="340458">
                <a:tc gridSpan="2">
                  <a:txBody>
                    <a:bodyPr/>
                    <a:lstStyle/>
                    <a:p>
                      <a:pPr algn="ctr" fontAlgn="ctr"/>
                      <a:r>
                        <a:rPr lang="es-ES" sz="2100" b="1" u="none" strike="noStrike" dirty="0">
                          <a:effectLst/>
                        </a:rPr>
                        <a:t>ALTERNATIVA DE SOLUCIÓN </a:t>
                      </a:r>
                      <a:endParaRPr lang="es-ES" sz="2100" b="1"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8100000" scaled="1"/>
                      <a:tileRect/>
                    </a:gradFill>
                  </a:tcPr>
                </a:tc>
                <a:tc hMerge="1">
                  <a:txBody>
                    <a:bodyPr/>
                    <a:lstStyle/>
                    <a:p>
                      <a:endParaRPr lang="es-ES"/>
                    </a:p>
                  </a:txBody>
                  <a:tcPr/>
                </a:tc>
                <a:extLst>
                  <a:ext uri="{0D108BD9-81ED-4DB2-BD59-A6C34878D82A}">
                    <a16:rowId xmlns:a16="http://schemas.microsoft.com/office/drawing/2014/main" xmlns="" val="10013"/>
                  </a:ext>
                </a:extLst>
              </a:tr>
            </a:tbl>
          </a:graphicData>
        </a:graphic>
      </p:graphicFrame>
      <p:sp>
        <p:nvSpPr>
          <p:cNvPr id="6" name="Proceso alternativo 5"/>
          <p:cNvSpPr/>
          <p:nvPr/>
        </p:nvSpPr>
        <p:spPr>
          <a:xfrm>
            <a:off x="1742204" y="1096851"/>
            <a:ext cx="7221510" cy="285944"/>
          </a:xfrm>
          <a:prstGeom prst="flowChartAlternateProcess">
            <a:avLst/>
          </a:prstGeom>
          <a:noFill/>
          <a:ln w="28575">
            <a:solidFill>
              <a:srgbClr val="66FFFF"/>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IDENTIFICACIÓN </a:t>
            </a:r>
            <a:endParaRPr lang="es-ES" sz="2400" b="1" dirty="0">
              <a:solidFill>
                <a:schemeClr val="tx1"/>
              </a:solidFill>
            </a:endParaRPr>
          </a:p>
        </p:txBody>
      </p:sp>
      <p:sp>
        <p:nvSpPr>
          <p:cNvPr id="2" name="Flecha derecha 1"/>
          <p:cNvSpPr/>
          <p:nvPr/>
        </p:nvSpPr>
        <p:spPr>
          <a:xfrm>
            <a:off x="7082448" y="1816380"/>
            <a:ext cx="500297" cy="213610"/>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9" name="Flecha derecha 8"/>
          <p:cNvSpPr/>
          <p:nvPr/>
        </p:nvSpPr>
        <p:spPr>
          <a:xfrm>
            <a:off x="7082449" y="3506515"/>
            <a:ext cx="500297" cy="213610"/>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0" name="Flecha derecha 9"/>
          <p:cNvSpPr/>
          <p:nvPr/>
        </p:nvSpPr>
        <p:spPr>
          <a:xfrm>
            <a:off x="7082448" y="2950007"/>
            <a:ext cx="500297" cy="213610"/>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1" name="Flecha derecha 10"/>
          <p:cNvSpPr/>
          <p:nvPr/>
        </p:nvSpPr>
        <p:spPr>
          <a:xfrm>
            <a:off x="7097909" y="2460956"/>
            <a:ext cx="500297" cy="213610"/>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2" name="Proceso alternativo 11"/>
          <p:cNvSpPr/>
          <p:nvPr/>
        </p:nvSpPr>
        <p:spPr>
          <a:xfrm>
            <a:off x="7805723" y="2408491"/>
            <a:ext cx="2202239" cy="2921209"/>
          </a:xfrm>
          <a:prstGeom prst="flowChartAlternateProcess">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METODOLOGÍA DE MARCO LÓGICO </a:t>
            </a:r>
            <a:endParaRPr lang="es-ES" sz="1600" dirty="0">
              <a:solidFill>
                <a:schemeClr val="tx1"/>
              </a:solidFill>
            </a:endParaRPr>
          </a:p>
        </p:txBody>
      </p:sp>
      <p:sp>
        <p:nvSpPr>
          <p:cNvPr id="13" name="Flecha derecha 12"/>
          <p:cNvSpPr/>
          <p:nvPr/>
        </p:nvSpPr>
        <p:spPr>
          <a:xfrm>
            <a:off x="7082448" y="5116090"/>
            <a:ext cx="500297" cy="213610"/>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4" name="Proceso alternativo 13"/>
          <p:cNvSpPr/>
          <p:nvPr/>
        </p:nvSpPr>
        <p:spPr>
          <a:xfrm>
            <a:off x="7808535" y="1773281"/>
            <a:ext cx="2202239" cy="371009"/>
          </a:xfrm>
          <a:prstGeom prst="flowChartAlternateProcess">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PLANES DE DESARROLLO </a:t>
            </a:r>
            <a:endParaRPr lang="es-ES" sz="1600" dirty="0">
              <a:solidFill>
                <a:schemeClr val="tx1"/>
              </a:solidFill>
            </a:endParaRPr>
          </a:p>
        </p:txBody>
      </p:sp>
      <p:sp>
        <p:nvSpPr>
          <p:cNvPr id="15" name="Flecha derecha 14"/>
          <p:cNvSpPr/>
          <p:nvPr/>
        </p:nvSpPr>
        <p:spPr>
          <a:xfrm>
            <a:off x="7097908" y="4097693"/>
            <a:ext cx="500297" cy="213610"/>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7" name="Flecha derecha 16"/>
          <p:cNvSpPr/>
          <p:nvPr/>
        </p:nvSpPr>
        <p:spPr>
          <a:xfrm>
            <a:off x="7097907" y="4672007"/>
            <a:ext cx="500297" cy="213610"/>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19" name="Flecha derecha 18"/>
          <p:cNvSpPr/>
          <p:nvPr/>
        </p:nvSpPr>
        <p:spPr>
          <a:xfrm>
            <a:off x="7071340" y="5583599"/>
            <a:ext cx="500297" cy="213610"/>
          </a:xfrm>
          <a:prstGeom prst="rightArrow">
            <a:avLst/>
          </a:prstGeom>
          <a:noFill/>
          <a:ln>
            <a:solidFill>
              <a:srgbClr val="FFFF6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tx1"/>
              </a:solidFill>
            </a:endParaRPr>
          </a:p>
        </p:txBody>
      </p:sp>
      <p:sp>
        <p:nvSpPr>
          <p:cNvPr id="20" name="Proceso alternativo 19"/>
          <p:cNvSpPr/>
          <p:nvPr/>
        </p:nvSpPr>
        <p:spPr>
          <a:xfrm>
            <a:off x="7821182" y="5530200"/>
            <a:ext cx="2202239" cy="281998"/>
          </a:xfrm>
          <a:prstGeom prst="flowChartAlternateProcess">
            <a:avLst/>
          </a:prstGeom>
          <a:noFill/>
          <a:ln>
            <a:solidFill>
              <a:srgbClr val="FFFF6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PROYECTO </a:t>
            </a:r>
            <a:endParaRPr lang="es-ES" sz="2000" b="1" dirty="0">
              <a:solidFill>
                <a:schemeClr val="tx1"/>
              </a:solidFill>
            </a:endParaRPr>
          </a:p>
        </p:txBody>
      </p:sp>
      <p:sp>
        <p:nvSpPr>
          <p:cNvPr id="23" name="Proceso alternativo 22"/>
          <p:cNvSpPr/>
          <p:nvPr/>
        </p:nvSpPr>
        <p:spPr>
          <a:xfrm>
            <a:off x="7710162" y="5530200"/>
            <a:ext cx="2565716" cy="335396"/>
          </a:xfrm>
          <a:prstGeom prst="flowChartAlternate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Tree>
    <p:extLst>
      <p:ext uri="{BB962C8B-B14F-4D97-AF65-F5344CB8AC3E}">
        <p14:creationId xmlns:p14="http://schemas.microsoft.com/office/powerpoint/2010/main" val="35543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9" grpId="0" animBg="1"/>
      <p:bldP spid="10" grpId="0" animBg="1"/>
      <p:bldP spid="11" grpId="0" animBg="1"/>
      <p:bldP spid="12" grpId="0" animBg="1"/>
      <p:bldP spid="13" grpId="0" animBg="1"/>
      <p:bldP spid="14" grpId="0" animBg="1"/>
      <p:bldP spid="15" grpId="0" animBg="1"/>
      <p:bldP spid="17" grpId="0" animBg="1"/>
      <p:bldP spid="19" grpId="0" animBg="1"/>
      <p:bldP spid="20" grpId="0" animBg="1"/>
      <p:bldP spid="2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2 Subtítulo"/>
          <p:cNvSpPr>
            <a:spLocks noGrp="1"/>
          </p:cNvSpPr>
          <p:nvPr>
            <p:ph type="subTitle" idx="4294967295"/>
          </p:nvPr>
        </p:nvSpPr>
        <p:spPr>
          <a:xfrm>
            <a:off x="1047750" y="1123951"/>
            <a:ext cx="9877425" cy="3081186"/>
          </a:xfrm>
          <a:prstGeom prst="rect">
            <a:avLst/>
          </a:prstGeom>
        </p:spPr>
        <p:txBody>
          <a:bodyPr>
            <a:normAutofit lnSpcReduction="10000"/>
          </a:bodyPr>
          <a:lstStyle/>
          <a:p>
            <a:pPr algn="just"/>
            <a:r>
              <a:rPr lang="en-US" sz="1800" dirty="0">
                <a:latin typeface="Comic Sans MS" pitchFamily="66" charset="0"/>
              </a:rPr>
              <a:t> </a:t>
            </a:r>
            <a:r>
              <a:rPr lang="en-US" sz="1800" dirty="0">
                <a:latin typeface="Calibri" pitchFamily="34" charset="0"/>
                <a:cs typeface="Calibri" pitchFamily="34" charset="0"/>
              </a:rPr>
              <a:t> </a:t>
            </a:r>
            <a:r>
              <a:rPr lang="en-US" sz="2700" b="1" dirty="0">
                <a:latin typeface="Calibri" pitchFamily="34" charset="0"/>
                <a:cs typeface="Calibri" pitchFamily="34" charset="0"/>
              </a:rPr>
              <a:t>PROBLEMA CENTRAL</a:t>
            </a:r>
          </a:p>
          <a:p>
            <a:pPr algn="just"/>
            <a:r>
              <a:rPr lang="en-US" dirty="0">
                <a:latin typeface="Calibri" pitchFamily="34" charset="0"/>
                <a:cs typeface="Calibri" pitchFamily="34" charset="0"/>
              </a:rPr>
              <a:t>Debe ser lo suficientemente concreto para facilitar la busqueda de soluciones y amplio que permita una gama de soluciones.</a:t>
            </a:r>
          </a:p>
          <a:p>
            <a:pPr algn="just"/>
            <a:endParaRPr lang="en-US" dirty="0">
              <a:latin typeface="Calibri" pitchFamily="34" charset="0"/>
              <a:cs typeface="Calibri" pitchFamily="34" charset="0"/>
            </a:endParaRPr>
          </a:p>
          <a:p>
            <a:pPr algn="just"/>
            <a:r>
              <a:rPr lang="en-US" dirty="0">
                <a:latin typeface="Calibri" pitchFamily="34" charset="0"/>
                <a:cs typeface="Calibri" pitchFamily="34" charset="0"/>
              </a:rPr>
              <a:t>El problema NO debe ser expresado como la negacion de una solucion, sino que debe dejar abierta la posibilidad de encontrar </a:t>
            </a:r>
            <a:r>
              <a:rPr lang="en-US" b="1" dirty="0">
                <a:solidFill>
                  <a:srgbClr val="3437E9"/>
                </a:solidFill>
                <a:latin typeface="Calibri" pitchFamily="34" charset="0"/>
                <a:cs typeface="Calibri" pitchFamily="34" charset="0"/>
              </a:rPr>
              <a:t>multiples alternativas para resolverlo</a:t>
            </a:r>
          </a:p>
          <a:p>
            <a:endParaRPr lang="en-US" sz="1800" b="1" dirty="0">
              <a:solidFill>
                <a:srgbClr val="3437E9"/>
              </a:solidFill>
              <a:latin typeface="Comic Sans MS" pitchFamily="66" charset="0"/>
            </a:endParaRPr>
          </a:p>
          <a:p>
            <a:pPr algn="l">
              <a:buFont typeface="Arial" pitchFamily="34" charset="0"/>
              <a:buChar char="•"/>
            </a:pPr>
            <a:endParaRPr lang="en-US" sz="1500" dirty="0">
              <a:latin typeface="Comic Sans MS" pitchFamily="66" charset="0"/>
            </a:endParaRPr>
          </a:p>
        </p:txBody>
      </p:sp>
      <p:sp>
        <p:nvSpPr>
          <p:cNvPr id="5" name="4 Rectángulo"/>
          <p:cNvSpPr/>
          <p:nvPr/>
        </p:nvSpPr>
        <p:spPr>
          <a:xfrm>
            <a:off x="1600084" y="4799150"/>
            <a:ext cx="8772641" cy="1182549"/>
          </a:xfrm>
          <a:prstGeom prst="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100" b="1" dirty="0">
                <a:solidFill>
                  <a:schemeClr val="tx1"/>
                </a:solidFill>
              </a:rPr>
              <a:t>EN EL PLAN DE DESARROLLO YA ESTÁN IDENTIFICADOS LOS PROBLEMAS </a:t>
            </a:r>
          </a:p>
        </p:txBody>
      </p:sp>
    </p:spTree>
    <p:extLst>
      <p:ext uri="{BB962C8B-B14F-4D97-AF65-F5344CB8AC3E}">
        <p14:creationId xmlns:p14="http://schemas.microsoft.com/office/powerpoint/2010/main" val="33345919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23510" y="3492089"/>
            <a:ext cx="2292620" cy="1015663"/>
          </a:xfrm>
          <a:prstGeom prst="rect">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s-CO" sz="3000" b="1" dirty="0">
                <a:solidFill>
                  <a:schemeClr val="tx1"/>
                </a:solidFill>
              </a:rPr>
              <a:t>ÁRBOL DE PROBLEMAS</a:t>
            </a:r>
          </a:p>
        </p:txBody>
      </p:sp>
      <p:sp>
        <p:nvSpPr>
          <p:cNvPr id="5" name="4 CuadroTexto"/>
          <p:cNvSpPr txBox="1"/>
          <p:nvPr/>
        </p:nvSpPr>
        <p:spPr>
          <a:xfrm>
            <a:off x="6520432" y="3427276"/>
            <a:ext cx="2642600" cy="1015663"/>
          </a:xfrm>
          <a:prstGeom prst="rect">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defPPr>
              <a:defRPr lang="es-CO"/>
            </a:defPPr>
            <a:lvl1pPr algn="ctr">
              <a:defRPr sz="4000" b="1">
                <a:solidFill>
                  <a:schemeClr val="tx1"/>
                </a:solidFill>
              </a:defRPr>
            </a:lvl1pPr>
          </a:lstStyle>
          <a:p>
            <a:r>
              <a:rPr lang="es-CO" sz="3000" dirty="0"/>
              <a:t>ÁRBOL DE OBJETIVOS</a:t>
            </a:r>
          </a:p>
        </p:txBody>
      </p:sp>
      <p:sp>
        <p:nvSpPr>
          <p:cNvPr id="2" name="1 CuadroTexto"/>
          <p:cNvSpPr txBox="1">
            <a:spLocks noChangeArrowheads="1"/>
          </p:cNvSpPr>
          <p:nvPr/>
        </p:nvSpPr>
        <p:spPr bwMode="auto">
          <a:xfrm>
            <a:off x="3079673" y="3813400"/>
            <a:ext cx="716863"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sz="12450" b="1" dirty="0"/>
              <a:t>-</a:t>
            </a:r>
          </a:p>
        </p:txBody>
      </p:sp>
      <p:sp>
        <p:nvSpPr>
          <p:cNvPr id="3" name="2 CuadroTexto"/>
          <p:cNvSpPr txBox="1">
            <a:spLocks noChangeArrowheads="1"/>
          </p:cNvSpPr>
          <p:nvPr/>
        </p:nvSpPr>
        <p:spPr bwMode="auto">
          <a:xfrm>
            <a:off x="7575313" y="4419853"/>
            <a:ext cx="5790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sz="5400" b="1" dirty="0"/>
              <a:t>+</a:t>
            </a:r>
          </a:p>
        </p:txBody>
      </p:sp>
      <p:sp>
        <p:nvSpPr>
          <p:cNvPr id="6" name="5 Flecha derecha"/>
          <p:cNvSpPr/>
          <p:nvPr/>
        </p:nvSpPr>
        <p:spPr>
          <a:xfrm>
            <a:off x="5150260" y="3813401"/>
            <a:ext cx="836338" cy="1100495"/>
          </a:xfrm>
          <a:prstGeom prst="rightArrow">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es-CO" sz="3000" b="1">
              <a:solidFill>
                <a:schemeClr val="tx1"/>
              </a:solidFill>
            </a:endParaRPr>
          </a:p>
        </p:txBody>
      </p:sp>
      <p:sp>
        <p:nvSpPr>
          <p:cNvPr id="7" name="Rectángulo 6"/>
          <p:cNvSpPr/>
          <p:nvPr/>
        </p:nvSpPr>
        <p:spPr>
          <a:xfrm>
            <a:off x="1333501" y="1371600"/>
            <a:ext cx="3127962" cy="1145724"/>
          </a:xfrm>
          <a:prstGeom prst="rect">
            <a:avLst/>
          </a:prstGeom>
          <a:noFill/>
          <a:ln>
            <a:solidFill>
              <a:srgbClr val="0000FF"/>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solidFill>
                  <a:schemeClr val="tx1"/>
                </a:solidFill>
              </a:rPr>
              <a:t>SE EXPRESA EN CONDICIÓN NEGATIVA</a:t>
            </a:r>
            <a:endParaRPr lang="es-ES" sz="2400" dirty="0">
              <a:solidFill>
                <a:schemeClr val="tx1"/>
              </a:solidFill>
            </a:endParaRPr>
          </a:p>
        </p:txBody>
      </p:sp>
      <p:cxnSp>
        <p:nvCxnSpPr>
          <p:cNvPr id="11" name="Conector recto de flecha 10"/>
          <p:cNvCxnSpPr>
            <a:cxnSpLocks/>
            <a:stCxn id="7" idx="2"/>
            <a:endCxn id="4" idx="0"/>
          </p:cNvCxnSpPr>
          <p:nvPr/>
        </p:nvCxnSpPr>
        <p:spPr>
          <a:xfrm>
            <a:off x="2897482" y="2517324"/>
            <a:ext cx="472338" cy="97476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5394047" y="1230005"/>
            <a:ext cx="3768985" cy="1145724"/>
          </a:xfrm>
          <a:prstGeom prst="rect">
            <a:avLst/>
          </a:prstGeom>
          <a:noFill/>
          <a:ln>
            <a:solidFill>
              <a:srgbClr val="0000FF"/>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solidFill>
                  <a:schemeClr val="tx1"/>
                </a:solidFill>
              </a:rPr>
              <a:t>SE EXPRESA EN CONDICIÓN POSITIVA  (VERBOS EN INFINITIVO )</a:t>
            </a:r>
            <a:endParaRPr lang="es-ES" sz="2400" dirty="0">
              <a:solidFill>
                <a:schemeClr val="tx1"/>
              </a:solidFill>
            </a:endParaRPr>
          </a:p>
        </p:txBody>
      </p:sp>
      <p:cxnSp>
        <p:nvCxnSpPr>
          <p:cNvPr id="15" name="Conector recto de flecha 14"/>
          <p:cNvCxnSpPr>
            <a:cxnSpLocks/>
            <a:stCxn id="13" idx="2"/>
            <a:endCxn id="5" idx="0"/>
          </p:cNvCxnSpPr>
          <p:nvPr/>
        </p:nvCxnSpPr>
        <p:spPr>
          <a:xfrm>
            <a:off x="7278540" y="2375729"/>
            <a:ext cx="563192" cy="105154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2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2771715" y="5245971"/>
            <a:ext cx="6839010" cy="110720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El   PROCESO DE PREPARACIÓN  LO REALIZA EL EXPERTO </a:t>
            </a:r>
          </a:p>
        </p:txBody>
      </p:sp>
      <p:sp>
        <p:nvSpPr>
          <p:cNvPr id="8" name="7 Proceso alternativo"/>
          <p:cNvSpPr/>
          <p:nvPr/>
        </p:nvSpPr>
        <p:spPr>
          <a:xfrm>
            <a:off x="2570451" y="973316"/>
            <a:ext cx="6478465" cy="696516"/>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a:solidFill>
                  <a:schemeClr val="tx1"/>
                </a:solidFill>
              </a:rPr>
              <a:t>PREPARACIÓN</a:t>
            </a:r>
            <a:endParaRPr lang="es-ES" sz="3600" b="1" dirty="0">
              <a:solidFill>
                <a:schemeClr val="tx1"/>
              </a:solidFill>
            </a:endParaRPr>
          </a:p>
        </p:txBody>
      </p:sp>
      <p:sp>
        <p:nvSpPr>
          <p:cNvPr id="9" name="8 Proceso alternativo"/>
          <p:cNvSpPr/>
          <p:nvPr/>
        </p:nvSpPr>
        <p:spPr>
          <a:xfrm>
            <a:off x="461932" y="1943101"/>
            <a:ext cx="11458575" cy="280219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600" dirty="0">
                <a:solidFill>
                  <a:schemeClr val="tx1"/>
                </a:solidFill>
                <a:latin typeface="Arial" panose="020B0604020202020204" pitchFamily="34" charset="0"/>
                <a:cs typeface="Arial" panose="020B0604020202020204" pitchFamily="34" charset="0"/>
              </a:rPr>
              <a:t>Proceso mediante el cual se cuantifican y valoran cada una   de las alternativas de solución identificadas, con el objetivo de obtener el presupuesto, flujo de caja o flujo de efectivo de cada solución </a:t>
            </a:r>
          </a:p>
        </p:txBody>
      </p:sp>
    </p:spTree>
    <p:extLst>
      <p:ext uri="{BB962C8B-B14F-4D97-AF65-F5344CB8AC3E}">
        <p14:creationId xmlns:p14="http://schemas.microsoft.com/office/powerpoint/2010/main" val="3878073395"/>
      </p:ext>
    </p:extLst>
  </p:cSld>
  <p:clrMapOvr>
    <a:masterClrMapping/>
  </p:clrMapOvr>
  <p:transition spd="slow">
    <p:pull/>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a:xfrm>
            <a:off x="799689" y="2399994"/>
            <a:ext cx="4930232" cy="2543559"/>
          </a:xfrm>
          <a:noFill/>
          <a:ln w="28575">
            <a:solidFill>
              <a:srgbClr val="3437E9"/>
            </a:solidFill>
          </a:ln>
        </p:spPr>
        <p:txBody>
          <a:bodyPr>
            <a:normAutofit/>
          </a:bodyPr>
          <a:lstStyle/>
          <a:p>
            <a:pPr algn="just">
              <a:defRPr/>
            </a:pPr>
            <a:endParaRPr lang="es-ES" sz="1400" dirty="0"/>
          </a:p>
          <a:p>
            <a:pPr algn="just">
              <a:defRPr/>
            </a:pPr>
            <a:r>
              <a:rPr lang="es-ES" sz="2000" dirty="0"/>
              <a:t>Consiste en cuantificar y valorar cada posible solución identificada, para que mediante la elaboración del </a:t>
            </a:r>
            <a:r>
              <a:rPr lang="es-ES" sz="2000" b="1" dirty="0">
                <a:effectLst>
                  <a:outerShdw blurRad="38100" dist="38100" dir="2700000" algn="tl">
                    <a:srgbClr val="000000"/>
                  </a:outerShdw>
                </a:effectLst>
              </a:rPr>
              <a:t>Flujo de Caja</a:t>
            </a:r>
            <a:r>
              <a:rPr lang="es-ES" sz="2000" dirty="0"/>
              <a:t> de cada una de ellas se puedan comparar y elegir </a:t>
            </a:r>
          </a:p>
          <a:p>
            <a:pPr algn="just">
              <a:buFontTx/>
              <a:buNone/>
              <a:defRPr/>
            </a:pPr>
            <a:r>
              <a:rPr lang="es-ES" sz="2000" dirty="0"/>
              <a:t>                     </a:t>
            </a:r>
            <a:r>
              <a:rPr lang="es-ES" sz="2000" b="1" dirty="0"/>
              <a:t>la solución óptima.</a:t>
            </a:r>
            <a:endParaRPr lang="es-ES" sz="2000" dirty="0"/>
          </a:p>
        </p:txBody>
      </p:sp>
      <p:sp>
        <p:nvSpPr>
          <p:cNvPr id="140292" name="Text Box 4"/>
          <p:cNvSpPr txBox="1">
            <a:spLocks noChangeArrowheads="1"/>
          </p:cNvSpPr>
          <p:nvPr/>
        </p:nvSpPr>
        <p:spPr bwMode="auto">
          <a:xfrm>
            <a:off x="6732617" y="2044495"/>
            <a:ext cx="4218050" cy="4247317"/>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0"/>
              </a:spcBef>
              <a:buFontTx/>
              <a:buNone/>
            </a:pPr>
            <a:r>
              <a:rPr lang="es-CO" sz="1800" b="1" noProof="1"/>
              <a:t>	</a:t>
            </a:r>
          </a:p>
          <a:p>
            <a:pPr lvl="2">
              <a:spcBef>
                <a:spcPct val="0"/>
              </a:spcBef>
              <a:buFontTx/>
              <a:buNone/>
            </a:pPr>
            <a:r>
              <a:rPr lang="es-CO" sz="1800" b="1" noProof="1"/>
              <a:t>Estudio de Mercado	</a:t>
            </a:r>
          </a:p>
          <a:p>
            <a:pPr lvl="2">
              <a:spcBef>
                <a:spcPct val="0"/>
              </a:spcBef>
              <a:buFontTx/>
              <a:buNone/>
            </a:pPr>
            <a:r>
              <a:rPr lang="es-CO" sz="1800" b="1" noProof="1"/>
              <a:t>Estudio  capacidad</a:t>
            </a:r>
          </a:p>
          <a:p>
            <a:pPr lvl="2">
              <a:spcBef>
                <a:spcPct val="0"/>
              </a:spcBef>
              <a:buFontTx/>
              <a:buNone/>
            </a:pPr>
            <a:r>
              <a:rPr lang="es-CO" sz="1800" b="1" noProof="1"/>
              <a:t>Estudio de localización </a:t>
            </a:r>
          </a:p>
          <a:p>
            <a:pPr lvl="2">
              <a:spcBef>
                <a:spcPct val="0"/>
              </a:spcBef>
              <a:buFontTx/>
              <a:buNone/>
            </a:pPr>
            <a:r>
              <a:rPr lang="es-CO" sz="1800" b="1" noProof="1"/>
              <a:t>Estudio Ambiental 	</a:t>
            </a:r>
          </a:p>
          <a:p>
            <a:pPr lvl="2">
              <a:spcBef>
                <a:spcPct val="0"/>
              </a:spcBef>
              <a:buFontTx/>
              <a:buNone/>
            </a:pPr>
            <a:r>
              <a:rPr lang="es-CO" sz="1800" b="1" noProof="1"/>
              <a:t>Estudio de Desastres y/o análisis de riesgos</a:t>
            </a:r>
          </a:p>
          <a:p>
            <a:pPr lvl="2">
              <a:spcBef>
                <a:spcPct val="0"/>
              </a:spcBef>
              <a:buFontTx/>
              <a:buNone/>
            </a:pPr>
            <a:r>
              <a:rPr lang="es-CO" sz="1800" b="1" noProof="1"/>
              <a:t>Flujo de Caja</a:t>
            </a:r>
          </a:p>
          <a:p>
            <a:pPr lvl="2">
              <a:spcBef>
                <a:spcPct val="0"/>
              </a:spcBef>
              <a:buFontTx/>
              <a:buNone/>
            </a:pPr>
            <a:r>
              <a:rPr lang="es-CO" sz="1800" b="1" noProof="1"/>
              <a:t>Estudio institucional – organizacional</a:t>
            </a:r>
          </a:p>
          <a:p>
            <a:pPr lvl="2">
              <a:spcBef>
                <a:spcPct val="0"/>
              </a:spcBef>
              <a:buFontTx/>
              <a:buNone/>
            </a:pPr>
            <a:r>
              <a:rPr lang="es-CO" sz="1800" b="1" noProof="1"/>
              <a:t>Estudio de Aspectos Comunitarios </a:t>
            </a:r>
          </a:p>
          <a:p>
            <a:pPr lvl="2">
              <a:spcBef>
                <a:spcPct val="0"/>
              </a:spcBef>
              <a:buFontTx/>
              <a:buNone/>
            </a:pPr>
            <a:r>
              <a:rPr lang="es-CO" sz="1800" b="1" noProof="1"/>
              <a:t>Estudio financiero.</a:t>
            </a:r>
          </a:p>
          <a:p>
            <a:pPr lvl="2">
              <a:spcBef>
                <a:spcPct val="0"/>
              </a:spcBef>
              <a:buFontTx/>
              <a:buNone/>
            </a:pPr>
            <a:r>
              <a:rPr lang="es-CO" sz="1800" b="1" noProof="1"/>
              <a:t>Estudio legal</a:t>
            </a:r>
          </a:p>
          <a:p>
            <a:pPr>
              <a:spcBef>
                <a:spcPct val="0"/>
              </a:spcBef>
              <a:buFontTx/>
              <a:buNone/>
            </a:pPr>
            <a:r>
              <a:rPr lang="es-CO" sz="1800" b="1" noProof="1"/>
              <a:t> </a:t>
            </a:r>
            <a:endParaRPr lang="es-ES_tradnl" sz="1800" b="1" dirty="0"/>
          </a:p>
        </p:txBody>
      </p:sp>
      <p:sp>
        <p:nvSpPr>
          <p:cNvPr id="140293" name="1 CuadroTexto"/>
          <p:cNvSpPr txBox="1">
            <a:spLocks noChangeArrowheads="1"/>
          </p:cNvSpPr>
          <p:nvPr/>
        </p:nvSpPr>
        <p:spPr bwMode="auto">
          <a:xfrm>
            <a:off x="6114509" y="2657553"/>
            <a:ext cx="1037790" cy="584775"/>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Estudios</a:t>
            </a:r>
          </a:p>
          <a:p>
            <a:pPr>
              <a:spcBef>
                <a:spcPct val="0"/>
              </a:spcBef>
              <a:buFontTx/>
              <a:buNone/>
            </a:pPr>
            <a:r>
              <a:rPr lang="es-CO" sz="1600" b="1" dirty="0"/>
              <a:t>Técnico</a:t>
            </a:r>
          </a:p>
        </p:txBody>
      </p:sp>
      <p:sp>
        <p:nvSpPr>
          <p:cNvPr id="140294" name="2 Abrir llave"/>
          <p:cNvSpPr>
            <a:spLocks/>
          </p:cNvSpPr>
          <p:nvPr/>
        </p:nvSpPr>
        <p:spPr bwMode="auto">
          <a:xfrm>
            <a:off x="7060339" y="2399994"/>
            <a:ext cx="323131" cy="809625"/>
          </a:xfrm>
          <a:prstGeom prst="leftBrace">
            <a:avLst>
              <a:gd name="adj1" fmla="val 8308"/>
              <a:gd name="adj2" fmla="val 55495"/>
            </a:avLst>
          </a:prstGeom>
          <a:noFill/>
          <a:ln w="28575" algn="ctr">
            <a:solidFill>
              <a:srgbClr val="3437E9"/>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CO"/>
          </a:p>
        </p:txBody>
      </p:sp>
      <p:sp>
        <p:nvSpPr>
          <p:cNvPr id="7" name="Proceso alternativo 4">
            <a:extLst>
              <a:ext uri="{FF2B5EF4-FFF2-40B4-BE49-F238E27FC236}">
                <a16:creationId xmlns:a16="http://schemas.microsoft.com/office/drawing/2014/main" xmlns="" id="{FD198734-E15D-45C1-9C45-403F324B4177}"/>
              </a:ext>
            </a:extLst>
          </p:cNvPr>
          <p:cNvSpPr/>
          <p:nvPr/>
        </p:nvSpPr>
        <p:spPr>
          <a:xfrm>
            <a:off x="438150" y="566188"/>
            <a:ext cx="7486650" cy="1334176"/>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PROCESO DE PREPARACION DE SOLUCIONES </a:t>
            </a:r>
            <a:r>
              <a:rPr lang="es-CO" sz="2400" b="1" dirty="0">
                <a:solidFill>
                  <a:schemeClr val="tx1"/>
                </a:solidFill>
              </a:rPr>
              <a:t>  </a:t>
            </a:r>
            <a:endParaRPr lang="es-ES" sz="2400" b="1" dirty="0">
              <a:solidFill>
                <a:schemeClr val="tx1"/>
              </a:solidFill>
            </a:endParaRPr>
          </a:p>
        </p:txBody>
      </p:sp>
    </p:spTree>
    <p:extLst>
      <p:ext uri="{BB962C8B-B14F-4D97-AF65-F5344CB8AC3E}">
        <p14:creationId xmlns:p14="http://schemas.microsoft.com/office/powerpoint/2010/main" val="389629147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o alternativo 4"/>
          <p:cNvSpPr/>
          <p:nvPr/>
        </p:nvSpPr>
        <p:spPr>
          <a:xfrm>
            <a:off x="1870589" y="1155592"/>
            <a:ext cx="5678129" cy="3421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700" b="1" dirty="0">
                <a:solidFill>
                  <a:schemeClr val="tx1"/>
                </a:solidFill>
              </a:rPr>
              <a:t>PREPARACION</a:t>
            </a:r>
            <a:r>
              <a:rPr lang="es-CO" b="1" dirty="0">
                <a:solidFill>
                  <a:schemeClr val="tx1"/>
                </a:solidFill>
              </a:rPr>
              <a:t>  </a:t>
            </a:r>
            <a:endParaRPr lang="es-ES" b="1" dirty="0">
              <a:solidFill>
                <a:schemeClr val="tx1"/>
              </a:solidFill>
            </a:endParaRPr>
          </a:p>
        </p:txBody>
      </p:sp>
      <p:graphicFrame>
        <p:nvGraphicFramePr>
          <p:cNvPr id="6" name="Tabla 5"/>
          <p:cNvGraphicFramePr>
            <a:graphicFrameLocks noGrp="1"/>
          </p:cNvGraphicFramePr>
          <p:nvPr/>
        </p:nvGraphicFramePr>
        <p:xfrm>
          <a:off x="1870589" y="1675786"/>
          <a:ext cx="6164825" cy="4164987"/>
        </p:xfrm>
        <a:graphic>
          <a:graphicData uri="http://schemas.openxmlformats.org/drawingml/2006/table">
            <a:tbl>
              <a:tblPr>
                <a:effectLst>
                  <a:innerShdw blurRad="114300">
                    <a:prstClr val="black"/>
                  </a:innerShdw>
                </a:effectLst>
                <a:tableStyleId>{5C22544A-7EE6-4342-B048-85BDC9FD1C3A}</a:tableStyleId>
              </a:tblPr>
              <a:tblGrid>
                <a:gridCol w="2476302">
                  <a:extLst>
                    <a:ext uri="{9D8B030D-6E8A-4147-A177-3AD203B41FA5}">
                      <a16:colId xmlns:a16="http://schemas.microsoft.com/office/drawing/2014/main" xmlns="" val="20000"/>
                    </a:ext>
                  </a:extLst>
                </a:gridCol>
                <a:gridCol w="3688523">
                  <a:extLst>
                    <a:ext uri="{9D8B030D-6E8A-4147-A177-3AD203B41FA5}">
                      <a16:colId xmlns:a16="http://schemas.microsoft.com/office/drawing/2014/main" xmlns="" val="20001"/>
                    </a:ext>
                  </a:extLst>
                </a:gridCol>
              </a:tblGrid>
              <a:tr h="501165">
                <a:tc gridSpan="2">
                  <a:txBody>
                    <a:bodyPr/>
                    <a:lstStyle/>
                    <a:p>
                      <a:pPr algn="ctr" fontAlgn="ctr"/>
                      <a:r>
                        <a:rPr lang="es-ES" sz="1500" b="1" u="none" strike="noStrike" dirty="0">
                          <a:effectLst/>
                        </a:rPr>
                        <a:t>ANALISIS TÉCNICO </a:t>
                      </a:r>
                      <a:endParaRPr lang="es-ES" sz="1500" b="1"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0"/>
                  </a:ext>
                </a:extLst>
              </a:tr>
              <a:tr h="235744">
                <a:tc gridSpan="2">
                  <a:txBody>
                    <a:bodyPr/>
                    <a:lstStyle/>
                    <a:p>
                      <a:pPr algn="ctr" fontAlgn="ctr"/>
                      <a:r>
                        <a:rPr lang="es-ES" sz="1500" u="none" strike="noStrike" dirty="0">
                          <a:effectLst/>
                        </a:rPr>
                        <a:t>LOCALIZACION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1"/>
                  </a:ext>
                </a:extLst>
              </a:tr>
              <a:tr h="235744">
                <a:tc gridSpan="2">
                  <a:txBody>
                    <a:bodyPr/>
                    <a:lstStyle/>
                    <a:p>
                      <a:pPr algn="ctr" fontAlgn="ctr"/>
                      <a:r>
                        <a:rPr lang="es-ES" sz="1500" u="none" strike="noStrike" dirty="0">
                          <a:effectLst/>
                        </a:rPr>
                        <a:t>IDENTIFICA PRODUCTOS</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2"/>
                  </a:ext>
                </a:extLst>
              </a:tr>
              <a:tr h="235744">
                <a:tc rowSpan="4">
                  <a:txBody>
                    <a:bodyPr/>
                    <a:lstStyle/>
                    <a:p>
                      <a:pPr algn="ctr" fontAlgn="ctr"/>
                      <a:r>
                        <a:rPr lang="es-ES" sz="1500" u="none" strike="noStrike" dirty="0">
                          <a:effectLst/>
                        </a:rPr>
                        <a:t>PLANTEAN LAS ACTIVIDADES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500" u="none" strike="noStrike" dirty="0">
                          <a:effectLst/>
                        </a:rPr>
                        <a:t>COSTO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3"/>
                  </a:ext>
                </a:extLst>
              </a:tr>
              <a:tr h="246331">
                <a:tc vMerge="1">
                  <a:txBody>
                    <a:bodyPr/>
                    <a:lstStyle/>
                    <a:p>
                      <a:endParaRPr lang="es-ES"/>
                    </a:p>
                  </a:txBody>
                  <a:tcPr/>
                </a:tc>
                <a:tc>
                  <a:txBody>
                    <a:bodyPr/>
                    <a:lstStyle/>
                    <a:p>
                      <a:pPr algn="just" fontAlgn="ctr"/>
                      <a:r>
                        <a:rPr lang="es-ES" sz="1500" u="none" strike="noStrike" dirty="0">
                          <a:effectLst/>
                        </a:rPr>
                        <a:t>UNIDAD DE MEDIDA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4"/>
                  </a:ext>
                </a:extLst>
              </a:tr>
              <a:tr h="235744">
                <a:tc vMerge="1">
                  <a:txBody>
                    <a:bodyPr/>
                    <a:lstStyle/>
                    <a:p>
                      <a:endParaRPr lang="es-ES"/>
                    </a:p>
                  </a:txBody>
                  <a:tcPr/>
                </a:tc>
                <a:tc>
                  <a:txBody>
                    <a:bodyPr/>
                    <a:lstStyle/>
                    <a:p>
                      <a:pPr algn="just" fontAlgn="ctr"/>
                      <a:r>
                        <a:rPr lang="es-ES" sz="1500" u="none" strike="noStrike" dirty="0">
                          <a:effectLst/>
                        </a:rPr>
                        <a:t>RUTA CRITICA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5"/>
                  </a:ext>
                </a:extLst>
              </a:tr>
              <a:tr h="321302">
                <a:tc vMerge="1">
                  <a:txBody>
                    <a:bodyPr/>
                    <a:lstStyle/>
                    <a:p>
                      <a:endParaRPr lang="es-ES"/>
                    </a:p>
                  </a:txBody>
                  <a:tcPr/>
                </a:tc>
                <a:tc>
                  <a:txBody>
                    <a:bodyPr/>
                    <a:lstStyle/>
                    <a:p>
                      <a:pPr algn="just" fontAlgn="ctr"/>
                      <a:r>
                        <a:rPr lang="es-ES" sz="1500" u="none" strike="noStrike" dirty="0">
                          <a:effectLst/>
                        </a:rPr>
                        <a:t>CUALIFICA EL TIPO DE GASTO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6"/>
                  </a:ext>
                </a:extLst>
              </a:tr>
              <a:tr h="235744">
                <a:tc rowSpan="5">
                  <a:txBody>
                    <a:bodyPr/>
                    <a:lstStyle/>
                    <a:p>
                      <a:pPr algn="ctr" fontAlgn="ctr"/>
                      <a:r>
                        <a:rPr lang="es-ES" sz="1500" u="none" strike="noStrike" dirty="0">
                          <a:effectLst/>
                        </a:rPr>
                        <a:t>ANÁLISIS DE RIESGOS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500" u="none" strike="noStrike" dirty="0">
                          <a:effectLst/>
                        </a:rPr>
                        <a:t>TIPO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7"/>
                  </a:ext>
                </a:extLst>
              </a:tr>
              <a:tr h="246331">
                <a:tc vMerge="1">
                  <a:txBody>
                    <a:bodyPr/>
                    <a:lstStyle/>
                    <a:p>
                      <a:endParaRPr lang="es-ES"/>
                    </a:p>
                  </a:txBody>
                  <a:tcPr/>
                </a:tc>
                <a:tc>
                  <a:txBody>
                    <a:bodyPr/>
                    <a:lstStyle/>
                    <a:p>
                      <a:pPr algn="just" fontAlgn="ctr"/>
                      <a:r>
                        <a:rPr lang="es-ES" sz="1500" u="none" strike="noStrike" dirty="0">
                          <a:effectLst/>
                        </a:rPr>
                        <a:t>DESCRIPCIÓN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8"/>
                  </a:ext>
                </a:extLst>
              </a:tr>
              <a:tr h="321302">
                <a:tc vMerge="1">
                  <a:txBody>
                    <a:bodyPr/>
                    <a:lstStyle/>
                    <a:p>
                      <a:endParaRPr lang="es-ES"/>
                    </a:p>
                  </a:txBody>
                  <a:tcPr/>
                </a:tc>
                <a:tc>
                  <a:txBody>
                    <a:bodyPr/>
                    <a:lstStyle/>
                    <a:p>
                      <a:pPr algn="just" fontAlgn="ctr"/>
                      <a:r>
                        <a:rPr lang="es-ES" sz="1500" u="none" strike="noStrike" dirty="0">
                          <a:effectLst/>
                        </a:rPr>
                        <a:t>PROBABILIDAD E IMPACTO</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9"/>
                  </a:ext>
                </a:extLst>
              </a:tr>
              <a:tr h="235744">
                <a:tc vMerge="1">
                  <a:txBody>
                    <a:bodyPr/>
                    <a:lstStyle/>
                    <a:p>
                      <a:endParaRPr lang="es-ES"/>
                    </a:p>
                  </a:txBody>
                  <a:tcPr/>
                </a:tc>
                <a:tc>
                  <a:txBody>
                    <a:bodyPr/>
                    <a:lstStyle/>
                    <a:p>
                      <a:pPr algn="just" fontAlgn="ctr"/>
                      <a:r>
                        <a:rPr lang="es-ES" sz="1500" u="none" strike="noStrike" dirty="0">
                          <a:effectLst/>
                        </a:rPr>
                        <a:t>EFECTOS</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0"/>
                  </a:ext>
                </a:extLst>
              </a:tr>
              <a:tr h="321302">
                <a:tc vMerge="1">
                  <a:txBody>
                    <a:bodyPr/>
                    <a:lstStyle/>
                    <a:p>
                      <a:endParaRPr lang="es-ES"/>
                    </a:p>
                  </a:txBody>
                  <a:tcPr/>
                </a:tc>
                <a:tc>
                  <a:txBody>
                    <a:bodyPr/>
                    <a:lstStyle/>
                    <a:p>
                      <a:pPr algn="just" fontAlgn="ctr"/>
                      <a:r>
                        <a:rPr lang="es-ES" sz="1500" u="none" strike="noStrike" dirty="0">
                          <a:effectLst/>
                        </a:rPr>
                        <a:t>MEDIDA DE MITIGACIÓN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1"/>
                  </a:ext>
                </a:extLst>
              </a:tr>
              <a:tr h="235744">
                <a:tc rowSpan="3">
                  <a:txBody>
                    <a:bodyPr/>
                    <a:lstStyle/>
                    <a:p>
                      <a:pPr algn="ctr" fontAlgn="ctr"/>
                      <a:r>
                        <a:rPr lang="es-ES" sz="1500" u="none" strike="noStrike" dirty="0">
                          <a:effectLst/>
                        </a:rPr>
                        <a:t>INGRESOS Y/O BENEFICIOS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500" u="none" strike="noStrike" dirty="0">
                          <a:effectLst/>
                        </a:rPr>
                        <a:t>IDENTIFICA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2"/>
                  </a:ext>
                </a:extLst>
              </a:tr>
              <a:tr h="321302">
                <a:tc vMerge="1">
                  <a:txBody>
                    <a:bodyPr/>
                    <a:lstStyle/>
                    <a:p>
                      <a:endParaRPr lang="es-ES"/>
                    </a:p>
                  </a:txBody>
                  <a:tcPr/>
                </a:tc>
                <a:tc>
                  <a:txBody>
                    <a:bodyPr/>
                    <a:lstStyle/>
                    <a:p>
                      <a:pPr algn="just" fontAlgn="ctr"/>
                      <a:r>
                        <a:rPr lang="es-ES" sz="1500" u="none" strike="noStrike" dirty="0">
                          <a:effectLst/>
                        </a:rPr>
                        <a:t>ESTABLECE UNA UNIDAD DE MEDIDA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3"/>
                  </a:ext>
                </a:extLst>
              </a:tr>
              <a:tr h="235744">
                <a:tc vMerge="1">
                  <a:txBody>
                    <a:bodyPr/>
                    <a:lstStyle/>
                    <a:p>
                      <a:endParaRPr lang="es-ES"/>
                    </a:p>
                  </a:txBody>
                  <a:tcPr/>
                </a:tc>
                <a:tc>
                  <a:txBody>
                    <a:bodyPr/>
                    <a:lstStyle/>
                    <a:p>
                      <a:pPr algn="just" fontAlgn="ctr"/>
                      <a:r>
                        <a:rPr lang="es-ES" sz="1500" u="none" strike="noStrike" dirty="0">
                          <a:effectLst/>
                        </a:rPr>
                        <a:t>SE CUANTIFICA </a:t>
                      </a:r>
                      <a:endParaRPr lang="es-ES" sz="1500" b="0" i="0" u="none" strike="noStrike" dirty="0">
                        <a:solidFill>
                          <a:srgbClr val="000000"/>
                        </a:solidFill>
                        <a:effectLst/>
                        <a:latin typeface="Calibri" panose="020F0502020204030204" pitchFamily="34" charset="0"/>
                      </a:endParaRPr>
                    </a:p>
                  </a:txBody>
                  <a:tcPr marL="7144" marR="7144" marT="7144"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4"/>
                  </a:ext>
                </a:extLst>
              </a:tr>
            </a:tbl>
          </a:graphicData>
        </a:graphic>
      </p:graphicFrame>
      <p:sp>
        <p:nvSpPr>
          <p:cNvPr id="8" name="Rectángulo 7">
            <a:extLst>
              <a:ext uri="{FF2B5EF4-FFF2-40B4-BE49-F238E27FC236}">
                <a16:creationId xmlns:a16="http://schemas.microsoft.com/office/drawing/2014/main" xmlns="" id="{B3467B46-A672-4E4A-B462-8555177531F5}"/>
              </a:ext>
            </a:extLst>
          </p:cNvPr>
          <p:cNvSpPr/>
          <p:nvPr/>
        </p:nvSpPr>
        <p:spPr>
          <a:xfrm>
            <a:off x="3810000" y="2405831"/>
            <a:ext cx="2286000" cy="294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cxnSp>
        <p:nvCxnSpPr>
          <p:cNvPr id="10" name="Conector recto de flecha 9">
            <a:extLst>
              <a:ext uri="{FF2B5EF4-FFF2-40B4-BE49-F238E27FC236}">
                <a16:creationId xmlns:a16="http://schemas.microsoft.com/office/drawing/2014/main" xmlns="" id="{984937FD-764C-4098-A09D-354E7C35D478}"/>
              </a:ext>
            </a:extLst>
          </p:cNvPr>
          <p:cNvCxnSpPr/>
          <p:nvPr/>
        </p:nvCxnSpPr>
        <p:spPr>
          <a:xfrm>
            <a:off x="5808407" y="2017942"/>
            <a:ext cx="2418736" cy="0"/>
          </a:xfrm>
          <a:prstGeom prst="straightConnector1">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11" name="15 Proceso alternativo">
            <a:extLst>
              <a:ext uri="{FF2B5EF4-FFF2-40B4-BE49-F238E27FC236}">
                <a16:creationId xmlns:a16="http://schemas.microsoft.com/office/drawing/2014/main" xmlns="" id="{4FCFD451-3754-47D4-9990-085862756507}"/>
              </a:ext>
            </a:extLst>
          </p:cNvPr>
          <p:cNvSpPr/>
          <p:nvPr/>
        </p:nvSpPr>
        <p:spPr>
          <a:xfrm>
            <a:off x="8328293" y="1803630"/>
            <a:ext cx="2140604" cy="42862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ESTUDIOS PREVIOS </a:t>
            </a:r>
            <a:endParaRPr lang="es-ES" sz="2700" b="1" dirty="0">
              <a:solidFill>
                <a:schemeClr val="tx1"/>
              </a:solidFill>
            </a:endParaRPr>
          </a:p>
        </p:txBody>
      </p:sp>
      <p:sp>
        <p:nvSpPr>
          <p:cNvPr id="12" name="15 Proceso alternativo">
            <a:extLst>
              <a:ext uri="{FF2B5EF4-FFF2-40B4-BE49-F238E27FC236}">
                <a16:creationId xmlns:a16="http://schemas.microsoft.com/office/drawing/2014/main" xmlns="" id="{0775EA3C-B5AA-4DF3-A99A-090AEF62848B}"/>
              </a:ext>
            </a:extLst>
          </p:cNvPr>
          <p:cNvSpPr/>
          <p:nvPr/>
        </p:nvSpPr>
        <p:spPr>
          <a:xfrm>
            <a:off x="8449967" y="3331292"/>
            <a:ext cx="2140604" cy="52356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CADENA DE VALOR </a:t>
            </a:r>
          </a:p>
          <a:p>
            <a:pPr algn="ctr"/>
            <a:r>
              <a:rPr lang="es-ES" sz="1200" dirty="0">
                <a:solidFill>
                  <a:schemeClr val="tx1"/>
                </a:solidFill>
              </a:rPr>
              <a:t>BALANCE DE RECURSOS</a:t>
            </a:r>
          </a:p>
        </p:txBody>
      </p:sp>
      <p:cxnSp>
        <p:nvCxnSpPr>
          <p:cNvPr id="13" name="Conector recto de flecha 12">
            <a:extLst>
              <a:ext uri="{FF2B5EF4-FFF2-40B4-BE49-F238E27FC236}">
                <a16:creationId xmlns:a16="http://schemas.microsoft.com/office/drawing/2014/main" xmlns="" id="{630FECDA-6C50-4C48-9CB2-65CA16426188}"/>
              </a:ext>
            </a:extLst>
          </p:cNvPr>
          <p:cNvCxnSpPr>
            <a:cxnSpLocks/>
          </p:cNvCxnSpPr>
          <p:nvPr/>
        </p:nvCxnSpPr>
        <p:spPr>
          <a:xfrm>
            <a:off x="6096001" y="2604188"/>
            <a:ext cx="2131142" cy="0"/>
          </a:xfrm>
          <a:prstGeom prst="straightConnector1">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17" name="Cerrar llave 16">
            <a:extLst>
              <a:ext uri="{FF2B5EF4-FFF2-40B4-BE49-F238E27FC236}">
                <a16:creationId xmlns:a16="http://schemas.microsoft.com/office/drawing/2014/main" xmlns="" id="{CC1AB94B-93BE-42AA-AB82-1D8B5F90902C}"/>
              </a:ext>
            </a:extLst>
          </p:cNvPr>
          <p:cNvSpPr/>
          <p:nvPr/>
        </p:nvSpPr>
        <p:spPr>
          <a:xfrm>
            <a:off x="8035413" y="3062135"/>
            <a:ext cx="292881" cy="1039757"/>
          </a:xfrm>
          <a:prstGeom prst="rightBrace">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350"/>
          </a:p>
        </p:txBody>
      </p:sp>
      <p:sp>
        <p:nvSpPr>
          <p:cNvPr id="18" name="15 Proceso alternativo">
            <a:extLst>
              <a:ext uri="{FF2B5EF4-FFF2-40B4-BE49-F238E27FC236}">
                <a16:creationId xmlns:a16="http://schemas.microsoft.com/office/drawing/2014/main" xmlns="" id="{D5C0F239-9294-42D6-A0D0-43D3C2337A08}"/>
              </a:ext>
            </a:extLst>
          </p:cNvPr>
          <p:cNvSpPr/>
          <p:nvPr/>
        </p:nvSpPr>
        <p:spPr>
          <a:xfrm>
            <a:off x="8442593" y="2520130"/>
            <a:ext cx="2140604" cy="52356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PLAN DE DESARROLLO </a:t>
            </a:r>
            <a:endParaRPr lang="es-ES" sz="2700" b="1" dirty="0">
              <a:solidFill>
                <a:schemeClr val="tx1"/>
              </a:solidFill>
            </a:endParaRPr>
          </a:p>
        </p:txBody>
      </p:sp>
      <p:sp>
        <p:nvSpPr>
          <p:cNvPr id="19" name="Cerrar llave 18">
            <a:extLst>
              <a:ext uri="{FF2B5EF4-FFF2-40B4-BE49-F238E27FC236}">
                <a16:creationId xmlns:a16="http://schemas.microsoft.com/office/drawing/2014/main" xmlns="" id="{67D42D31-BB27-4694-AE84-F3F963E9D755}"/>
              </a:ext>
            </a:extLst>
          </p:cNvPr>
          <p:cNvSpPr/>
          <p:nvPr/>
        </p:nvSpPr>
        <p:spPr>
          <a:xfrm>
            <a:off x="8080703" y="5234573"/>
            <a:ext cx="292881" cy="541265"/>
          </a:xfrm>
          <a:prstGeom prst="rightBrace">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350"/>
          </a:p>
        </p:txBody>
      </p:sp>
      <p:sp>
        <p:nvSpPr>
          <p:cNvPr id="20" name="15 Proceso alternativo">
            <a:extLst>
              <a:ext uri="{FF2B5EF4-FFF2-40B4-BE49-F238E27FC236}">
                <a16:creationId xmlns:a16="http://schemas.microsoft.com/office/drawing/2014/main" xmlns="" id="{06166C79-A178-40DC-95C8-B5B42E044959}"/>
              </a:ext>
            </a:extLst>
          </p:cNvPr>
          <p:cNvSpPr/>
          <p:nvPr/>
        </p:nvSpPr>
        <p:spPr>
          <a:xfrm>
            <a:off x="8490525" y="5149030"/>
            <a:ext cx="2140604" cy="52356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DEBE SUPERAR LA INVERSIÓN</a:t>
            </a:r>
            <a:endParaRPr lang="es-ES" sz="1200" dirty="0">
              <a:solidFill>
                <a:schemeClr val="tx1"/>
              </a:solidFill>
            </a:endParaRPr>
          </a:p>
        </p:txBody>
      </p:sp>
    </p:spTree>
    <p:extLst>
      <p:ext uri="{BB962C8B-B14F-4D97-AF65-F5344CB8AC3E}">
        <p14:creationId xmlns:p14="http://schemas.microsoft.com/office/powerpoint/2010/main" val="2330651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250829" y="2269408"/>
            <a:ext cx="9739223" cy="355342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lnSpc>
                <a:spcPct val="90000"/>
              </a:lnSpc>
              <a:defRPr/>
            </a:pPr>
            <a:endParaRPr lang="es-ES_tradnl" sz="3000" kern="0" dirty="0"/>
          </a:p>
          <a:p>
            <a:pPr algn="just">
              <a:lnSpc>
                <a:spcPct val="90000"/>
              </a:lnSpc>
              <a:defRPr/>
            </a:pPr>
            <a:r>
              <a:rPr lang="es-ES_tradnl" sz="3000" kern="0" dirty="0"/>
              <a:t>Definir el </a:t>
            </a:r>
            <a:r>
              <a:rPr lang="es-ES_tradnl" sz="3000" b="1" kern="0" dirty="0">
                <a:solidFill>
                  <a:srgbClr val="3437E9"/>
                </a:solidFill>
              </a:rPr>
              <a:t>Horizonte de Evaluación</a:t>
            </a:r>
            <a:r>
              <a:rPr lang="es-ES_tradnl" sz="3000" kern="0" dirty="0">
                <a:solidFill>
                  <a:srgbClr val="3437E9"/>
                </a:solidFill>
              </a:rPr>
              <a:t> </a:t>
            </a:r>
            <a:r>
              <a:rPr lang="es-ES_tradnl" sz="3000" kern="0" dirty="0"/>
              <a:t>de la Alternativa de solución</a:t>
            </a:r>
          </a:p>
          <a:p>
            <a:pPr algn="just">
              <a:lnSpc>
                <a:spcPct val="90000"/>
              </a:lnSpc>
              <a:defRPr/>
            </a:pPr>
            <a:r>
              <a:rPr lang="es-ES_tradnl" sz="3000" kern="0" dirty="0"/>
              <a:t>Calcular las </a:t>
            </a:r>
            <a:r>
              <a:rPr lang="es-ES_tradnl" sz="3000" b="1" kern="0" dirty="0">
                <a:solidFill>
                  <a:srgbClr val="3437E9"/>
                </a:solidFill>
              </a:rPr>
              <a:t>entradas</a:t>
            </a:r>
            <a:r>
              <a:rPr lang="es-ES_tradnl" sz="3000" kern="0" dirty="0"/>
              <a:t> y </a:t>
            </a:r>
            <a:r>
              <a:rPr lang="es-ES_tradnl" sz="3000" b="1" kern="0" dirty="0">
                <a:solidFill>
                  <a:srgbClr val="3437E9"/>
                </a:solidFill>
              </a:rPr>
              <a:t>salidas</a:t>
            </a:r>
            <a:r>
              <a:rPr lang="es-ES_tradnl" sz="3000" kern="0" dirty="0">
                <a:solidFill>
                  <a:srgbClr val="FF3300"/>
                </a:solidFill>
              </a:rPr>
              <a:t> </a:t>
            </a:r>
            <a:r>
              <a:rPr lang="es-ES_tradnl" sz="3000" kern="0" dirty="0"/>
              <a:t>de dinero en </a:t>
            </a:r>
            <a:r>
              <a:rPr lang="es-ES_tradnl" sz="3000" b="1" kern="0" dirty="0">
                <a:solidFill>
                  <a:srgbClr val="3437E9"/>
                </a:solidFill>
              </a:rPr>
              <a:t>efectivo</a:t>
            </a:r>
            <a:r>
              <a:rPr lang="es-ES_tradnl" sz="3000" kern="0" dirty="0"/>
              <a:t> de cada solución considerada, incluyendo los desembolsos que se realizan en la  Preinversión.</a:t>
            </a:r>
          </a:p>
          <a:p>
            <a:pPr>
              <a:lnSpc>
                <a:spcPct val="90000"/>
              </a:lnSpc>
              <a:buFontTx/>
              <a:buNone/>
              <a:defRPr/>
            </a:pPr>
            <a:endParaRPr lang="es-ES" sz="3000" kern="0" dirty="0"/>
          </a:p>
        </p:txBody>
      </p:sp>
      <p:sp>
        <p:nvSpPr>
          <p:cNvPr id="4" name="Proceso alternativo 4">
            <a:extLst>
              <a:ext uri="{FF2B5EF4-FFF2-40B4-BE49-F238E27FC236}">
                <a16:creationId xmlns:a16="http://schemas.microsoft.com/office/drawing/2014/main" xmlns="" id="{99FA0A3C-E505-4DD5-B965-673CDEBF4BC7}"/>
              </a:ext>
            </a:extLst>
          </p:cNvPr>
          <p:cNvSpPr/>
          <p:nvPr/>
        </p:nvSpPr>
        <p:spPr>
          <a:xfrm>
            <a:off x="1730478" y="1155592"/>
            <a:ext cx="5818239" cy="74477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700" b="1" dirty="0">
                <a:solidFill>
                  <a:schemeClr val="tx1"/>
                </a:solidFill>
              </a:rPr>
              <a:t>CÓMO SE HACE UN FLUJO DE CAJA </a:t>
            </a:r>
            <a:endParaRPr lang="es-ES" b="1" dirty="0">
              <a:solidFill>
                <a:schemeClr val="tx1"/>
              </a:solidFill>
            </a:endParaRPr>
          </a:p>
        </p:txBody>
      </p:sp>
    </p:spTree>
    <p:extLst>
      <p:ext uri="{BB962C8B-B14F-4D97-AF65-F5344CB8AC3E}">
        <p14:creationId xmlns:p14="http://schemas.microsoft.com/office/powerpoint/2010/main" val="3967450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558052" y="2888456"/>
            <a:ext cx="10354392" cy="2106216"/>
          </a:xfrm>
        </p:spPr>
        <p:txBody>
          <a:bodyPr>
            <a:noAutofit/>
          </a:bodyPr>
          <a:lstStyle/>
          <a:p>
            <a:pPr algn="just">
              <a:buFont typeface="Arial" charset="0"/>
              <a:buNone/>
              <a:defRPr/>
            </a:pPr>
            <a:r>
              <a:rPr lang="es-ES_tradnl" sz="4000" dirty="0">
                <a:latin typeface="+mj-lt"/>
              </a:rPr>
              <a:t>Muestra para un período, el movimiento de entradas y salidas de dinero en </a:t>
            </a:r>
            <a:r>
              <a:rPr lang="es-ES_tradnl" sz="4000" dirty="0">
                <a:solidFill>
                  <a:srgbClr val="CC0000"/>
                </a:solidFill>
                <a:effectLst>
                  <a:outerShdw blurRad="38100" dist="38100" dir="2700000" algn="tl">
                    <a:srgbClr val="C0C0C0"/>
                  </a:outerShdw>
                </a:effectLst>
                <a:latin typeface="+mj-lt"/>
              </a:rPr>
              <a:t>	</a:t>
            </a:r>
            <a:r>
              <a:rPr lang="es-ES_tradnl" sz="4000" b="1" dirty="0">
                <a:effectLst>
                  <a:outerShdw blurRad="38100" dist="38100" dir="2700000" algn="tl">
                    <a:srgbClr val="C0C0C0"/>
                  </a:outerShdw>
                </a:effectLst>
                <a:latin typeface="+mj-lt"/>
              </a:rPr>
              <a:t>EFECTIVO</a:t>
            </a:r>
            <a:r>
              <a:rPr lang="es-ES_tradnl" sz="4000" dirty="0">
                <a:latin typeface="+mj-lt"/>
              </a:rPr>
              <a:t> de la alternativa de solución planteada en el proyecto</a:t>
            </a:r>
            <a:endParaRPr lang="es-ES" sz="4000" dirty="0">
              <a:latin typeface="+mj-lt"/>
            </a:endParaRPr>
          </a:p>
          <a:p>
            <a:pPr algn="just">
              <a:buFont typeface="Arial" charset="0"/>
              <a:buNone/>
              <a:defRPr/>
            </a:pPr>
            <a:endParaRPr lang="es-ES" sz="4000" b="1" i="1" dirty="0">
              <a:cs typeface="Arial" charset="0"/>
            </a:endParaRPr>
          </a:p>
        </p:txBody>
      </p:sp>
      <p:sp>
        <p:nvSpPr>
          <p:cNvPr id="5" name="7 Proceso alternativo">
            <a:extLst>
              <a:ext uri="{FF2B5EF4-FFF2-40B4-BE49-F238E27FC236}">
                <a16:creationId xmlns:a16="http://schemas.microsoft.com/office/drawing/2014/main" xmlns="" id="{4204680C-A6F8-47B9-899B-294815E3C850}"/>
              </a:ext>
            </a:extLst>
          </p:cNvPr>
          <p:cNvSpPr/>
          <p:nvPr/>
        </p:nvSpPr>
        <p:spPr>
          <a:xfrm>
            <a:off x="838199" y="1531413"/>
            <a:ext cx="9839325" cy="696516"/>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FLUJO DE CAJA </a:t>
            </a:r>
          </a:p>
        </p:txBody>
      </p:sp>
    </p:spTree>
    <p:extLst>
      <p:ext uri="{BB962C8B-B14F-4D97-AF65-F5344CB8AC3E}">
        <p14:creationId xmlns:p14="http://schemas.microsoft.com/office/powerpoint/2010/main" val="1926064106"/>
      </p:ext>
    </p:extLst>
  </p:cSld>
  <p:clrMapOvr>
    <a:masterClrMapping/>
  </p:clrMapOvr>
  <p:transition spd="slow">
    <p:pull/>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192F07AC-2F65-48EA-9AE4-2735C2D59629}"/>
              </a:ext>
            </a:extLst>
          </p:cNvPr>
          <p:cNvPicPr>
            <a:picLocks noChangeAspect="1"/>
          </p:cNvPicPr>
          <p:nvPr/>
        </p:nvPicPr>
        <p:blipFill>
          <a:blip r:embed="rId2"/>
          <a:stretch>
            <a:fillRect/>
          </a:stretch>
        </p:blipFill>
        <p:spPr>
          <a:xfrm>
            <a:off x="5839389" y="3606642"/>
            <a:ext cx="4319793" cy="1985905"/>
          </a:xfrm>
          <a:prstGeom prst="rect">
            <a:avLst/>
          </a:prstGeom>
        </p:spPr>
      </p:pic>
      <p:pic>
        <p:nvPicPr>
          <p:cNvPr id="5" name="Imagen 4">
            <a:extLst>
              <a:ext uri="{FF2B5EF4-FFF2-40B4-BE49-F238E27FC236}">
                <a16:creationId xmlns:a16="http://schemas.microsoft.com/office/drawing/2014/main" xmlns="" id="{FA3BBBE6-F715-40D8-861F-EB919931696E}"/>
              </a:ext>
            </a:extLst>
          </p:cNvPr>
          <p:cNvPicPr>
            <a:picLocks noChangeAspect="1"/>
          </p:cNvPicPr>
          <p:nvPr/>
        </p:nvPicPr>
        <p:blipFill>
          <a:blip r:embed="rId3"/>
          <a:stretch>
            <a:fillRect/>
          </a:stretch>
        </p:blipFill>
        <p:spPr>
          <a:xfrm>
            <a:off x="1803610" y="1907583"/>
            <a:ext cx="4424079" cy="2125702"/>
          </a:xfrm>
          <a:prstGeom prst="rect">
            <a:avLst/>
          </a:prstGeom>
        </p:spPr>
      </p:pic>
      <p:sp>
        <p:nvSpPr>
          <p:cNvPr id="8" name="Proceso alternativo 4">
            <a:extLst>
              <a:ext uri="{FF2B5EF4-FFF2-40B4-BE49-F238E27FC236}">
                <a16:creationId xmlns:a16="http://schemas.microsoft.com/office/drawing/2014/main" xmlns="" id="{02E1D251-D527-4A83-A8EE-C5CBC8F1930D}"/>
              </a:ext>
            </a:extLst>
          </p:cNvPr>
          <p:cNvSpPr/>
          <p:nvPr/>
        </p:nvSpPr>
        <p:spPr>
          <a:xfrm>
            <a:off x="1803610" y="1067936"/>
            <a:ext cx="5818239" cy="69634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100" b="1" dirty="0">
                <a:solidFill>
                  <a:schemeClr val="tx1"/>
                </a:solidFill>
              </a:rPr>
              <a:t>REPRESENTACIÓN GRÁFICA DEL FLUJO DE CAJA </a:t>
            </a:r>
            <a:endParaRPr lang="es-ES" sz="1350" b="1" dirty="0">
              <a:solidFill>
                <a:schemeClr val="tx1"/>
              </a:solidFill>
            </a:endParaRPr>
          </a:p>
        </p:txBody>
      </p:sp>
    </p:spTree>
    <p:extLst>
      <p:ext uri="{BB962C8B-B14F-4D97-AF65-F5344CB8AC3E}">
        <p14:creationId xmlns:p14="http://schemas.microsoft.com/office/powerpoint/2010/main" val="40369948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7" name="Rectangle 3"/>
          <p:cNvSpPr>
            <a:spLocks noGrp="1" noChangeArrowheads="1"/>
          </p:cNvSpPr>
          <p:nvPr>
            <p:ph type="body" idx="1"/>
          </p:nvPr>
        </p:nvSpPr>
        <p:spPr>
          <a:xfrm>
            <a:off x="541678" y="3343276"/>
            <a:ext cx="10716872" cy="2370404"/>
          </a:xfrm>
        </p:spPr>
        <p:txBody>
          <a:bodyPr>
            <a:normAutofit/>
          </a:bodyPr>
          <a:lstStyle/>
          <a:p>
            <a:pPr>
              <a:defRPr/>
            </a:pPr>
            <a:r>
              <a:rPr lang="es-ES" sz="3200" dirty="0"/>
              <a:t>Los ingresos de la alternativa se clasifican en: </a:t>
            </a:r>
          </a:p>
          <a:p>
            <a:pPr lvl="1">
              <a:defRPr/>
            </a:pPr>
            <a:r>
              <a:rPr lang="es-ES" sz="3200" b="1" dirty="0"/>
              <a:t>Ingresos por Ventas</a:t>
            </a:r>
            <a:endParaRPr lang="es-ES" sz="3200" dirty="0"/>
          </a:p>
          <a:p>
            <a:pPr lvl="1">
              <a:defRPr/>
            </a:pPr>
            <a:r>
              <a:rPr lang="es-ES" sz="3200" b="1" dirty="0"/>
              <a:t>Valor de Salvamento</a:t>
            </a:r>
          </a:p>
          <a:p>
            <a:pPr lvl="1">
              <a:defRPr/>
            </a:pPr>
            <a:r>
              <a:rPr lang="es-ES" sz="3200" b="1" dirty="0"/>
              <a:t>Beneficios generados por la Alternativa</a:t>
            </a:r>
          </a:p>
          <a:p>
            <a:pPr lvl="2">
              <a:defRPr/>
            </a:pPr>
            <a:endParaRPr lang="es-ES" sz="2800" b="1" dirty="0"/>
          </a:p>
        </p:txBody>
      </p:sp>
      <p:sp>
        <p:nvSpPr>
          <p:cNvPr id="5" name="Proceso alternativo 4">
            <a:extLst>
              <a:ext uri="{FF2B5EF4-FFF2-40B4-BE49-F238E27FC236}">
                <a16:creationId xmlns:a16="http://schemas.microsoft.com/office/drawing/2014/main" xmlns="" id="{098C0382-5D50-447E-89C1-B2A34A90BEBF}"/>
              </a:ext>
            </a:extLst>
          </p:cNvPr>
          <p:cNvSpPr/>
          <p:nvPr/>
        </p:nvSpPr>
        <p:spPr>
          <a:xfrm>
            <a:off x="971551" y="1524000"/>
            <a:ext cx="9248774" cy="142331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tx1"/>
                </a:solidFill>
              </a:rPr>
              <a:t>CUANTIFICACIÓN Y VALORACIÓN DE INGRESOS </a:t>
            </a:r>
            <a:endParaRPr lang="es-ES" sz="4000" b="1" dirty="0">
              <a:solidFill>
                <a:schemeClr val="tx1"/>
              </a:solidFill>
            </a:endParaRPr>
          </a:p>
        </p:txBody>
      </p:sp>
    </p:spTree>
    <p:extLst>
      <p:ext uri="{BB962C8B-B14F-4D97-AF65-F5344CB8AC3E}">
        <p14:creationId xmlns:p14="http://schemas.microsoft.com/office/powerpoint/2010/main" val="34961975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848431" y="2613554"/>
            <a:ext cx="2487161" cy="2178370"/>
          </a:xfrm>
          <a:prstGeom prst="flowChartAlternateProcess">
            <a:avLst/>
          </a:prstGeom>
          <a:noFill/>
          <a:ln>
            <a:solidFill>
              <a:srgbClr val="0000FF"/>
            </a:solidFill>
          </a:ln>
          <a:effectLst>
            <a:glow rad="139700">
              <a:schemeClr val="accent6">
                <a:satMod val="175000"/>
                <a:alpha val="4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200" b="1" dirty="0">
                <a:solidFill>
                  <a:schemeClr val="tx1"/>
                </a:solidFill>
              </a:rPr>
              <a:t>LA PLANEACION ES FUNDAMENTAL PARA EL EQUIPO </a:t>
            </a:r>
            <a:r>
              <a:rPr lang="es-ES" sz="2000" dirty="0"/>
              <a:t> </a:t>
            </a:r>
            <a:endParaRPr lang="es-CO" sz="2000" dirty="0"/>
          </a:p>
        </p:txBody>
      </p:sp>
      <p:sp>
        <p:nvSpPr>
          <p:cNvPr id="7" name="6 Proceso alternativo"/>
          <p:cNvSpPr/>
          <p:nvPr/>
        </p:nvSpPr>
        <p:spPr>
          <a:xfrm>
            <a:off x="4633384" y="1407242"/>
            <a:ext cx="2016125" cy="612775"/>
          </a:xfrm>
          <a:prstGeom prst="flowChartAlternateProcess">
            <a:avLst/>
          </a:prstGeom>
          <a:noFill/>
          <a:ln>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COORDINACION </a:t>
            </a:r>
            <a:endParaRPr lang="es-CO" dirty="0">
              <a:solidFill>
                <a:schemeClr val="tx1"/>
              </a:solidFill>
            </a:endParaRPr>
          </a:p>
        </p:txBody>
      </p:sp>
      <p:sp>
        <p:nvSpPr>
          <p:cNvPr id="8" name="7 Proceso alternativo"/>
          <p:cNvSpPr/>
          <p:nvPr/>
        </p:nvSpPr>
        <p:spPr>
          <a:xfrm>
            <a:off x="4633384" y="2636689"/>
            <a:ext cx="2016125" cy="612775"/>
          </a:xfrm>
          <a:prstGeom prst="flowChartAlternateProcess">
            <a:avLst/>
          </a:prstGeom>
          <a:noFill/>
          <a:ln>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chemeClr val="tx1"/>
                </a:solidFill>
              </a:rPr>
              <a:t>METODO </a:t>
            </a:r>
            <a:endParaRPr lang="es-CO" dirty="0">
              <a:solidFill>
                <a:schemeClr val="tx1"/>
              </a:solidFill>
            </a:endParaRPr>
          </a:p>
        </p:txBody>
      </p:sp>
      <p:sp>
        <p:nvSpPr>
          <p:cNvPr id="9" name="8 Proceso alternativo"/>
          <p:cNvSpPr/>
          <p:nvPr/>
        </p:nvSpPr>
        <p:spPr>
          <a:xfrm>
            <a:off x="4633383" y="3818993"/>
            <a:ext cx="2016125" cy="612775"/>
          </a:xfrm>
          <a:prstGeom prst="flowChartAlternateProcess">
            <a:avLst/>
          </a:prstGeom>
          <a:noFill/>
          <a:ln>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chemeClr val="tx1"/>
                </a:solidFill>
              </a:rPr>
              <a:t>RUTA </a:t>
            </a:r>
            <a:endParaRPr lang="es-CO" dirty="0">
              <a:solidFill>
                <a:schemeClr val="tx1"/>
              </a:solidFill>
            </a:endParaRPr>
          </a:p>
        </p:txBody>
      </p:sp>
      <p:sp>
        <p:nvSpPr>
          <p:cNvPr id="10" name="9 Proceso alternativo"/>
          <p:cNvSpPr/>
          <p:nvPr/>
        </p:nvSpPr>
        <p:spPr>
          <a:xfrm>
            <a:off x="4633383" y="5044314"/>
            <a:ext cx="2016125" cy="612775"/>
          </a:xfrm>
          <a:prstGeom prst="flowChartAlternateProcess">
            <a:avLst/>
          </a:prstGeom>
          <a:noFill/>
          <a:ln>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chemeClr val="tx1"/>
                </a:solidFill>
              </a:rPr>
              <a:t>MAPA </a:t>
            </a:r>
            <a:endParaRPr lang="es-CO" dirty="0">
              <a:solidFill>
                <a:schemeClr val="tx1"/>
              </a:solidFill>
            </a:endParaRPr>
          </a:p>
        </p:txBody>
      </p:sp>
      <p:sp>
        <p:nvSpPr>
          <p:cNvPr id="13" name="12 Flecha derecha"/>
          <p:cNvSpPr/>
          <p:nvPr/>
        </p:nvSpPr>
        <p:spPr>
          <a:xfrm>
            <a:off x="3681000" y="1588613"/>
            <a:ext cx="576263"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14" name="13 Flecha derecha"/>
          <p:cNvSpPr/>
          <p:nvPr/>
        </p:nvSpPr>
        <p:spPr>
          <a:xfrm>
            <a:off x="3681001" y="2764118"/>
            <a:ext cx="576263"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15" name="14 Flecha derecha"/>
          <p:cNvSpPr/>
          <p:nvPr/>
        </p:nvSpPr>
        <p:spPr>
          <a:xfrm>
            <a:off x="3681001" y="3909481"/>
            <a:ext cx="576263"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16" name="15 Flecha derecha"/>
          <p:cNvSpPr/>
          <p:nvPr/>
        </p:nvSpPr>
        <p:spPr>
          <a:xfrm>
            <a:off x="3684912" y="5106060"/>
            <a:ext cx="574675"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 name="Proceso alternativo 1"/>
          <p:cNvSpPr/>
          <p:nvPr/>
        </p:nvSpPr>
        <p:spPr>
          <a:xfrm>
            <a:off x="7730169" y="1390176"/>
            <a:ext cx="3313917" cy="4328659"/>
          </a:xfrm>
          <a:prstGeom prst="flowChartAlternateProcess">
            <a:avLst/>
          </a:prstGeom>
          <a:noFill/>
          <a:ln>
            <a:solidFill>
              <a:srgbClr val="0000FF"/>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PLAN DE DESARROLLO MUNICIPAL DE ITAGUI  </a:t>
            </a:r>
          </a:p>
          <a:p>
            <a:pPr algn="ctr"/>
            <a:r>
              <a:rPr lang="es-CO" sz="2800" b="1" dirty="0">
                <a:solidFill>
                  <a:schemeClr val="tx1"/>
                </a:solidFill>
              </a:rPr>
              <a:t>2020 -2023</a:t>
            </a:r>
          </a:p>
          <a:p>
            <a:pPr algn="ctr"/>
            <a:r>
              <a:rPr lang="es-CO" sz="2800" b="1" dirty="0">
                <a:solidFill>
                  <a:schemeClr val="tx1"/>
                </a:solidFill>
              </a:rPr>
              <a:t>“ITAGUI CIUDAD DE OPORTUNIDADES”</a:t>
            </a:r>
          </a:p>
          <a:p>
            <a:pPr algn="ctr"/>
            <a:r>
              <a:rPr lang="es-CO" sz="1200" b="1" dirty="0">
                <a:solidFill>
                  <a:schemeClr val="tx1"/>
                </a:solidFill>
              </a:rPr>
              <a:t>(</a:t>
            </a:r>
            <a:r>
              <a:rPr lang="es-CO" sz="1200" dirty="0">
                <a:solidFill>
                  <a:schemeClr val="tx1"/>
                </a:solidFill>
              </a:rPr>
              <a:t>Acuerdo 008 del</a:t>
            </a:r>
          </a:p>
          <a:p>
            <a:pPr algn="ctr"/>
            <a:r>
              <a:rPr lang="es-CO" sz="1200" dirty="0">
                <a:solidFill>
                  <a:schemeClr val="tx1"/>
                </a:solidFill>
              </a:rPr>
              <a:t> 20 DE JUNIO DEL 2020</a:t>
            </a:r>
            <a:r>
              <a:rPr lang="es-CO" sz="1200" b="1" dirty="0">
                <a:solidFill>
                  <a:schemeClr val="tx1"/>
                </a:solidFill>
              </a:rPr>
              <a:t>)</a:t>
            </a:r>
            <a:endParaRPr lang="es-ES" sz="1200" b="1" dirty="0">
              <a:solidFill>
                <a:schemeClr val="tx1"/>
              </a:solidFill>
            </a:endParaRPr>
          </a:p>
        </p:txBody>
      </p:sp>
      <p:cxnSp>
        <p:nvCxnSpPr>
          <p:cNvPr id="17" name="Conector recto de flecha 16"/>
          <p:cNvCxnSpPr>
            <a:cxnSpLocks/>
            <a:stCxn id="7" idx="3"/>
            <a:endCxn id="2" idx="1"/>
          </p:cNvCxnSpPr>
          <p:nvPr/>
        </p:nvCxnSpPr>
        <p:spPr>
          <a:xfrm>
            <a:off x="6649509" y="1713630"/>
            <a:ext cx="1080660" cy="1840876"/>
          </a:xfrm>
          <a:prstGeom prst="straightConnector1">
            <a:avLst/>
          </a:prstGeom>
          <a:ln>
            <a:solidFill>
              <a:srgbClr val="0000FF"/>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8" idx="3"/>
          </p:cNvCxnSpPr>
          <p:nvPr/>
        </p:nvCxnSpPr>
        <p:spPr>
          <a:xfrm>
            <a:off x="6649509" y="2943077"/>
            <a:ext cx="1080661" cy="642060"/>
          </a:xfrm>
          <a:prstGeom prst="straightConnector1">
            <a:avLst/>
          </a:prstGeom>
          <a:ln>
            <a:solidFill>
              <a:srgbClr val="0000FF"/>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stCxn id="9" idx="3"/>
          </p:cNvCxnSpPr>
          <p:nvPr/>
        </p:nvCxnSpPr>
        <p:spPr>
          <a:xfrm flipV="1">
            <a:off x="6649508" y="3623680"/>
            <a:ext cx="1080662" cy="501701"/>
          </a:xfrm>
          <a:prstGeom prst="straightConnector1">
            <a:avLst/>
          </a:prstGeom>
          <a:ln>
            <a:solidFill>
              <a:srgbClr val="0000FF"/>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10" idx="3"/>
          </p:cNvCxnSpPr>
          <p:nvPr/>
        </p:nvCxnSpPr>
        <p:spPr>
          <a:xfrm flipV="1">
            <a:off x="6649508" y="3689190"/>
            <a:ext cx="1080662" cy="1661512"/>
          </a:xfrm>
          <a:prstGeom prst="straightConnector1">
            <a:avLst/>
          </a:prstGeom>
          <a:ln>
            <a:solidFill>
              <a:srgbClr val="0000FF"/>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324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lide(fromBottom)">
                                      <p:cBhvr>
                                        <p:cTn id="38" dur="5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strVal val="#ppt_w*0.70"/>
                                          </p:val>
                                        </p:tav>
                                        <p:tav tm="100000">
                                          <p:val>
                                            <p:strVal val="#ppt_w"/>
                                          </p:val>
                                        </p:tav>
                                      </p:tavLst>
                                    </p:anim>
                                    <p:anim calcmode="lin" valueType="num">
                                      <p:cBhvr>
                                        <p:cTn id="44" dur="1000" fill="hold"/>
                                        <p:tgtEl>
                                          <p:spTgt spid="16"/>
                                        </p:tgtEl>
                                        <p:attrNameLst>
                                          <p:attrName>ppt_h</p:attrName>
                                        </p:attrNameLst>
                                      </p:cBhvr>
                                      <p:tavLst>
                                        <p:tav tm="0">
                                          <p:val>
                                            <p:strVal val="#ppt_h"/>
                                          </p:val>
                                        </p:tav>
                                        <p:tav tm="100000">
                                          <p:val>
                                            <p:strVal val="#ppt_h"/>
                                          </p:val>
                                        </p:tav>
                                      </p:tavLst>
                                    </p:anim>
                                    <p:animEffect transition="in" filter="fade">
                                      <p:cBhvr>
                                        <p:cTn id="45" dur="1000"/>
                                        <p:tgtEl>
                                          <p:spTgt spid="16"/>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lide(fromBottom)">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par>
                                <p:cTn id="60" presetID="6" presetClass="entr" presetSubtype="16"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2000"/>
                                        <p:tgtEl>
                                          <p:spTgt spid="19"/>
                                        </p:tgtEl>
                                      </p:cBhvr>
                                    </p:animEffect>
                                  </p:childTnLst>
                                </p:cTn>
                              </p:par>
                              <p:par>
                                <p:cTn id="63" presetID="6" presetClass="entr" presetSubtype="16"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ircle(in)">
                                      <p:cBhvr>
                                        <p:cTn id="65" dur="2000"/>
                                        <p:tgtEl>
                                          <p:spTgt spid="21"/>
                                        </p:tgtEl>
                                      </p:cBhvr>
                                    </p:animEffect>
                                  </p:childTnLst>
                                </p:cTn>
                              </p:par>
                              <p:par>
                                <p:cTn id="66" presetID="6" presetClass="entr" presetSubtype="16"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circle(in)">
                                      <p:cBhvr>
                                        <p:cTn id="6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P spid="14" grpId="0" animBg="1"/>
      <p:bldP spid="15" grpId="0" animBg="1"/>
      <p:bldP spid="16" grpId="0" animBg="1"/>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781049" y="1657350"/>
            <a:ext cx="10391775" cy="4162733"/>
          </a:xfrm>
        </p:spPr>
        <p:txBody>
          <a:bodyPr>
            <a:normAutofit/>
          </a:bodyPr>
          <a:lstStyle/>
          <a:p>
            <a:pPr algn="just"/>
            <a:r>
              <a:rPr lang="es-CO" sz="2850" dirty="0">
                <a:effectLst>
                  <a:outerShdw blurRad="38100" dist="38100" dir="2700000" algn="tl">
                    <a:srgbClr val="000000">
                      <a:alpha val="43137"/>
                    </a:srgbClr>
                  </a:outerShdw>
                </a:effectLst>
                <a:cs typeface="Arial" panose="020B0604020202020204" pitchFamily="34" charset="0"/>
              </a:rPr>
              <a:t>Los beneficios  PUEDEN REFLEJAR LOS “ </a:t>
            </a:r>
            <a:r>
              <a:rPr lang="es-CO" sz="2850" b="1" dirty="0">
                <a:solidFill>
                  <a:srgbClr val="FF0000"/>
                </a:solidFill>
                <a:effectLst>
                  <a:outerShdw blurRad="38100" dist="38100" dir="2700000" algn="tl">
                    <a:srgbClr val="000000">
                      <a:alpha val="43137"/>
                    </a:srgbClr>
                  </a:outerShdw>
                </a:effectLst>
                <a:cs typeface="Arial" panose="020B0604020202020204" pitchFamily="34" charset="0"/>
              </a:rPr>
              <a:t>COSTOS EVITADOS</a:t>
            </a:r>
            <a:r>
              <a:rPr lang="es-CO" sz="2850" dirty="0">
                <a:effectLst>
                  <a:outerShdw blurRad="38100" dist="38100" dir="2700000" algn="tl">
                    <a:srgbClr val="000000">
                      <a:alpha val="43137"/>
                    </a:srgbClr>
                  </a:outerShdw>
                </a:effectLst>
                <a:cs typeface="Arial" panose="020B0604020202020204" pitchFamily="34" charset="0"/>
              </a:rPr>
              <a:t>”… </a:t>
            </a:r>
            <a:r>
              <a:rPr lang="es-CO" sz="2850" b="1" dirty="0">
                <a:effectLst>
                  <a:outerShdw blurRad="38100" dist="38100" dir="2700000" algn="tl">
                    <a:srgbClr val="000000">
                      <a:alpha val="43137"/>
                    </a:srgbClr>
                  </a:outerShdw>
                </a:effectLst>
                <a:cs typeface="Arial" panose="020B0604020202020204" pitchFamily="34" charset="0"/>
              </a:rPr>
              <a:t>Valoración económica </a:t>
            </a:r>
            <a:r>
              <a:rPr lang="es-CO" sz="2850" dirty="0">
                <a:effectLst>
                  <a:outerShdw blurRad="38100" dist="38100" dir="2700000" algn="tl">
                    <a:srgbClr val="000000">
                      <a:alpha val="43137"/>
                    </a:srgbClr>
                  </a:outerShdw>
                </a:effectLst>
                <a:cs typeface="Arial" panose="020B0604020202020204" pitchFamily="34" charset="0"/>
              </a:rPr>
              <a:t>que se genera  y se cuantifica para cada una  personas beneficiadas que al comenzar a disfrutar de un bien o servicio entregado por el Proyecto, deben dejar de pagarlo.</a:t>
            </a:r>
          </a:p>
          <a:p>
            <a:pPr algn="just"/>
            <a:r>
              <a:rPr lang="es-CO" sz="2100" dirty="0">
                <a:effectLst>
                  <a:outerShdw blurRad="38100" dist="38100" dir="2700000" algn="tl">
                    <a:srgbClr val="000000">
                      <a:alpha val="43137"/>
                    </a:srgbClr>
                  </a:outerShdw>
                </a:effectLst>
                <a:cs typeface="Arial" panose="020B0604020202020204" pitchFamily="34" charset="0"/>
              </a:rPr>
              <a:t>Ejemplos:</a:t>
            </a:r>
          </a:p>
          <a:p>
            <a:pPr marL="342900" indent="-342900" algn="just">
              <a:buFont typeface="Arial" panose="020B0604020202020204" pitchFamily="34" charset="0"/>
              <a:buChar char="•"/>
            </a:pPr>
            <a:r>
              <a:rPr lang="es-CO" sz="2100" dirty="0">
                <a:effectLst>
                  <a:outerShdw blurRad="38100" dist="38100" dir="2700000" algn="tl">
                    <a:srgbClr val="000000">
                      <a:alpha val="43137"/>
                    </a:srgbClr>
                  </a:outerShdw>
                </a:effectLst>
                <a:cs typeface="Arial" panose="020B0604020202020204" pitchFamily="34" charset="0"/>
              </a:rPr>
              <a:t>Costos evitados por desplazamiento a zonas recreativas.</a:t>
            </a:r>
          </a:p>
          <a:p>
            <a:pPr marL="342900" indent="-342900" algn="just">
              <a:buFont typeface="Arial" panose="020B0604020202020204" pitchFamily="34" charset="0"/>
              <a:buChar char="•"/>
            </a:pPr>
            <a:r>
              <a:rPr lang="es-CO" sz="2100" dirty="0">
                <a:effectLst>
                  <a:outerShdw blurRad="38100" dist="38100" dir="2700000" algn="tl">
                    <a:srgbClr val="000000">
                      <a:alpha val="43137"/>
                    </a:srgbClr>
                  </a:outerShdw>
                </a:effectLst>
                <a:cs typeface="Arial" panose="020B0604020202020204" pitchFamily="34" charset="0"/>
              </a:rPr>
              <a:t>Costos evitados por pago de tratamientos por consumo de sustancias psicoactivas.</a:t>
            </a:r>
          </a:p>
          <a:p>
            <a:pPr marL="342900" indent="-342900" algn="just">
              <a:buFont typeface="Arial" panose="020B0604020202020204" pitchFamily="34" charset="0"/>
              <a:buChar char="•"/>
            </a:pPr>
            <a:r>
              <a:rPr lang="es-CO" sz="2100" dirty="0">
                <a:effectLst>
                  <a:outerShdw blurRad="38100" dist="38100" dir="2700000" algn="tl">
                    <a:srgbClr val="000000">
                      <a:alpha val="43137"/>
                    </a:srgbClr>
                  </a:outerShdw>
                </a:effectLst>
                <a:cs typeface="Arial" panose="020B0604020202020204" pitchFamily="34" charset="0"/>
              </a:rPr>
              <a:t>Costos evitados por enfermedades producidas por contaminación de agua.</a:t>
            </a:r>
          </a:p>
          <a:p>
            <a:pPr marL="342900" indent="-342900" algn="just">
              <a:buFont typeface="Arial" panose="020B0604020202020204" pitchFamily="34" charset="0"/>
              <a:buChar char="•"/>
            </a:pPr>
            <a:r>
              <a:rPr lang="es-CO" sz="2100" dirty="0">
                <a:effectLst>
                  <a:outerShdw blurRad="38100" dist="38100" dir="2700000" algn="tl">
                    <a:srgbClr val="000000">
                      <a:alpha val="43137"/>
                    </a:srgbClr>
                  </a:outerShdw>
                </a:effectLst>
                <a:cs typeface="Arial" panose="020B0604020202020204" pitchFamily="34" charset="0"/>
              </a:rPr>
              <a:t>Costos evitados por pérdidas humanas. </a:t>
            </a:r>
          </a:p>
          <a:p>
            <a:pPr algn="just"/>
            <a:endParaRPr lang="es-ES" sz="1500" b="1" i="1" dirty="0">
              <a:cs typeface="Arial" panose="020B0604020202020204" pitchFamily="34" charset="0"/>
            </a:endParaRPr>
          </a:p>
        </p:txBody>
      </p:sp>
      <p:sp>
        <p:nvSpPr>
          <p:cNvPr id="4" name="7 Proceso alternativo">
            <a:extLst>
              <a:ext uri="{FF2B5EF4-FFF2-40B4-BE49-F238E27FC236}">
                <a16:creationId xmlns:a16="http://schemas.microsoft.com/office/drawing/2014/main" xmlns="" id="{087CFA16-C60A-483A-99A9-92A1979F1AF1}"/>
              </a:ext>
            </a:extLst>
          </p:cNvPr>
          <p:cNvSpPr/>
          <p:nvPr/>
        </p:nvSpPr>
        <p:spPr>
          <a:xfrm>
            <a:off x="609600" y="579221"/>
            <a:ext cx="5810864" cy="52875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1"/>
                </a:solidFill>
              </a:rPr>
              <a:t>BENEFICIOS  </a:t>
            </a:r>
          </a:p>
        </p:txBody>
      </p:sp>
    </p:spTree>
    <p:extLst>
      <p:ext uri="{BB962C8B-B14F-4D97-AF65-F5344CB8AC3E}">
        <p14:creationId xmlns:p14="http://schemas.microsoft.com/office/powerpoint/2010/main" val="39330916"/>
      </p:ext>
    </p:extLst>
  </p:cSld>
  <p:clrMapOvr>
    <a:masterClrMapping/>
  </p:clrMapOvr>
  <p:transition spd="slow">
    <p:pull/>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ceso alternativo 4">
            <a:extLst>
              <a:ext uri="{FF2B5EF4-FFF2-40B4-BE49-F238E27FC236}">
                <a16:creationId xmlns:a16="http://schemas.microsoft.com/office/drawing/2014/main" xmlns="" id="{D5B3A567-2329-4EDE-A2E5-0B1382BA9ADC}"/>
              </a:ext>
            </a:extLst>
          </p:cNvPr>
          <p:cNvSpPr/>
          <p:nvPr/>
        </p:nvSpPr>
        <p:spPr>
          <a:xfrm>
            <a:off x="842963" y="1238250"/>
            <a:ext cx="10506074" cy="192813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tx1"/>
                </a:solidFill>
              </a:rPr>
              <a:t>INSTRUMENTOS DE APOYO PARA EL LA PLANIFICACION ESTRATÉGICA </a:t>
            </a:r>
            <a:endParaRPr lang="es-ES" sz="4000" b="1" dirty="0">
              <a:solidFill>
                <a:schemeClr val="tx1"/>
              </a:solidFill>
            </a:endParaRPr>
          </a:p>
        </p:txBody>
      </p:sp>
      <p:sp>
        <p:nvSpPr>
          <p:cNvPr id="5" name="7 Proceso alternativo">
            <a:extLst>
              <a:ext uri="{FF2B5EF4-FFF2-40B4-BE49-F238E27FC236}">
                <a16:creationId xmlns:a16="http://schemas.microsoft.com/office/drawing/2014/main" xmlns="" id="{CB38CBCF-7FBB-4F7D-B759-F0493E836AB0}"/>
              </a:ext>
            </a:extLst>
          </p:cNvPr>
          <p:cNvSpPr/>
          <p:nvPr/>
        </p:nvSpPr>
        <p:spPr>
          <a:xfrm>
            <a:off x="1123950" y="3691614"/>
            <a:ext cx="4905375" cy="52875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1"/>
                </a:solidFill>
              </a:rPr>
              <a:t>PLAN INDICATIVO   </a:t>
            </a:r>
          </a:p>
        </p:txBody>
      </p:sp>
      <p:sp>
        <p:nvSpPr>
          <p:cNvPr id="6" name="7 Proceso alternativo">
            <a:extLst>
              <a:ext uri="{FF2B5EF4-FFF2-40B4-BE49-F238E27FC236}">
                <a16:creationId xmlns:a16="http://schemas.microsoft.com/office/drawing/2014/main" xmlns="" id="{27625B3B-350E-4711-9ED5-72928954E107}"/>
              </a:ext>
            </a:extLst>
          </p:cNvPr>
          <p:cNvSpPr/>
          <p:nvPr/>
        </p:nvSpPr>
        <p:spPr>
          <a:xfrm>
            <a:off x="1123950" y="4745592"/>
            <a:ext cx="4905375" cy="138850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1"/>
                </a:solidFill>
              </a:rPr>
              <a:t>PLAN DE ACCION    </a:t>
            </a:r>
          </a:p>
        </p:txBody>
      </p:sp>
      <p:sp>
        <p:nvSpPr>
          <p:cNvPr id="7" name="7 Proceso alternativo">
            <a:extLst>
              <a:ext uri="{FF2B5EF4-FFF2-40B4-BE49-F238E27FC236}">
                <a16:creationId xmlns:a16="http://schemas.microsoft.com/office/drawing/2014/main" xmlns="" id="{AD66EF26-44CC-47E6-B937-6535CB95A8AF}"/>
              </a:ext>
            </a:extLst>
          </p:cNvPr>
          <p:cNvSpPr/>
          <p:nvPr/>
        </p:nvSpPr>
        <p:spPr>
          <a:xfrm>
            <a:off x="6838950" y="3429000"/>
            <a:ext cx="4548187" cy="102870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METAS DEL CUATRIENIO DISTRIBUIDAS EN EL PERÍODO DE GOBIERNO </a:t>
            </a:r>
          </a:p>
        </p:txBody>
      </p:sp>
      <p:sp>
        <p:nvSpPr>
          <p:cNvPr id="8" name="7 Proceso alternativo">
            <a:extLst>
              <a:ext uri="{FF2B5EF4-FFF2-40B4-BE49-F238E27FC236}">
                <a16:creationId xmlns:a16="http://schemas.microsoft.com/office/drawing/2014/main" xmlns="" id="{CEE57159-076B-448F-A943-34CBF72AAB9C}"/>
              </a:ext>
            </a:extLst>
          </p:cNvPr>
          <p:cNvSpPr/>
          <p:nvPr/>
        </p:nvSpPr>
        <p:spPr>
          <a:xfrm>
            <a:off x="6838950" y="4712931"/>
            <a:ext cx="4548187" cy="1173519"/>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METAS DE LA ANUALIDAD ASOCIADAS A LAS ACCIONES Y AL CRONOGRAMA MENSUAL </a:t>
            </a:r>
          </a:p>
        </p:txBody>
      </p:sp>
    </p:spTree>
    <p:extLst>
      <p:ext uri="{BB962C8B-B14F-4D97-AF65-F5344CB8AC3E}">
        <p14:creationId xmlns:p14="http://schemas.microsoft.com/office/powerpoint/2010/main" val="14546138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ceso alternativo 4">
            <a:extLst>
              <a:ext uri="{FF2B5EF4-FFF2-40B4-BE49-F238E27FC236}">
                <a16:creationId xmlns:a16="http://schemas.microsoft.com/office/drawing/2014/main" xmlns="" id="{C0508218-EA57-4C3F-84EC-143B111754D9}"/>
              </a:ext>
            </a:extLst>
          </p:cNvPr>
          <p:cNvSpPr/>
          <p:nvPr/>
        </p:nvSpPr>
        <p:spPr>
          <a:xfrm>
            <a:off x="847726" y="688617"/>
            <a:ext cx="6523090" cy="49521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700" b="1" dirty="0">
                <a:solidFill>
                  <a:schemeClr val="tx1"/>
                </a:solidFill>
              </a:rPr>
              <a:t>PLAN INDICATIVO </a:t>
            </a:r>
            <a:endParaRPr lang="es-ES" b="1" dirty="0">
              <a:solidFill>
                <a:schemeClr val="tx1"/>
              </a:solidFill>
            </a:endParaRPr>
          </a:p>
        </p:txBody>
      </p:sp>
      <p:pic>
        <p:nvPicPr>
          <p:cNvPr id="3" name="Imagen 2">
            <a:extLst>
              <a:ext uri="{FF2B5EF4-FFF2-40B4-BE49-F238E27FC236}">
                <a16:creationId xmlns:a16="http://schemas.microsoft.com/office/drawing/2014/main" xmlns="" id="{05AEC8D2-F9CC-4228-B551-C39230BCEDE6}"/>
              </a:ext>
            </a:extLst>
          </p:cNvPr>
          <p:cNvPicPr>
            <a:picLocks noChangeAspect="1"/>
          </p:cNvPicPr>
          <p:nvPr/>
        </p:nvPicPr>
        <p:blipFill>
          <a:blip r:embed="rId2"/>
          <a:stretch>
            <a:fillRect/>
          </a:stretch>
        </p:blipFill>
        <p:spPr>
          <a:xfrm>
            <a:off x="1066801" y="1666780"/>
            <a:ext cx="8356870" cy="4502603"/>
          </a:xfrm>
          <a:prstGeom prst="rect">
            <a:avLst/>
          </a:prstGeom>
          <a:ln w="19050">
            <a:solidFill>
              <a:srgbClr val="3437E9"/>
            </a:solidFill>
          </a:ln>
        </p:spPr>
      </p:pic>
    </p:spTree>
    <p:extLst>
      <p:ext uri="{BB962C8B-B14F-4D97-AF65-F5344CB8AC3E}">
        <p14:creationId xmlns:p14="http://schemas.microsoft.com/office/powerpoint/2010/main" val="31025412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410B6EEC-AEB0-4C3D-9DB8-CA8E66E9D803}"/>
              </a:ext>
            </a:extLst>
          </p:cNvPr>
          <p:cNvPicPr>
            <a:picLocks noChangeAspect="1"/>
          </p:cNvPicPr>
          <p:nvPr/>
        </p:nvPicPr>
        <p:blipFill>
          <a:blip r:embed="rId2"/>
          <a:stretch>
            <a:fillRect/>
          </a:stretch>
        </p:blipFill>
        <p:spPr>
          <a:xfrm>
            <a:off x="971550" y="1124745"/>
            <a:ext cx="9533422" cy="5133751"/>
          </a:xfrm>
          <a:prstGeom prst="rect">
            <a:avLst/>
          </a:prstGeom>
        </p:spPr>
      </p:pic>
      <p:sp>
        <p:nvSpPr>
          <p:cNvPr id="6" name="Proceso alternativo 4">
            <a:extLst>
              <a:ext uri="{FF2B5EF4-FFF2-40B4-BE49-F238E27FC236}">
                <a16:creationId xmlns:a16="http://schemas.microsoft.com/office/drawing/2014/main" xmlns="" id="{C0508218-EA57-4C3F-84EC-143B111754D9}"/>
              </a:ext>
            </a:extLst>
          </p:cNvPr>
          <p:cNvSpPr/>
          <p:nvPr/>
        </p:nvSpPr>
        <p:spPr>
          <a:xfrm>
            <a:off x="1524001" y="404664"/>
            <a:ext cx="5818239" cy="49521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700" b="1" dirty="0">
                <a:solidFill>
                  <a:schemeClr val="tx1"/>
                </a:solidFill>
              </a:rPr>
              <a:t>PLAN DE ACCIÓN </a:t>
            </a:r>
            <a:endParaRPr lang="es-ES" b="1" dirty="0">
              <a:solidFill>
                <a:schemeClr val="tx1"/>
              </a:solidFill>
            </a:endParaRPr>
          </a:p>
        </p:txBody>
      </p:sp>
    </p:spTree>
    <p:extLst>
      <p:ext uri="{BB962C8B-B14F-4D97-AF65-F5344CB8AC3E}">
        <p14:creationId xmlns:p14="http://schemas.microsoft.com/office/powerpoint/2010/main" val="12242972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747361" y="1629900"/>
            <a:ext cx="8206739" cy="3390046"/>
          </a:xfrm>
          <a:prstGeom prst="roundRect">
            <a:avLst>
              <a:gd name="adj" fmla="val 2873"/>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latin typeface="Arial Narrow" panose="020B0606020202030204" pitchFamily="34" charset="0"/>
            </a:endParaRPr>
          </a:p>
        </p:txBody>
      </p:sp>
      <p:sp>
        <p:nvSpPr>
          <p:cNvPr id="6" name="CuadroTexto 5"/>
          <p:cNvSpPr txBox="1"/>
          <p:nvPr/>
        </p:nvSpPr>
        <p:spPr>
          <a:xfrm>
            <a:off x="1871241" y="1685196"/>
            <a:ext cx="8082858" cy="3223831"/>
          </a:xfrm>
          <a:prstGeom prst="rect">
            <a:avLst/>
          </a:prstGeom>
          <a:noFill/>
        </p:spPr>
        <p:txBody>
          <a:bodyPr wrap="square" rtlCol="0">
            <a:spAutoFit/>
          </a:bodyPr>
          <a:lstStyle/>
          <a:p>
            <a:pPr algn="ctr">
              <a:lnSpc>
                <a:spcPct val="107000"/>
              </a:lnSpc>
              <a:spcAft>
                <a:spcPts val="600"/>
              </a:spcAft>
            </a:pPr>
            <a:r>
              <a:rPr lang="es-CO" sz="2100"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“ITAGÜÍ CIUDAD DE OPORTUNIDADES” 2020 – 2023</a:t>
            </a:r>
            <a:endParaRPr lang="es-CO" sz="2100" dirty="0">
              <a:solidFill>
                <a:srgbClr val="0055B2"/>
              </a:solidFill>
              <a:latin typeface="Swis721 Cn BT" panose="020B0506020202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s-CO" sz="2100"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CORTE 31 DE DICIEMBRE  DEL 2020</a:t>
            </a:r>
            <a:endParaRPr lang="es-CO" sz="2100" dirty="0">
              <a:solidFill>
                <a:srgbClr val="0055B2"/>
              </a:solidFill>
              <a:latin typeface="Swis721 Cn BT" panose="020B0506020202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PROGRAMACIÓN VIGENCIA 2020: </a:t>
            </a:r>
            <a:r>
              <a:rPr lang="es-CO"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25,49%</a:t>
            </a:r>
          </a:p>
          <a:p>
            <a:pPr algn="ctr">
              <a:lnSpc>
                <a:spcPct val="107000"/>
              </a:lnSpc>
              <a:spcAft>
                <a:spcPts val="600"/>
              </a:spcAft>
            </a:pP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AVANCE ALCANZADO: </a:t>
            </a:r>
            <a:r>
              <a:rPr lang="es-CO"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26,88% </a:t>
            </a:r>
          </a:p>
          <a:p>
            <a:pPr algn="just">
              <a:lnSpc>
                <a:spcPct val="107000"/>
              </a:lnSpc>
              <a:spcAft>
                <a:spcPts val="600"/>
              </a:spcAft>
            </a:pP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El Plan de Desarrollo Territorial, se ejecuta en la actualidad a través de </a:t>
            </a:r>
            <a:r>
              <a:rPr lang="es-CO"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163 Proyectos de Inversión formulados, a</a:t>
            </a: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 cargo de 20 Unidades Administrativas</a:t>
            </a:r>
            <a:r>
              <a:rPr lang="es-CO"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 </a:t>
            </a: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que tienen asociados </a:t>
            </a:r>
            <a:r>
              <a:rPr lang="es-CO" b="1"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482 indicadores</a:t>
            </a:r>
            <a:r>
              <a:rPr lang="es-CO" dirty="0">
                <a:solidFill>
                  <a:srgbClr val="0055B2"/>
                </a:solidFill>
                <a:latin typeface="Swis721 Cn BT" panose="020B0506020202030204" pitchFamily="34" charset="0"/>
                <a:ea typeface="Calibri" panose="020F0502020204030204" pitchFamily="34" charset="0"/>
                <a:cs typeface="Times New Roman" panose="02020603050405020304" pitchFamily="18" charset="0"/>
              </a:rPr>
              <a:t> de producto, que corresponden al 100% de las metas planteadas para el cuatrienio; los cuales se articulan a: </a:t>
            </a:r>
          </a:p>
          <a:p>
            <a:pPr algn="ctr"/>
            <a:endParaRPr lang="es-ES" b="1" dirty="0">
              <a:solidFill>
                <a:srgbClr val="0055B2"/>
              </a:solidFill>
              <a:latin typeface="Swis721 Cn BT" panose="020B0506020202030204" pitchFamily="34" charset="0"/>
              <a:cs typeface="Arial" panose="020B0604020202020204" pitchFamily="34" charset="0"/>
            </a:endParaRPr>
          </a:p>
        </p:txBody>
      </p:sp>
      <p:sp>
        <p:nvSpPr>
          <p:cNvPr id="7" name="Rectángulo redondeado 6"/>
          <p:cNvSpPr/>
          <p:nvPr/>
        </p:nvSpPr>
        <p:spPr>
          <a:xfrm>
            <a:off x="1524003" y="1162336"/>
            <a:ext cx="6224285" cy="481481"/>
          </a:xfrm>
          <a:prstGeom prst="roundRect">
            <a:avLst>
              <a:gd name="adj" fmla="val 26263"/>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latin typeface="Swis721 Cn BT" panose="020B0506020202030204" pitchFamily="34" charset="0"/>
            </a:endParaRPr>
          </a:p>
        </p:txBody>
      </p:sp>
      <p:sp>
        <p:nvSpPr>
          <p:cNvPr id="8" name="CuadroTexto 7"/>
          <p:cNvSpPr txBox="1"/>
          <p:nvPr/>
        </p:nvSpPr>
        <p:spPr>
          <a:xfrm>
            <a:off x="1638301" y="1251925"/>
            <a:ext cx="6224286" cy="415498"/>
          </a:xfrm>
          <a:prstGeom prst="rect">
            <a:avLst/>
          </a:prstGeom>
          <a:noFill/>
        </p:spPr>
        <p:txBody>
          <a:bodyPr wrap="square" rtlCol="0">
            <a:spAutoFit/>
          </a:bodyPr>
          <a:lstStyle/>
          <a:p>
            <a:pPr algn="ctr"/>
            <a:r>
              <a:rPr lang="es-ES" sz="2100" b="1" dirty="0">
                <a:latin typeface="Arial Narrow" panose="020B0606020202030204" pitchFamily="34" charset="0"/>
                <a:cs typeface="Arial" panose="020B0604020202020204" pitchFamily="34" charset="0"/>
              </a:rPr>
              <a:t>INFORME DE SEGUIMIENTO AL PLAN DE DESARROLLO</a:t>
            </a:r>
          </a:p>
        </p:txBody>
      </p:sp>
      <p:grpSp>
        <p:nvGrpSpPr>
          <p:cNvPr id="9" name="Grupo 8"/>
          <p:cNvGrpSpPr/>
          <p:nvPr/>
        </p:nvGrpSpPr>
        <p:grpSpPr>
          <a:xfrm>
            <a:off x="4939171" y="4526972"/>
            <a:ext cx="1636898" cy="1444699"/>
            <a:chOff x="547703" y="1694477"/>
            <a:chExt cx="2322283" cy="1071875"/>
          </a:xfrm>
        </p:grpSpPr>
        <p:sp>
          <p:nvSpPr>
            <p:cNvPr id="10" name="Rectángulo redondeado 9"/>
            <p:cNvSpPr/>
            <p:nvPr/>
          </p:nvSpPr>
          <p:spPr>
            <a:xfrm>
              <a:off x="565666" y="2040893"/>
              <a:ext cx="2304320" cy="725459"/>
            </a:xfrm>
            <a:prstGeom prst="roundRect">
              <a:avLst>
                <a:gd name="adj" fmla="val 22211"/>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11" name="CuadroTexto 10"/>
            <p:cNvSpPr txBox="1"/>
            <p:nvPr/>
          </p:nvSpPr>
          <p:spPr>
            <a:xfrm>
              <a:off x="547703" y="2194959"/>
              <a:ext cx="2308760" cy="548042"/>
            </a:xfrm>
            <a:prstGeom prst="rect">
              <a:avLst/>
            </a:prstGeom>
            <a:noFill/>
          </p:spPr>
          <p:txBody>
            <a:bodyPr wrap="square" rtlCol="0">
              <a:spAutoFit/>
            </a:bodyPr>
            <a:lstStyle/>
            <a:p>
              <a:pPr algn="ctr"/>
              <a:r>
                <a:rPr lang="es-ES" sz="2100" b="1" dirty="0">
                  <a:solidFill>
                    <a:srgbClr val="0055B2"/>
                  </a:solidFill>
                  <a:latin typeface="Swis721 Cn BT" panose="020B0506020202030204" pitchFamily="34" charset="0"/>
                  <a:cs typeface="Arial" panose="020B0604020202020204" pitchFamily="34" charset="0"/>
                </a:rPr>
                <a:t>Líneas Estratégicas</a:t>
              </a:r>
            </a:p>
          </p:txBody>
        </p:sp>
        <p:sp>
          <p:nvSpPr>
            <p:cNvPr id="12" name="Rectángulo redondeado 11"/>
            <p:cNvSpPr/>
            <p:nvPr/>
          </p:nvSpPr>
          <p:spPr>
            <a:xfrm>
              <a:off x="565667" y="1694477"/>
              <a:ext cx="2272832" cy="492088"/>
            </a:xfrm>
            <a:prstGeom prst="roundRect">
              <a:avLst>
                <a:gd name="adj" fmla="val 26263"/>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13" name="CuadroTexto 12"/>
            <p:cNvSpPr txBox="1"/>
            <p:nvPr/>
          </p:nvSpPr>
          <p:spPr>
            <a:xfrm>
              <a:off x="575327" y="1694728"/>
              <a:ext cx="2276398" cy="445284"/>
            </a:xfrm>
            <a:prstGeom prst="rect">
              <a:avLst/>
            </a:prstGeom>
            <a:noFill/>
          </p:spPr>
          <p:txBody>
            <a:bodyPr wrap="square" rtlCol="0">
              <a:spAutoFit/>
            </a:bodyPr>
            <a:lstStyle/>
            <a:p>
              <a:pPr algn="ctr"/>
              <a:r>
                <a:rPr lang="es-ES" sz="3300" b="1" dirty="0">
                  <a:latin typeface="Swis721 Cn BT" panose="020B0506020202030204" pitchFamily="34" charset="0"/>
                  <a:cs typeface="Arial" panose="020B0604020202020204" pitchFamily="34" charset="0"/>
                </a:rPr>
                <a:t>28</a:t>
              </a:r>
            </a:p>
          </p:txBody>
        </p:sp>
      </p:grpSp>
      <p:grpSp>
        <p:nvGrpSpPr>
          <p:cNvPr id="14" name="Grupo 13"/>
          <p:cNvGrpSpPr/>
          <p:nvPr/>
        </p:nvGrpSpPr>
        <p:grpSpPr>
          <a:xfrm>
            <a:off x="2285582" y="4564352"/>
            <a:ext cx="1628460" cy="1401041"/>
            <a:chOff x="559673" y="1694477"/>
            <a:chExt cx="2310313" cy="1039484"/>
          </a:xfrm>
        </p:grpSpPr>
        <p:sp>
          <p:nvSpPr>
            <p:cNvPr id="15" name="Rectángulo redondeado 14"/>
            <p:cNvSpPr/>
            <p:nvPr/>
          </p:nvSpPr>
          <p:spPr>
            <a:xfrm>
              <a:off x="565666" y="2040893"/>
              <a:ext cx="2304320" cy="483686"/>
            </a:xfrm>
            <a:prstGeom prst="roundRect">
              <a:avLst>
                <a:gd name="adj" fmla="val 22211"/>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16" name="CuadroTexto 15"/>
            <p:cNvSpPr txBox="1"/>
            <p:nvPr/>
          </p:nvSpPr>
          <p:spPr>
            <a:xfrm>
              <a:off x="559673" y="2185919"/>
              <a:ext cx="2308760" cy="548042"/>
            </a:xfrm>
            <a:prstGeom prst="rect">
              <a:avLst/>
            </a:prstGeom>
            <a:noFill/>
          </p:spPr>
          <p:txBody>
            <a:bodyPr wrap="square" rtlCol="0">
              <a:spAutoFit/>
            </a:bodyPr>
            <a:lstStyle/>
            <a:p>
              <a:pPr algn="ctr"/>
              <a:r>
                <a:rPr lang="es-ES" sz="2100" b="1" dirty="0">
                  <a:solidFill>
                    <a:srgbClr val="0055B2"/>
                  </a:solidFill>
                  <a:latin typeface="Swis721 Cn BT" panose="020B0506020202030204" pitchFamily="34" charset="0"/>
                  <a:cs typeface="Arial" panose="020B0604020202020204" pitchFamily="34" charset="0"/>
                </a:rPr>
                <a:t>Compromisos</a:t>
              </a:r>
            </a:p>
          </p:txBody>
        </p:sp>
        <p:sp>
          <p:nvSpPr>
            <p:cNvPr id="17" name="Rectángulo redondeado 16"/>
            <p:cNvSpPr/>
            <p:nvPr/>
          </p:nvSpPr>
          <p:spPr>
            <a:xfrm>
              <a:off x="565667" y="1694477"/>
              <a:ext cx="2272832" cy="492088"/>
            </a:xfrm>
            <a:prstGeom prst="roundRect">
              <a:avLst>
                <a:gd name="adj" fmla="val 26263"/>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18" name="CuadroTexto 17"/>
            <p:cNvSpPr txBox="1"/>
            <p:nvPr/>
          </p:nvSpPr>
          <p:spPr>
            <a:xfrm>
              <a:off x="575326" y="1694728"/>
              <a:ext cx="2276397" cy="445284"/>
            </a:xfrm>
            <a:prstGeom prst="rect">
              <a:avLst/>
            </a:prstGeom>
            <a:noFill/>
          </p:spPr>
          <p:txBody>
            <a:bodyPr wrap="square" rtlCol="0">
              <a:spAutoFit/>
            </a:bodyPr>
            <a:lstStyle/>
            <a:p>
              <a:pPr algn="ctr"/>
              <a:r>
                <a:rPr lang="es-ES" sz="3300" b="1" dirty="0">
                  <a:latin typeface="Swis721 Cn BT" panose="020B0506020202030204" pitchFamily="34" charset="0"/>
                  <a:cs typeface="Arial" panose="020B0604020202020204" pitchFamily="34" charset="0"/>
                </a:rPr>
                <a:t>6</a:t>
              </a:r>
            </a:p>
          </p:txBody>
        </p:sp>
      </p:grpSp>
      <p:grpSp>
        <p:nvGrpSpPr>
          <p:cNvPr id="19" name="Grupo 18"/>
          <p:cNvGrpSpPr/>
          <p:nvPr/>
        </p:nvGrpSpPr>
        <p:grpSpPr>
          <a:xfrm>
            <a:off x="7522580" y="4471844"/>
            <a:ext cx="1628460" cy="1118831"/>
            <a:chOff x="559673" y="1694477"/>
            <a:chExt cx="2310313" cy="830102"/>
          </a:xfrm>
        </p:grpSpPr>
        <p:sp>
          <p:nvSpPr>
            <p:cNvPr id="20" name="Rectángulo redondeado 19"/>
            <p:cNvSpPr/>
            <p:nvPr/>
          </p:nvSpPr>
          <p:spPr>
            <a:xfrm>
              <a:off x="565666" y="2040893"/>
              <a:ext cx="2304320" cy="483686"/>
            </a:xfrm>
            <a:prstGeom prst="roundRect">
              <a:avLst>
                <a:gd name="adj" fmla="val 22211"/>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21" name="CuadroTexto 20"/>
            <p:cNvSpPr txBox="1"/>
            <p:nvPr/>
          </p:nvSpPr>
          <p:spPr>
            <a:xfrm>
              <a:off x="559673" y="2185919"/>
              <a:ext cx="2308760" cy="308273"/>
            </a:xfrm>
            <a:prstGeom prst="rect">
              <a:avLst/>
            </a:prstGeom>
            <a:noFill/>
          </p:spPr>
          <p:txBody>
            <a:bodyPr wrap="square" rtlCol="0">
              <a:spAutoFit/>
            </a:bodyPr>
            <a:lstStyle/>
            <a:p>
              <a:pPr algn="ctr"/>
              <a:r>
                <a:rPr lang="es-ES" sz="2100" b="1" dirty="0">
                  <a:solidFill>
                    <a:srgbClr val="0055B2"/>
                  </a:solidFill>
                  <a:latin typeface="Swis721 Cn BT" panose="020B0506020202030204" pitchFamily="34" charset="0"/>
                  <a:cs typeface="Arial" panose="020B0604020202020204" pitchFamily="34" charset="0"/>
                </a:rPr>
                <a:t>Programas</a:t>
              </a:r>
            </a:p>
          </p:txBody>
        </p:sp>
        <p:sp>
          <p:nvSpPr>
            <p:cNvPr id="22" name="Rectángulo redondeado 21"/>
            <p:cNvSpPr/>
            <p:nvPr/>
          </p:nvSpPr>
          <p:spPr>
            <a:xfrm>
              <a:off x="565667" y="1694477"/>
              <a:ext cx="2272832" cy="492088"/>
            </a:xfrm>
            <a:prstGeom prst="roundRect">
              <a:avLst>
                <a:gd name="adj" fmla="val 26263"/>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350" dirty="0"/>
            </a:p>
          </p:txBody>
        </p:sp>
        <p:sp>
          <p:nvSpPr>
            <p:cNvPr id="23" name="CuadroTexto 22"/>
            <p:cNvSpPr txBox="1"/>
            <p:nvPr/>
          </p:nvSpPr>
          <p:spPr>
            <a:xfrm>
              <a:off x="575326" y="1694728"/>
              <a:ext cx="2276397" cy="445284"/>
            </a:xfrm>
            <a:prstGeom prst="rect">
              <a:avLst/>
            </a:prstGeom>
            <a:noFill/>
          </p:spPr>
          <p:txBody>
            <a:bodyPr wrap="square" rtlCol="0">
              <a:spAutoFit/>
            </a:bodyPr>
            <a:lstStyle/>
            <a:p>
              <a:pPr algn="ctr"/>
              <a:r>
                <a:rPr lang="es-ES" sz="3300" b="1" dirty="0">
                  <a:latin typeface="Swis721 Cn BT" panose="020B0506020202030204" pitchFamily="34" charset="0"/>
                  <a:cs typeface="Arial" panose="020B0604020202020204" pitchFamily="34" charset="0"/>
                </a:rPr>
                <a:t>102</a:t>
              </a:r>
            </a:p>
          </p:txBody>
        </p:sp>
      </p:grpSp>
    </p:spTree>
    <p:extLst>
      <p:ext uri="{BB962C8B-B14F-4D97-AF65-F5344CB8AC3E}">
        <p14:creationId xmlns:p14="http://schemas.microsoft.com/office/powerpoint/2010/main" val="19807568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D11C8162-BCCE-407A-9949-EDA3C001EDCD}"/>
              </a:ext>
            </a:extLst>
          </p:cNvPr>
          <p:cNvPicPr>
            <a:picLocks noChangeAspect="1"/>
          </p:cNvPicPr>
          <p:nvPr/>
        </p:nvPicPr>
        <p:blipFill>
          <a:blip r:embed="rId2"/>
          <a:stretch>
            <a:fillRect/>
          </a:stretch>
        </p:blipFill>
        <p:spPr>
          <a:xfrm>
            <a:off x="4541497" y="1575680"/>
            <a:ext cx="7183777" cy="3202278"/>
          </a:xfrm>
          <a:prstGeom prst="rect">
            <a:avLst/>
          </a:prstGeom>
        </p:spPr>
      </p:pic>
      <p:pic>
        <p:nvPicPr>
          <p:cNvPr id="4" name="Imagen 3">
            <a:extLst>
              <a:ext uri="{FF2B5EF4-FFF2-40B4-BE49-F238E27FC236}">
                <a16:creationId xmlns:a16="http://schemas.microsoft.com/office/drawing/2014/main" xmlns="" id="{F60C2E06-58CF-4716-A550-747C9BCFB3EC}"/>
              </a:ext>
            </a:extLst>
          </p:cNvPr>
          <p:cNvPicPr/>
          <p:nvPr/>
        </p:nvPicPr>
        <p:blipFill>
          <a:blip r:embed="rId3"/>
          <a:stretch>
            <a:fillRect/>
          </a:stretch>
        </p:blipFill>
        <p:spPr>
          <a:xfrm>
            <a:off x="666750" y="1171575"/>
            <a:ext cx="3448050" cy="4838700"/>
          </a:xfrm>
          <a:prstGeom prst="rect">
            <a:avLst/>
          </a:prstGeom>
        </p:spPr>
      </p:pic>
    </p:spTree>
    <p:extLst>
      <p:ext uri="{BB962C8B-B14F-4D97-AF65-F5344CB8AC3E}">
        <p14:creationId xmlns:p14="http://schemas.microsoft.com/office/powerpoint/2010/main" val="34346768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596BFC9-6677-4687-8ED2-244BC5A7D55D}"/>
              </a:ext>
            </a:extLst>
          </p:cNvPr>
          <p:cNvPicPr/>
          <p:nvPr/>
        </p:nvPicPr>
        <p:blipFill>
          <a:blip r:embed="rId2"/>
          <a:stretch>
            <a:fillRect/>
          </a:stretch>
        </p:blipFill>
        <p:spPr>
          <a:xfrm>
            <a:off x="952718" y="990600"/>
            <a:ext cx="2904227" cy="4810125"/>
          </a:xfrm>
          <a:prstGeom prst="rect">
            <a:avLst/>
          </a:prstGeom>
        </p:spPr>
      </p:pic>
      <p:pic>
        <p:nvPicPr>
          <p:cNvPr id="3" name="Imagen 2">
            <a:extLst>
              <a:ext uri="{FF2B5EF4-FFF2-40B4-BE49-F238E27FC236}">
                <a16:creationId xmlns:a16="http://schemas.microsoft.com/office/drawing/2014/main" xmlns="" id="{22DF7CE2-8DEC-4DD2-837E-4223A24A554B}"/>
              </a:ext>
            </a:extLst>
          </p:cNvPr>
          <p:cNvPicPr/>
          <p:nvPr/>
        </p:nvPicPr>
        <p:blipFill>
          <a:blip r:embed="rId3"/>
          <a:stretch>
            <a:fillRect/>
          </a:stretch>
        </p:blipFill>
        <p:spPr>
          <a:xfrm>
            <a:off x="4331860" y="1939826"/>
            <a:ext cx="7604980" cy="3516169"/>
          </a:xfrm>
          <a:prstGeom prst="rect">
            <a:avLst/>
          </a:prstGeom>
          <a:ln w="19050">
            <a:solidFill>
              <a:srgbClr val="0000FF"/>
            </a:solidFill>
          </a:ln>
        </p:spPr>
      </p:pic>
    </p:spTree>
    <p:extLst>
      <p:ext uri="{BB962C8B-B14F-4D97-AF65-F5344CB8AC3E}">
        <p14:creationId xmlns:p14="http://schemas.microsoft.com/office/powerpoint/2010/main" val="26804435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724960" y="1928806"/>
            <a:ext cx="8653674" cy="3572786"/>
          </a:xfrm>
          <a:prstGeom prst="roundRect">
            <a:avLst>
              <a:gd name="adj" fmla="val 6146"/>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050" b="1" dirty="0"/>
          </a:p>
        </p:txBody>
      </p:sp>
      <p:grpSp>
        <p:nvGrpSpPr>
          <p:cNvPr id="4" name="Grupo 3"/>
          <p:cNvGrpSpPr/>
          <p:nvPr/>
        </p:nvGrpSpPr>
        <p:grpSpPr>
          <a:xfrm>
            <a:off x="2546800" y="974451"/>
            <a:ext cx="4854348" cy="782073"/>
            <a:chOff x="5814412" y="1685092"/>
            <a:chExt cx="2194671" cy="815818"/>
          </a:xfrm>
        </p:grpSpPr>
        <p:sp>
          <p:nvSpPr>
            <p:cNvPr id="6" name="Rectángulo redondeado 5"/>
            <p:cNvSpPr/>
            <p:nvPr/>
          </p:nvSpPr>
          <p:spPr>
            <a:xfrm>
              <a:off x="5823545" y="2036732"/>
              <a:ext cx="2149464" cy="438728"/>
            </a:xfrm>
            <a:prstGeom prst="roundRect">
              <a:avLst>
                <a:gd name="adj" fmla="val 22211"/>
              </a:avLst>
            </a:prstGeom>
            <a:solidFill>
              <a:srgbClr val="DDD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latin typeface="Swis721 Cn BT" panose="020B0506020202030204" pitchFamily="34" charset="0"/>
              </a:endParaRPr>
            </a:p>
          </p:txBody>
        </p:sp>
        <p:sp>
          <p:nvSpPr>
            <p:cNvPr id="7" name="CuadroTexto 6"/>
            <p:cNvSpPr txBox="1"/>
            <p:nvPr/>
          </p:nvSpPr>
          <p:spPr>
            <a:xfrm>
              <a:off x="5814412" y="2115642"/>
              <a:ext cx="2194671" cy="385268"/>
            </a:xfrm>
            <a:prstGeom prst="rect">
              <a:avLst/>
            </a:prstGeom>
            <a:noFill/>
          </p:spPr>
          <p:txBody>
            <a:bodyPr wrap="square" rtlCol="0">
              <a:spAutoFit/>
            </a:bodyPr>
            <a:lstStyle/>
            <a:p>
              <a:pPr algn="ctr"/>
              <a:r>
                <a:rPr lang="es-ES" b="1" dirty="0">
                  <a:solidFill>
                    <a:srgbClr val="0055B2"/>
                  </a:solidFill>
                  <a:latin typeface="Swis721 Cn BT" panose="020B0506020202030204" pitchFamily="34" charset="0"/>
                  <a:cs typeface="Arial" panose="020B0604020202020204" pitchFamily="34" charset="0"/>
                </a:rPr>
                <a:t>Corte a 31 de Diciembre de 2020</a:t>
              </a:r>
            </a:p>
          </p:txBody>
        </p:sp>
        <p:sp>
          <p:nvSpPr>
            <p:cNvPr id="8" name="Rectángulo redondeado 7"/>
            <p:cNvSpPr/>
            <p:nvPr/>
          </p:nvSpPr>
          <p:spPr>
            <a:xfrm>
              <a:off x="5823546" y="1685092"/>
              <a:ext cx="2149464" cy="438728"/>
            </a:xfrm>
            <a:prstGeom prst="roundRect">
              <a:avLst>
                <a:gd name="adj" fmla="val 26263"/>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latin typeface="Swis721 Cn BT" panose="020B0506020202030204" pitchFamily="34" charset="0"/>
              </a:endParaRPr>
            </a:p>
          </p:txBody>
        </p:sp>
        <p:sp>
          <p:nvSpPr>
            <p:cNvPr id="9" name="CuadroTexto 8"/>
            <p:cNvSpPr txBox="1"/>
            <p:nvPr/>
          </p:nvSpPr>
          <p:spPr>
            <a:xfrm>
              <a:off x="5823545" y="1713843"/>
              <a:ext cx="2149465" cy="385268"/>
            </a:xfrm>
            <a:prstGeom prst="rect">
              <a:avLst/>
            </a:prstGeom>
            <a:noFill/>
          </p:spPr>
          <p:txBody>
            <a:bodyPr wrap="square" rtlCol="0">
              <a:spAutoFit/>
            </a:bodyPr>
            <a:lstStyle/>
            <a:p>
              <a:pPr algn="ctr"/>
              <a:r>
                <a:rPr lang="es-ES" b="1" dirty="0">
                  <a:solidFill>
                    <a:schemeClr val="bg1">
                      <a:lumMod val="95000"/>
                    </a:schemeClr>
                  </a:solidFill>
                  <a:latin typeface="Swis721 Cn BT" panose="020B0506020202030204" pitchFamily="34" charset="0"/>
                  <a:cs typeface="Arial" panose="020B0604020202020204" pitchFamily="34" charset="0"/>
                </a:rPr>
                <a:t>Avance Físico por Unidades Administrativas</a:t>
              </a:r>
            </a:p>
          </p:txBody>
        </p:sp>
      </p:grpSp>
      <p:pic>
        <p:nvPicPr>
          <p:cNvPr id="5" name="Imagen 4">
            <a:extLst>
              <a:ext uri="{FF2B5EF4-FFF2-40B4-BE49-F238E27FC236}">
                <a16:creationId xmlns:a16="http://schemas.microsoft.com/office/drawing/2014/main" xmlns="" id="{1024EECE-0628-45DF-B0AC-DB0871758D13}"/>
              </a:ext>
            </a:extLst>
          </p:cNvPr>
          <p:cNvPicPr>
            <a:picLocks noChangeAspect="1"/>
          </p:cNvPicPr>
          <p:nvPr/>
        </p:nvPicPr>
        <p:blipFill rotWithShape="1">
          <a:blip r:embed="rId2"/>
          <a:srcRect t="11417"/>
          <a:stretch/>
        </p:blipFill>
        <p:spPr>
          <a:xfrm>
            <a:off x="1854528" y="2144867"/>
            <a:ext cx="8394539" cy="3209148"/>
          </a:xfrm>
          <a:prstGeom prst="rect">
            <a:avLst/>
          </a:prstGeom>
        </p:spPr>
      </p:pic>
    </p:spTree>
    <p:extLst>
      <p:ext uri="{BB962C8B-B14F-4D97-AF65-F5344CB8AC3E}">
        <p14:creationId xmlns:p14="http://schemas.microsoft.com/office/powerpoint/2010/main" val="38013422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xmlns="" id="{F46F64DC-646F-2442-BA01-6E592FE73542}"/>
              </a:ext>
            </a:extLst>
          </p:cNvPr>
          <p:cNvSpPr/>
          <p:nvPr/>
        </p:nvSpPr>
        <p:spPr>
          <a:xfrm>
            <a:off x="3432148" y="1115091"/>
            <a:ext cx="4022678" cy="6630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700" b="1" dirty="0">
                <a:solidFill>
                  <a:schemeClr val="tx1"/>
                </a:solidFill>
                <a:effectLst>
                  <a:innerShdw blurRad="63500" dist="50800" dir="8100000">
                    <a:prstClr val="black">
                      <a:alpha val="50000"/>
                    </a:prstClr>
                  </a:innerShdw>
                </a:effectLst>
              </a:rPr>
              <a:t>FLUJO DE LOS PROYECTOS </a:t>
            </a:r>
          </a:p>
        </p:txBody>
      </p:sp>
      <p:sp>
        <p:nvSpPr>
          <p:cNvPr id="3" name="6 Flecha a la derecha con muesca">
            <a:extLst>
              <a:ext uri="{FF2B5EF4-FFF2-40B4-BE49-F238E27FC236}">
                <a16:creationId xmlns:a16="http://schemas.microsoft.com/office/drawing/2014/main" xmlns="" id="{61CABC2D-EF12-9646-A3F3-F0D6759FFC6E}"/>
              </a:ext>
            </a:extLst>
          </p:cNvPr>
          <p:cNvSpPr/>
          <p:nvPr/>
        </p:nvSpPr>
        <p:spPr>
          <a:xfrm>
            <a:off x="5103959" y="1850716"/>
            <a:ext cx="3648888" cy="1384540"/>
          </a:xfrm>
          <a:prstGeom prst="notchedRightArrow">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SUIFP</a:t>
            </a:r>
          </a:p>
        </p:txBody>
      </p:sp>
      <p:sp>
        <p:nvSpPr>
          <p:cNvPr id="4" name="7 Pentágono">
            <a:extLst>
              <a:ext uri="{FF2B5EF4-FFF2-40B4-BE49-F238E27FC236}">
                <a16:creationId xmlns:a16="http://schemas.microsoft.com/office/drawing/2014/main" xmlns="" id="{9052DB6C-6090-3046-8046-0B9E8D06A0D7}"/>
              </a:ext>
            </a:extLst>
          </p:cNvPr>
          <p:cNvSpPr/>
          <p:nvPr/>
        </p:nvSpPr>
        <p:spPr>
          <a:xfrm>
            <a:off x="2260339" y="3566744"/>
            <a:ext cx="973939" cy="460612"/>
          </a:xfrm>
          <a:prstGeom prst="homePlat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0" scaled="1"/>
            <a:tileRect/>
          </a:gradFill>
          <a:ln w="1905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r>
              <a:rPr lang="es-ES" sz="788" b="1" dirty="0">
                <a:solidFill>
                  <a:schemeClr val="tx1"/>
                </a:solidFill>
              </a:rPr>
              <a:t>REGISTRAR  INFORMACIÓN </a:t>
            </a:r>
          </a:p>
        </p:txBody>
      </p:sp>
      <p:sp>
        <p:nvSpPr>
          <p:cNvPr id="5" name="8 Cheurón">
            <a:extLst>
              <a:ext uri="{FF2B5EF4-FFF2-40B4-BE49-F238E27FC236}">
                <a16:creationId xmlns:a16="http://schemas.microsoft.com/office/drawing/2014/main" xmlns="" id="{C120B927-2457-174E-91D2-6BC10027CD1E}"/>
              </a:ext>
            </a:extLst>
          </p:cNvPr>
          <p:cNvSpPr/>
          <p:nvPr/>
        </p:nvSpPr>
        <p:spPr>
          <a:xfrm>
            <a:off x="3006097" y="3566744"/>
            <a:ext cx="1141862" cy="460612"/>
          </a:xfrm>
          <a:prstGeom prst="chevron">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0" scaled="1"/>
            <a:tileRect/>
          </a:gradFill>
          <a:ln w="1905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r>
              <a:rPr lang="es-ES" sz="788" b="1" dirty="0">
                <a:solidFill>
                  <a:schemeClr val="tx1"/>
                </a:solidFill>
              </a:rPr>
              <a:t>PRESENTAR PROYECTO </a:t>
            </a:r>
          </a:p>
        </p:txBody>
      </p:sp>
      <p:sp>
        <p:nvSpPr>
          <p:cNvPr id="6" name="9 Cheurón">
            <a:extLst>
              <a:ext uri="{FF2B5EF4-FFF2-40B4-BE49-F238E27FC236}">
                <a16:creationId xmlns:a16="http://schemas.microsoft.com/office/drawing/2014/main" xmlns="" id="{2EF4FBB8-D87D-9643-9E70-A86CF67F715E}"/>
              </a:ext>
            </a:extLst>
          </p:cNvPr>
          <p:cNvSpPr/>
          <p:nvPr/>
        </p:nvSpPr>
        <p:spPr>
          <a:xfrm>
            <a:off x="3953493" y="3566744"/>
            <a:ext cx="1139169" cy="460612"/>
          </a:xfrm>
          <a:prstGeom prst="chevron">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0" scaled="1"/>
            <a:tileRect/>
          </a:gradFill>
          <a:ln w="1905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r>
              <a:rPr lang="es-ES" sz="788" b="1" dirty="0">
                <a:solidFill>
                  <a:schemeClr val="tx1"/>
                </a:solidFill>
              </a:rPr>
              <a:t>TRANSFERIR AL SUIFP</a:t>
            </a:r>
          </a:p>
        </p:txBody>
      </p:sp>
      <p:sp>
        <p:nvSpPr>
          <p:cNvPr id="7" name="17 Rectángulo">
            <a:extLst>
              <a:ext uri="{FF2B5EF4-FFF2-40B4-BE49-F238E27FC236}">
                <a16:creationId xmlns:a16="http://schemas.microsoft.com/office/drawing/2014/main" xmlns="" id="{86E6EED9-3A95-1041-9F45-D74FCAFD25CE}"/>
              </a:ext>
            </a:extLst>
          </p:cNvPr>
          <p:cNvSpPr/>
          <p:nvPr/>
        </p:nvSpPr>
        <p:spPr>
          <a:xfrm rot="16200000">
            <a:off x="9118222" y="3637390"/>
            <a:ext cx="3605989" cy="40328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ln w="12700">
                  <a:solidFill>
                    <a:schemeClr val="tx1"/>
                  </a:solidFill>
                </a:ln>
                <a:solidFill>
                  <a:schemeClr val="tx1"/>
                </a:solidFill>
              </a:rPr>
              <a:t>POAI</a:t>
            </a:r>
            <a:endParaRPr lang="es-ES" sz="1350" b="1" dirty="0">
              <a:ln w="12700">
                <a:solidFill>
                  <a:schemeClr val="tx1"/>
                </a:solidFill>
              </a:ln>
              <a:solidFill>
                <a:schemeClr val="tx1"/>
              </a:solidFill>
            </a:endParaRPr>
          </a:p>
        </p:txBody>
      </p:sp>
      <p:sp>
        <p:nvSpPr>
          <p:cNvPr id="8" name="19 Flecha derecha">
            <a:extLst>
              <a:ext uri="{FF2B5EF4-FFF2-40B4-BE49-F238E27FC236}">
                <a16:creationId xmlns:a16="http://schemas.microsoft.com/office/drawing/2014/main" xmlns="" id="{CDF384B6-CB8F-C441-993C-DFC04BBC2ADC}"/>
              </a:ext>
            </a:extLst>
          </p:cNvPr>
          <p:cNvSpPr/>
          <p:nvPr/>
        </p:nvSpPr>
        <p:spPr>
          <a:xfrm>
            <a:off x="2260340" y="1962841"/>
            <a:ext cx="2948405" cy="1175368"/>
          </a:xfrm>
          <a:prstGeom prst="rightArrow">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MGA</a:t>
            </a:r>
          </a:p>
        </p:txBody>
      </p:sp>
      <p:sp>
        <p:nvSpPr>
          <p:cNvPr id="9" name="20 Flecha derecha">
            <a:extLst>
              <a:ext uri="{FF2B5EF4-FFF2-40B4-BE49-F238E27FC236}">
                <a16:creationId xmlns:a16="http://schemas.microsoft.com/office/drawing/2014/main" xmlns="" id="{5C21CCF8-4649-C944-9AB0-E970917E5CD6}"/>
              </a:ext>
            </a:extLst>
          </p:cNvPr>
          <p:cNvSpPr/>
          <p:nvPr/>
        </p:nvSpPr>
        <p:spPr>
          <a:xfrm>
            <a:off x="2260340" y="4453065"/>
            <a:ext cx="2987813" cy="1051744"/>
          </a:xfrm>
          <a:prstGeom prst="rightArrow">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solidFill>
                  <a:schemeClr val="tx1"/>
                </a:solidFill>
              </a:rPr>
              <a:t>REGISTRO DEL PROYECTO </a:t>
            </a:r>
          </a:p>
        </p:txBody>
      </p:sp>
      <p:sp>
        <p:nvSpPr>
          <p:cNvPr id="10" name="21 Flecha a la derecha con muesca">
            <a:extLst>
              <a:ext uri="{FF2B5EF4-FFF2-40B4-BE49-F238E27FC236}">
                <a16:creationId xmlns:a16="http://schemas.microsoft.com/office/drawing/2014/main" xmlns="" id="{8277204E-04B3-1C4E-BCB0-987292A490C8}"/>
              </a:ext>
            </a:extLst>
          </p:cNvPr>
          <p:cNvSpPr/>
          <p:nvPr/>
        </p:nvSpPr>
        <p:spPr>
          <a:xfrm>
            <a:off x="5218168" y="4280197"/>
            <a:ext cx="2987813" cy="1397480"/>
          </a:xfrm>
          <a:prstGeom prst="notchedRightArrow">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solidFill>
                  <a:schemeClr val="tx1"/>
                </a:solidFill>
              </a:rPr>
              <a:t>FLUJO DE VIABILIDAD </a:t>
            </a:r>
          </a:p>
        </p:txBody>
      </p:sp>
      <p:sp>
        <p:nvSpPr>
          <p:cNvPr id="11" name="28 Cheurón">
            <a:extLst>
              <a:ext uri="{FF2B5EF4-FFF2-40B4-BE49-F238E27FC236}">
                <a16:creationId xmlns:a16="http://schemas.microsoft.com/office/drawing/2014/main" xmlns="" id="{E07DD1FD-F477-6C45-A4DF-62436AB1AC51}"/>
              </a:ext>
            </a:extLst>
          </p:cNvPr>
          <p:cNvSpPr/>
          <p:nvPr/>
        </p:nvSpPr>
        <p:spPr>
          <a:xfrm>
            <a:off x="7664031" y="3565330"/>
            <a:ext cx="1083901" cy="460612"/>
          </a:xfrm>
          <a:prstGeom prst="chevron">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0" scaled="1"/>
            <a:tileRect/>
          </a:gra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750" b="1" dirty="0">
                <a:solidFill>
                  <a:schemeClr val="tx1"/>
                </a:solidFill>
              </a:rPr>
              <a:t>CONTROL POSTERIOR</a:t>
            </a:r>
          </a:p>
        </p:txBody>
      </p:sp>
      <p:sp>
        <p:nvSpPr>
          <p:cNvPr id="12" name="29 Cheurón">
            <a:extLst>
              <a:ext uri="{FF2B5EF4-FFF2-40B4-BE49-F238E27FC236}">
                <a16:creationId xmlns:a16="http://schemas.microsoft.com/office/drawing/2014/main" xmlns="" id="{E1E27F7C-DB35-4A4E-99E4-093044AB8D80}"/>
              </a:ext>
            </a:extLst>
          </p:cNvPr>
          <p:cNvSpPr/>
          <p:nvPr/>
        </p:nvSpPr>
        <p:spPr>
          <a:xfrm>
            <a:off x="6783645" y="3566744"/>
            <a:ext cx="1152292" cy="460612"/>
          </a:xfrm>
          <a:prstGeom prst="chevron">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0" scaled="1"/>
            <a:tileRect/>
          </a:gra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750" b="1" dirty="0">
                <a:solidFill>
                  <a:schemeClr val="tx1"/>
                </a:solidFill>
              </a:rPr>
              <a:t>VIABILIDAD </a:t>
            </a:r>
          </a:p>
        </p:txBody>
      </p:sp>
      <p:sp>
        <p:nvSpPr>
          <p:cNvPr id="13" name="30 Cheurón">
            <a:extLst>
              <a:ext uri="{FF2B5EF4-FFF2-40B4-BE49-F238E27FC236}">
                <a16:creationId xmlns:a16="http://schemas.microsoft.com/office/drawing/2014/main" xmlns="" id="{36E13BAB-E034-8C41-BD93-486AAF585824}"/>
              </a:ext>
            </a:extLst>
          </p:cNvPr>
          <p:cNvSpPr/>
          <p:nvPr/>
        </p:nvSpPr>
        <p:spPr>
          <a:xfrm>
            <a:off x="5918184" y="3566744"/>
            <a:ext cx="1083901" cy="460612"/>
          </a:xfrm>
          <a:prstGeom prst="chevron">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0" scaled="1"/>
            <a:tileRect/>
          </a:gra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750" b="1" dirty="0">
                <a:solidFill>
                  <a:schemeClr val="tx1"/>
                </a:solidFill>
              </a:rPr>
              <a:t>VERIFICAR REQUISITOS</a:t>
            </a:r>
          </a:p>
        </p:txBody>
      </p:sp>
      <p:sp>
        <p:nvSpPr>
          <p:cNvPr id="14" name="31 Cheurón">
            <a:extLst>
              <a:ext uri="{FF2B5EF4-FFF2-40B4-BE49-F238E27FC236}">
                <a16:creationId xmlns:a16="http://schemas.microsoft.com/office/drawing/2014/main" xmlns="" id="{B278AE80-AC97-3E48-BBA2-0284BDF72BA4}"/>
              </a:ext>
            </a:extLst>
          </p:cNvPr>
          <p:cNvSpPr/>
          <p:nvPr/>
        </p:nvSpPr>
        <p:spPr>
          <a:xfrm>
            <a:off x="4923913" y="3565331"/>
            <a:ext cx="1211845" cy="460612"/>
          </a:xfrm>
          <a:prstGeom prst="chevron">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0" scaled="1"/>
            <a:tileRect/>
          </a:gra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750" b="1" dirty="0">
                <a:solidFill>
                  <a:schemeClr val="tx1"/>
                </a:solidFill>
              </a:rPr>
              <a:t>COMPLETAR INFORMACIÓN</a:t>
            </a:r>
          </a:p>
        </p:txBody>
      </p:sp>
      <p:sp>
        <p:nvSpPr>
          <p:cNvPr id="15" name="6 Flecha a la derecha con muesca">
            <a:extLst>
              <a:ext uri="{FF2B5EF4-FFF2-40B4-BE49-F238E27FC236}">
                <a16:creationId xmlns:a16="http://schemas.microsoft.com/office/drawing/2014/main" xmlns="" id="{D7DE1914-7D1B-4480-B907-BD99B66C8E73}"/>
              </a:ext>
            </a:extLst>
          </p:cNvPr>
          <p:cNvSpPr/>
          <p:nvPr/>
        </p:nvSpPr>
        <p:spPr>
          <a:xfrm>
            <a:off x="8551488" y="1849302"/>
            <a:ext cx="2043741" cy="1384540"/>
          </a:xfrm>
          <a:prstGeom prst="notchedRightArrow">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SPI</a:t>
            </a:r>
            <a:endParaRPr lang="es-ES" sz="2000" b="1" dirty="0">
              <a:solidFill>
                <a:schemeClr val="tx1"/>
              </a:solidFill>
            </a:endParaRPr>
          </a:p>
        </p:txBody>
      </p:sp>
      <p:sp>
        <p:nvSpPr>
          <p:cNvPr id="16" name="28 Cheurón">
            <a:extLst>
              <a:ext uri="{FF2B5EF4-FFF2-40B4-BE49-F238E27FC236}">
                <a16:creationId xmlns:a16="http://schemas.microsoft.com/office/drawing/2014/main" xmlns="" id="{3BA97110-303A-47FE-B2F5-BECB4C8EE2D0}"/>
              </a:ext>
            </a:extLst>
          </p:cNvPr>
          <p:cNvSpPr/>
          <p:nvPr/>
        </p:nvSpPr>
        <p:spPr>
          <a:xfrm>
            <a:off x="8608733" y="3547846"/>
            <a:ext cx="1322927" cy="460612"/>
          </a:xfrm>
          <a:prstGeom prst="chevron">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0" scaled="1"/>
            <a:tileRect/>
          </a:gradFill>
          <a:ln w="1905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r>
              <a:rPr lang="es-ES" sz="788" b="1">
                <a:solidFill>
                  <a:schemeClr val="tx1"/>
                </a:solidFill>
              </a:rPr>
              <a:t>SEGUIMIENT0</a:t>
            </a:r>
            <a:endParaRPr lang="es-ES" sz="788" b="1" dirty="0">
              <a:solidFill>
                <a:schemeClr val="tx1"/>
              </a:solidFill>
            </a:endParaRPr>
          </a:p>
        </p:txBody>
      </p:sp>
      <p:sp>
        <p:nvSpPr>
          <p:cNvPr id="17" name="20 Flecha derecha">
            <a:extLst>
              <a:ext uri="{FF2B5EF4-FFF2-40B4-BE49-F238E27FC236}">
                <a16:creationId xmlns:a16="http://schemas.microsoft.com/office/drawing/2014/main" xmlns="" id="{A15F0E89-08AD-4DB3-B806-86E91670C062}"/>
              </a:ext>
            </a:extLst>
          </p:cNvPr>
          <p:cNvSpPr/>
          <p:nvPr/>
        </p:nvSpPr>
        <p:spPr>
          <a:xfrm>
            <a:off x="8312732" y="4453065"/>
            <a:ext cx="2212394" cy="1051744"/>
          </a:xfrm>
          <a:prstGeom prst="rightArrow">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b="1" dirty="0">
                <a:solidFill>
                  <a:schemeClr val="tx1"/>
                </a:solidFill>
              </a:rPr>
              <a:t>SEGUIMIENTO</a:t>
            </a:r>
          </a:p>
        </p:txBody>
      </p:sp>
    </p:spTree>
    <p:extLst>
      <p:ext uri="{BB962C8B-B14F-4D97-AF65-F5344CB8AC3E}">
        <p14:creationId xmlns:p14="http://schemas.microsoft.com/office/powerpoint/2010/main" val="167345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83545" y="2268141"/>
            <a:ext cx="2807330" cy="1572778"/>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EFECTIVIDAD</a:t>
            </a:r>
          </a:p>
        </p:txBody>
      </p:sp>
      <p:sp>
        <p:nvSpPr>
          <p:cNvPr id="6" name="5 Elipse"/>
          <p:cNvSpPr/>
          <p:nvPr/>
        </p:nvSpPr>
        <p:spPr>
          <a:xfrm>
            <a:off x="3464336" y="2684463"/>
            <a:ext cx="1430579" cy="647615"/>
          </a:xfrm>
          <a:prstGeom prst="ellipse">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solidFill>
                  <a:schemeClr val="tx1"/>
                </a:solidFill>
              </a:rPr>
              <a:t>=</a:t>
            </a:r>
          </a:p>
        </p:txBody>
      </p:sp>
      <p:sp>
        <p:nvSpPr>
          <p:cNvPr id="7" name="6 Rectángulo redondeado"/>
          <p:cNvSpPr/>
          <p:nvPr/>
        </p:nvSpPr>
        <p:spPr>
          <a:xfrm>
            <a:off x="5168237" y="2406916"/>
            <a:ext cx="2170202" cy="1326848"/>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tx1"/>
                </a:solidFill>
              </a:rPr>
              <a:t>EFICACIA</a:t>
            </a:r>
            <a:endParaRPr lang="es-ES" sz="3200" b="1" dirty="0">
              <a:solidFill>
                <a:schemeClr val="tx1"/>
              </a:solidFill>
            </a:endParaRPr>
          </a:p>
        </p:txBody>
      </p:sp>
      <p:sp>
        <p:nvSpPr>
          <p:cNvPr id="8" name="7 Rectángulo redondeado"/>
          <p:cNvSpPr/>
          <p:nvPr/>
        </p:nvSpPr>
        <p:spPr>
          <a:xfrm>
            <a:off x="9315802" y="2406916"/>
            <a:ext cx="2261106" cy="132684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tx1"/>
                </a:solidFill>
              </a:rPr>
              <a:t>EFICIENCIA</a:t>
            </a:r>
            <a:endParaRPr lang="es-ES" sz="3200" b="1" dirty="0">
              <a:solidFill>
                <a:schemeClr val="tx1"/>
              </a:solidFill>
            </a:endParaRPr>
          </a:p>
        </p:txBody>
      </p:sp>
      <p:sp>
        <p:nvSpPr>
          <p:cNvPr id="9" name="8 Elipse"/>
          <p:cNvSpPr/>
          <p:nvPr/>
        </p:nvSpPr>
        <p:spPr>
          <a:xfrm>
            <a:off x="7545449" y="2684463"/>
            <a:ext cx="1430579" cy="647615"/>
          </a:xfrm>
          <a:prstGeom prst="ellipse">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solidFill>
                  <a:schemeClr val="tx1"/>
                </a:solidFill>
              </a:rPr>
              <a:t>+</a:t>
            </a:r>
          </a:p>
        </p:txBody>
      </p:sp>
    </p:spTree>
    <p:extLst>
      <p:ext uri="{BB962C8B-B14F-4D97-AF65-F5344CB8AC3E}">
        <p14:creationId xmlns:p14="http://schemas.microsoft.com/office/powerpoint/2010/main" val="4522235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1201E79-2484-4F46-AA9B-3AA2A1BFEBAC}"/>
              </a:ext>
            </a:extLst>
          </p:cNvPr>
          <p:cNvPicPr>
            <a:picLocks noChangeAspect="1"/>
          </p:cNvPicPr>
          <p:nvPr/>
        </p:nvPicPr>
        <p:blipFill>
          <a:blip r:embed="rId2"/>
          <a:stretch>
            <a:fillRect/>
          </a:stretch>
        </p:blipFill>
        <p:spPr>
          <a:xfrm>
            <a:off x="1647905" y="334108"/>
            <a:ext cx="5148549" cy="6286500"/>
          </a:xfrm>
          <a:prstGeom prst="rect">
            <a:avLst/>
          </a:prstGeom>
        </p:spPr>
      </p:pic>
      <p:sp>
        <p:nvSpPr>
          <p:cNvPr id="8" name="Proceso alternativo 1">
            <a:extLst>
              <a:ext uri="{FF2B5EF4-FFF2-40B4-BE49-F238E27FC236}">
                <a16:creationId xmlns:a16="http://schemas.microsoft.com/office/drawing/2014/main" xmlns="" id="{1BA3D996-7AB2-4E99-9B8B-DDD93A94A98F}"/>
              </a:ext>
            </a:extLst>
          </p:cNvPr>
          <p:cNvSpPr/>
          <p:nvPr/>
        </p:nvSpPr>
        <p:spPr>
          <a:xfrm>
            <a:off x="7597953" y="2230084"/>
            <a:ext cx="3313917" cy="2527227"/>
          </a:xfrm>
          <a:prstGeom prst="flowChartAlternateProcess">
            <a:avLst/>
          </a:prstGeom>
          <a:noFill/>
          <a:ln>
            <a:solidFill>
              <a:srgbClr val="0000FF"/>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Acuerdo 008 </a:t>
            </a:r>
            <a:r>
              <a:rPr lang="es-CO" sz="2800" dirty="0">
                <a:solidFill>
                  <a:schemeClr val="tx1"/>
                </a:solidFill>
              </a:rPr>
              <a:t>del</a:t>
            </a:r>
          </a:p>
          <a:p>
            <a:pPr algn="ctr"/>
            <a:r>
              <a:rPr lang="es-CO" sz="2800" dirty="0">
                <a:solidFill>
                  <a:schemeClr val="tx1"/>
                </a:solidFill>
              </a:rPr>
              <a:t> 20 DE JUNIO DEL 2020</a:t>
            </a:r>
            <a:endParaRPr lang="es-ES" sz="2800" b="1" dirty="0">
              <a:solidFill>
                <a:schemeClr val="tx1"/>
              </a:solidFill>
            </a:endParaRPr>
          </a:p>
        </p:txBody>
      </p:sp>
      <p:cxnSp>
        <p:nvCxnSpPr>
          <p:cNvPr id="10" name="Conector recto de flecha 9">
            <a:extLst>
              <a:ext uri="{FF2B5EF4-FFF2-40B4-BE49-F238E27FC236}">
                <a16:creationId xmlns:a16="http://schemas.microsoft.com/office/drawing/2014/main" xmlns="" id="{39B74DBE-E1C7-499E-A285-4DA69A056015}"/>
              </a:ext>
            </a:extLst>
          </p:cNvPr>
          <p:cNvCxnSpPr>
            <a:cxnSpLocks/>
            <a:endCxn id="8" idx="1"/>
          </p:cNvCxnSpPr>
          <p:nvPr/>
        </p:nvCxnSpPr>
        <p:spPr>
          <a:xfrm>
            <a:off x="6796454" y="3493697"/>
            <a:ext cx="801499" cy="1"/>
          </a:xfrm>
          <a:prstGeom prst="straightConnector1">
            <a:avLst/>
          </a:prstGeom>
          <a:ln w="19050">
            <a:solidFill>
              <a:srgbClr val="3437E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6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Gracias!</a:t>
            </a:r>
          </a:p>
        </p:txBody>
      </p:sp>
    </p:spTree>
    <p:extLst>
      <p:ext uri="{BB962C8B-B14F-4D97-AF65-F5344CB8AC3E}">
        <p14:creationId xmlns:p14="http://schemas.microsoft.com/office/powerpoint/2010/main" val="223476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7F81695C-632A-485F-B136-484B97849E9D}"/>
              </a:ext>
            </a:extLst>
          </p:cNvPr>
          <p:cNvPicPr>
            <a:picLocks noChangeAspect="1"/>
          </p:cNvPicPr>
          <p:nvPr/>
        </p:nvPicPr>
        <p:blipFill>
          <a:blip r:embed="rId2"/>
          <a:stretch>
            <a:fillRect/>
          </a:stretch>
        </p:blipFill>
        <p:spPr>
          <a:xfrm>
            <a:off x="145701" y="239883"/>
            <a:ext cx="2571043" cy="3357332"/>
          </a:xfrm>
          <a:prstGeom prst="rect">
            <a:avLst/>
          </a:prstGeom>
        </p:spPr>
      </p:pic>
      <p:pic>
        <p:nvPicPr>
          <p:cNvPr id="7" name="Imagen 6">
            <a:extLst>
              <a:ext uri="{FF2B5EF4-FFF2-40B4-BE49-F238E27FC236}">
                <a16:creationId xmlns:a16="http://schemas.microsoft.com/office/drawing/2014/main" xmlns="" id="{3950900B-E04D-4214-88AD-28E22CDFB75F}"/>
              </a:ext>
            </a:extLst>
          </p:cNvPr>
          <p:cNvPicPr>
            <a:picLocks noChangeAspect="1"/>
          </p:cNvPicPr>
          <p:nvPr/>
        </p:nvPicPr>
        <p:blipFill>
          <a:blip r:embed="rId3"/>
          <a:stretch>
            <a:fillRect/>
          </a:stretch>
        </p:blipFill>
        <p:spPr>
          <a:xfrm>
            <a:off x="2903841" y="1508953"/>
            <a:ext cx="2798026" cy="3840094"/>
          </a:xfrm>
          <a:prstGeom prst="rect">
            <a:avLst/>
          </a:prstGeom>
        </p:spPr>
      </p:pic>
      <p:pic>
        <p:nvPicPr>
          <p:cNvPr id="9" name="Imagen 8">
            <a:extLst>
              <a:ext uri="{FF2B5EF4-FFF2-40B4-BE49-F238E27FC236}">
                <a16:creationId xmlns:a16="http://schemas.microsoft.com/office/drawing/2014/main" xmlns="" id="{97758C14-A450-49F7-AF46-9A4C5F9ED0F0}"/>
              </a:ext>
            </a:extLst>
          </p:cNvPr>
          <p:cNvPicPr>
            <a:picLocks noChangeAspect="1"/>
          </p:cNvPicPr>
          <p:nvPr/>
        </p:nvPicPr>
        <p:blipFill>
          <a:blip r:embed="rId4"/>
          <a:stretch>
            <a:fillRect/>
          </a:stretch>
        </p:blipFill>
        <p:spPr>
          <a:xfrm>
            <a:off x="5811327" y="2048626"/>
            <a:ext cx="2720524" cy="3554232"/>
          </a:xfrm>
          <a:prstGeom prst="rect">
            <a:avLst/>
          </a:prstGeom>
        </p:spPr>
      </p:pic>
      <p:pic>
        <p:nvPicPr>
          <p:cNvPr id="11" name="Imagen 10">
            <a:extLst>
              <a:ext uri="{FF2B5EF4-FFF2-40B4-BE49-F238E27FC236}">
                <a16:creationId xmlns:a16="http://schemas.microsoft.com/office/drawing/2014/main" xmlns="" id="{1DF509E3-EAD2-4AE4-B4E2-751C1CCA06F7}"/>
              </a:ext>
            </a:extLst>
          </p:cNvPr>
          <p:cNvPicPr>
            <a:picLocks noChangeAspect="1"/>
          </p:cNvPicPr>
          <p:nvPr/>
        </p:nvPicPr>
        <p:blipFill>
          <a:blip r:embed="rId5"/>
          <a:stretch>
            <a:fillRect/>
          </a:stretch>
        </p:blipFill>
        <p:spPr>
          <a:xfrm>
            <a:off x="8703293" y="2587924"/>
            <a:ext cx="2813193" cy="3666225"/>
          </a:xfrm>
          <a:prstGeom prst="rect">
            <a:avLst/>
          </a:prstGeom>
        </p:spPr>
      </p:pic>
      <p:sp>
        <p:nvSpPr>
          <p:cNvPr id="6" name="Rectángulo redondeado 19">
            <a:extLst>
              <a:ext uri="{FF2B5EF4-FFF2-40B4-BE49-F238E27FC236}">
                <a16:creationId xmlns:a16="http://schemas.microsoft.com/office/drawing/2014/main" xmlns="" id="{0F1B3DA3-7EE7-4EE5-8B44-889A0FACF5B8}"/>
              </a:ext>
            </a:extLst>
          </p:cNvPr>
          <p:cNvSpPr/>
          <p:nvPr/>
        </p:nvSpPr>
        <p:spPr>
          <a:xfrm>
            <a:off x="3071004" y="459645"/>
            <a:ext cx="5020575" cy="866375"/>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COMPONENTES DE UN PLAN DE DESARROLLO</a:t>
            </a:r>
            <a:endParaRPr lang="es-ES" sz="2400" b="1" dirty="0">
              <a:solidFill>
                <a:schemeClr val="tx1"/>
              </a:solidFill>
            </a:endParaRPr>
          </a:p>
        </p:txBody>
      </p:sp>
    </p:spTree>
    <p:extLst>
      <p:ext uri="{BB962C8B-B14F-4D97-AF65-F5344CB8AC3E}">
        <p14:creationId xmlns:p14="http://schemas.microsoft.com/office/powerpoint/2010/main" val="214583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366784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Elipse">
            <a:extLst>
              <a:ext uri="{FF2B5EF4-FFF2-40B4-BE49-F238E27FC236}">
                <a16:creationId xmlns:a16="http://schemas.microsoft.com/office/drawing/2014/main" xmlns="" id="{208337D4-B155-5049-AB71-45218D580CB4}"/>
              </a:ext>
            </a:extLst>
          </p:cNvPr>
          <p:cNvSpPr/>
          <p:nvPr/>
        </p:nvSpPr>
        <p:spPr>
          <a:xfrm>
            <a:off x="2463229" y="1831414"/>
            <a:ext cx="2214563" cy="1928812"/>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 X</a:t>
            </a:r>
          </a:p>
        </p:txBody>
      </p:sp>
      <p:sp>
        <p:nvSpPr>
          <p:cNvPr id="3" name="12 Proceso alternativo">
            <a:extLst>
              <a:ext uri="{FF2B5EF4-FFF2-40B4-BE49-F238E27FC236}">
                <a16:creationId xmlns:a16="http://schemas.microsoft.com/office/drawing/2014/main" xmlns="" id="{C6BE8F83-CF56-4745-B0AA-4CBF4AD21595}"/>
              </a:ext>
            </a:extLst>
          </p:cNvPr>
          <p:cNvSpPr/>
          <p:nvPr/>
        </p:nvSpPr>
        <p:spPr>
          <a:xfrm>
            <a:off x="872989" y="1731043"/>
            <a:ext cx="1643074" cy="747146"/>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DIMENSION DEL DESARROLLO ECONOMICO </a:t>
            </a:r>
          </a:p>
        </p:txBody>
      </p:sp>
      <p:sp>
        <p:nvSpPr>
          <p:cNvPr id="4" name="13 Proceso alternativo">
            <a:extLst>
              <a:ext uri="{FF2B5EF4-FFF2-40B4-BE49-F238E27FC236}">
                <a16:creationId xmlns:a16="http://schemas.microsoft.com/office/drawing/2014/main" xmlns="" id="{0860D432-5FFC-264F-BE8B-6AC3764BAE26}"/>
              </a:ext>
            </a:extLst>
          </p:cNvPr>
          <p:cNvSpPr/>
          <p:nvPr/>
        </p:nvSpPr>
        <p:spPr>
          <a:xfrm>
            <a:off x="7571013" y="1925576"/>
            <a:ext cx="1643074" cy="689073"/>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DIMENSION DEL DESARROLLO SOCIAL</a:t>
            </a:r>
          </a:p>
        </p:txBody>
      </p:sp>
      <p:sp>
        <p:nvSpPr>
          <p:cNvPr id="5" name="14 Elipse">
            <a:extLst>
              <a:ext uri="{FF2B5EF4-FFF2-40B4-BE49-F238E27FC236}">
                <a16:creationId xmlns:a16="http://schemas.microsoft.com/office/drawing/2014/main" xmlns="" id="{F33EE47C-F15C-D041-9273-4DDBFB15FC3B}"/>
              </a:ext>
            </a:extLst>
          </p:cNvPr>
          <p:cNvSpPr/>
          <p:nvPr/>
        </p:nvSpPr>
        <p:spPr>
          <a:xfrm>
            <a:off x="5285012" y="1925576"/>
            <a:ext cx="2214563" cy="1928812"/>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 X</a:t>
            </a:r>
          </a:p>
        </p:txBody>
      </p:sp>
      <p:sp>
        <p:nvSpPr>
          <p:cNvPr id="6" name="15 Elipse">
            <a:extLst>
              <a:ext uri="{FF2B5EF4-FFF2-40B4-BE49-F238E27FC236}">
                <a16:creationId xmlns:a16="http://schemas.microsoft.com/office/drawing/2014/main" xmlns="" id="{94411E64-3076-DC4A-A495-7B26414AD634}"/>
              </a:ext>
            </a:extLst>
          </p:cNvPr>
          <p:cNvSpPr/>
          <p:nvPr/>
        </p:nvSpPr>
        <p:spPr>
          <a:xfrm>
            <a:off x="3951243" y="4752442"/>
            <a:ext cx="2214562" cy="1928812"/>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 X</a:t>
            </a:r>
          </a:p>
        </p:txBody>
      </p:sp>
      <p:sp>
        <p:nvSpPr>
          <p:cNvPr id="7" name="16 Elipse">
            <a:extLst>
              <a:ext uri="{FF2B5EF4-FFF2-40B4-BE49-F238E27FC236}">
                <a16:creationId xmlns:a16="http://schemas.microsoft.com/office/drawing/2014/main" xmlns="" id="{9D2611EB-6F47-CC42-8971-FE9101B5EFA7}"/>
              </a:ext>
            </a:extLst>
          </p:cNvPr>
          <p:cNvSpPr/>
          <p:nvPr/>
        </p:nvSpPr>
        <p:spPr>
          <a:xfrm>
            <a:off x="3963418" y="3057623"/>
            <a:ext cx="2214563" cy="1928812"/>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 X</a:t>
            </a:r>
          </a:p>
        </p:txBody>
      </p:sp>
      <p:sp>
        <p:nvSpPr>
          <p:cNvPr id="8" name="17 Proceso alternativo">
            <a:extLst>
              <a:ext uri="{FF2B5EF4-FFF2-40B4-BE49-F238E27FC236}">
                <a16:creationId xmlns:a16="http://schemas.microsoft.com/office/drawing/2014/main" xmlns="" id="{E1A4266D-C436-AC48-83FD-A7CE7ED95567}"/>
              </a:ext>
            </a:extLst>
          </p:cNvPr>
          <p:cNvSpPr/>
          <p:nvPr/>
        </p:nvSpPr>
        <p:spPr>
          <a:xfrm>
            <a:off x="6451537" y="5562923"/>
            <a:ext cx="1643074" cy="684099"/>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DIMENSION DEL DESARROLLO  AMBIENTAL</a:t>
            </a:r>
          </a:p>
        </p:txBody>
      </p:sp>
      <p:sp>
        <p:nvSpPr>
          <p:cNvPr id="9" name="18 Proceso alternativo">
            <a:extLst>
              <a:ext uri="{FF2B5EF4-FFF2-40B4-BE49-F238E27FC236}">
                <a16:creationId xmlns:a16="http://schemas.microsoft.com/office/drawing/2014/main" xmlns="" id="{EA7FBF70-8EC1-9745-939F-F750582B069F}"/>
              </a:ext>
            </a:extLst>
          </p:cNvPr>
          <p:cNvSpPr/>
          <p:nvPr/>
        </p:nvSpPr>
        <p:spPr>
          <a:xfrm>
            <a:off x="2189791" y="4177437"/>
            <a:ext cx="1702189" cy="663965"/>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DIMENSION DEL DESARROLLO POLITICO</a:t>
            </a:r>
          </a:p>
        </p:txBody>
      </p:sp>
      <p:sp>
        <p:nvSpPr>
          <p:cNvPr id="10" name="19 Proceso alternativo">
            <a:extLst>
              <a:ext uri="{FF2B5EF4-FFF2-40B4-BE49-F238E27FC236}">
                <a16:creationId xmlns:a16="http://schemas.microsoft.com/office/drawing/2014/main" xmlns="" id="{5A9BB1C9-884A-E241-8138-58C345C71E6A}"/>
              </a:ext>
            </a:extLst>
          </p:cNvPr>
          <p:cNvSpPr/>
          <p:nvPr/>
        </p:nvSpPr>
        <p:spPr>
          <a:xfrm>
            <a:off x="3081872" y="2159666"/>
            <a:ext cx="1071563" cy="35718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EMPLEO</a:t>
            </a:r>
            <a:r>
              <a:rPr lang="es-ES" dirty="0">
                <a:solidFill>
                  <a:schemeClr val="tx1"/>
                </a:solidFill>
              </a:rPr>
              <a:t> </a:t>
            </a:r>
          </a:p>
        </p:txBody>
      </p:sp>
      <p:sp>
        <p:nvSpPr>
          <p:cNvPr id="11" name="20 Proceso alternativo">
            <a:extLst>
              <a:ext uri="{FF2B5EF4-FFF2-40B4-BE49-F238E27FC236}">
                <a16:creationId xmlns:a16="http://schemas.microsoft.com/office/drawing/2014/main" xmlns="" id="{80F11F85-7E88-F442-B676-DD0A90712809}"/>
              </a:ext>
            </a:extLst>
          </p:cNvPr>
          <p:cNvSpPr/>
          <p:nvPr/>
        </p:nvSpPr>
        <p:spPr>
          <a:xfrm>
            <a:off x="2999011" y="2752876"/>
            <a:ext cx="1071562" cy="357187"/>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INGRESOS  </a:t>
            </a:r>
          </a:p>
        </p:txBody>
      </p:sp>
      <p:sp>
        <p:nvSpPr>
          <p:cNvPr id="12" name="21 Proceso alternativo">
            <a:extLst>
              <a:ext uri="{FF2B5EF4-FFF2-40B4-BE49-F238E27FC236}">
                <a16:creationId xmlns:a16="http://schemas.microsoft.com/office/drawing/2014/main" xmlns="" id="{608EA128-7A4C-7642-9D27-3A9494E34112}"/>
              </a:ext>
            </a:extLst>
          </p:cNvPr>
          <p:cNvSpPr/>
          <p:nvPr/>
        </p:nvSpPr>
        <p:spPr>
          <a:xfrm>
            <a:off x="3177605" y="3320593"/>
            <a:ext cx="714375" cy="35718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PIB  </a:t>
            </a:r>
          </a:p>
        </p:txBody>
      </p:sp>
      <p:sp>
        <p:nvSpPr>
          <p:cNvPr id="13" name="22 Proceso alternativo">
            <a:extLst>
              <a:ext uri="{FF2B5EF4-FFF2-40B4-BE49-F238E27FC236}">
                <a16:creationId xmlns:a16="http://schemas.microsoft.com/office/drawing/2014/main" xmlns="" id="{49AAF5AE-BEF0-4545-8DCA-85BCC2546412}"/>
              </a:ext>
            </a:extLst>
          </p:cNvPr>
          <p:cNvSpPr/>
          <p:nvPr/>
        </p:nvSpPr>
        <p:spPr>
          <a:xfrm>
            <a:off x="5749356" y="2201450"/>
            <a:ext cx="1357313" cy="500062"/>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CONDICIONES DE VIDA </a:t>
            </a:r>
          </a:p>
        </p:txBody>
      </p:sp>
      <p:sp>
        <p:nvSpPr>
          <p:cNvPr id="14" name="23 Proceso alternativo">
            <a:extLst>
              <a:ext uri="{FF2B5EF4-FFF2-40B4-BE49-F238E27FC236}">
                <a16:creationId xmlns:a16="http://schemas.microsoft.com/office/drawing/2014/main" xmlns="" id="{F7B94931-3D61-9E4A-9B99-24D92A1A95B4}"/>
              </a:ext>
            </a:extLst>
          </p:cNvPr>
          <p:cNvSpPr/>
          <p:nvPr/>
        </p:nvSpPr>
        <p:spPr>
          <a:xfrm>
            <a:off x="6094350" y="2819046"/>
            <a:ext cx="714375" cy="357187"/>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ICV </a:t>
            </a:r>
          </a:p>
        </p:txBody>
      </p:sp>
      <p:sp>
        <p:nvSpPr>
          <p:cNvPr id="15" name="24 Proceso alternativo">
            <a:extLst>
              <a:ext uri="{FF2B5EF4-FFF2-40B4-BE49-F238E27FC236}">
                <a16:creationId xmlns:a16="http://schemas.microsoft.com/office/drawing/2014/main" xmlns="" id="{99B78C11-05AD-D44E-86FD-D35A8291FF48}"/>
              </a:ext>
            </a:extLst>
          </p:cNvPr>
          <p:cNvSpPr/>
          <p:nvPr/>
        </p:nvSpPr>
        <p:spPr>
          <a:xfrm>
            <a:off x="6094351" y="3276515"/>
            <a:ext cx="714375" cy="357188"/>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NBI </a:t>
            </a:r>
          </a:p>
        </p:txBody>
      </p:sp>
      <p:sp>
        <p:nvSpPr>
          <p:cNvPr id="16" name="25 Proceso alternativo">
            <a:extLst>
              <a:ext uri="{FF2B5EF4-FFF2-40B4-BE49-F238E27FC236}">
                <a16:creationId xmlns:a16="http://schemas.microsoft.com/office/drawing/2014/main" xmlns="" id="{24B911A9-86D1-B44D-B877-FD43000C1A02}"/>
              </a:ext>
            </a:extLst>
          </p:cNvPr>
          <p:cNvSpPr/>
          <p:nvPr/>
        </p:nvSpPr>
        <p:spPr>
          <a:xfrm>
            <a:off x="4570636" y="5929075"/>
            <a:ext cx="1071562" cy="530390"/>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MEDIOS DE VIDA  </a:t>
            </a:r>
          </a:p>
        </p:txBody>
      </p:sp>
      <p:sp>
        <p:nvSpPr>
          <p:cNvPr id="17" name="26 Proceso alternativo">
            <a:extLst>
              <a:ext uri="{FF2B5EF4-FFF2-40B4-BE49-F238E27FC236}">
                <a16:creationId xmlns:a16="http://schemas.microsoft.com/office/drawing/2014/main" xmlns="" id="{8720FD91-5D19-AF49-8BC2-E7CD25974DC0}"/>
              </a:ext>
            </a:extLst>
          </p:cNvPr>
          <p:cNvSpPr/>
          <p:nvPr/>
        </p:nvSpPr>
        <p:spPr>
          <a:xfrm>
            <a:off x="4165555" y="5304066"/>
            <a:ext cx="1785937" cy="428625"/>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CONTAMINACION</a:t>
            </a:r>
          </a:p>
        </p:txBody>
      </p:sp>
      <p:sp>
        <p:nvSpPr>
          <p:cNvPr id="18" name="27 Proceso alternativo">
            <a:extLst>
              <a:ext uri="{FF2B5EF4-FFF2-40B4-BE49-F238E27FC236}">
                <a16:creationId xmlns:a16="http://schemas.microsoft.com/office/drawing/2014/main" xmlns="" id="{0D340EC6-D0F6-CC44-A263-6BC7C92D5582}"/>
              </a:ext>
            </a:extLst>
          </p:cNvPr>
          <p:cNvSpPr/>
          <p:nvPr/>
        </p:nvSpPr>
        <p:spPr>
          <a:xfrm>
            <a:off x="4392043" y="3460907"/>
            <a:ext cx="1357313" cy="500062"/>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LIBERTADES </a:t>
            </a:r>
          </a:p>
        </p:txBody>
      </p:sp>
      <p:sp>
        <p:nvSpPr>
          <p:cNvPr id="19" name="28 Proceso alternativo">
            <a:extLst>
              <a:ext uri="{FF2B5EF4-FFF2-40B4-BE49-F238E27FC236}">
                <a16:creationId xmlns:a16="http://schemas.microsoft.com/office/drawing/2014/main" xmlns="" id="{FDB152EA-7EFF-374E-93AB-F214F281F587}"/>
              </a:ext>
            </a:extLst>
          </p:cNvPr>
          <p:cNvSpPr/>
          <p:nvPr/>
        </p:nvSpPr>
        <p:spPr>
          <a:xfrm>
            <a:off x="4392043" y="4159916"/>
            <a:ext cx="1357313" cy="500062"/>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dirty="0">
                <a:solidFill>
                  <a:schemeClr val="tx1"/>
                </a:solidFill>
              </a:rPr>
              <a:t>DERECHOS </a:t>
            </a:r>
          </a:p>
        </p:txBody>
      </p:sp>
      <p:sp>
        <p:nvSpPr>
          <p:cNvPr id="20" name="Rectángulo redondeado 19">
            <a:extLst>
              <a:ext uri="{FF2B5EF4-FFF2-40B4-BE49-F238E27FC236}">
                <a16:creationId xmlns:a16="http://schemas.microsoft.com/office/drawing/2014/main" xmlns="" id="{32AB9F10-B815-1C4B-93AF-DE64AF0AE98F}"/>
              </a:ext>
            </a:extLst>
          </p:cNvPr>
          <p:cNvSpPr/>
          <p:nvPr/>
        </p:nvSpPr>
        <p:spPr>
          <a:xfrm>
            <a:off x="737420" y="370119"/>
            <a:ext cx="6071305" cy="824722"/>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DIMENSIONES DEL DESARROLLO </a:t>
            </a:r>
            <a:endParaRPr lang="es-ES" sz="3200" b="1" dirty="0">
              <a:solidFill>
                <a:schemeClr val="tx1"/>
              </a:solidFill>
            </a:endParaRPr>
          </a:p>
        </p:txBody>
      </p:sp>
      <p:sp>
        <p:nvSpPr>
          <p:cNvPr id="21" name="Rectángulo redondeado 19">
            <a:extLst>
              <a:ext uri="{FF2B5EF4-FFF2-40B4-BE49-F238E27FC236}">
                <a16:creationId xmlns:a16="http://schemas.microsoft.com/office/drawing/2014/main" xmlns="" id="{4A327F71-5650-4876-980C-B2BF446723E5}"/>
              </a:ext>
            </a:extLst>
          </p:cNvPr>
          <p:cNvSpPr/>
          <p:nvPr/>
        </p:nvSpPr>
        <p:spPr>
          <a:xfrm>
            <a:off x="7989068" y="3555952"/>
            <a:ext cx="3751484" cy="1152703"/>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B</a:t>
            </a:r>
            <a:r>
              <a:rPr lang="es-CO" sz="2400" b="1" dirty="0">
                <a:solidFill>
                  <a:schemeClr val="tx1"/>
                </a:solidFill>
              </a:rPr>
              <a:t>ASE DE TODOS LOS PLANES DE DESARROLLO </a:t>
            </a:r>
            <a:endParaRPr lang="es-ES" sz="2400" b="1" dirty="0">
              <a:solidFill>
                <a:schemeClr val="tx1"/>
              </a:solidFill>
            </a:endParaRPr>
          </a:p>
        </p:txBody>
      </p:sp>
      <p:sp>
        <p:nvSpPr>
          <p:cNvPr id="22" name="Flecha: a la derecha 21">
            <a:extLst>
              <a:ext uri="{FF2B5EF4-FFF2-40B4-BE49-F238E27FC236}">
                <a16:creationId xmlns:a16="http://schemas.microsoft.com/office/drawing/2014/main" xmlns="" id="{43012389-53AF-4B7C-9BB4-E721ACC50504}"/>
              </a:ext>
            </a:extLst>
          </p:cNvPr>
          <p:cNvSpPr/>
          <p:nvPr/>
        </p:nvSpPr>
        <p:spPr>
          <a:xfrm>
            <a:off x="7273074" y="3934220"/>
            <a:ext cx="417292" cy="388964"/>
          </a:xfrm>
          <a:prstGeom prst="rightArrow">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b="1">
              <a:solidFill>
                <a:schemeClr val="tx1"/>
              </a:solidFill>
            </a:endParaRPr>
          </a:p>
        </p:txBody>
      </p:sp>
    </p:spTree>
    <p:extLst>
      <p:ext uri="{BB962C8B-B14F-4D97-AF65-F5344CB8AC3E}">
        <p14:creationId xmlns:p14="http://schemas.microsoft.com/office/powerpoint/2010/main" val="1170659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xmlns="" id="{9A6418CE-43AD-466F-8C55-9857D8058161}"/>
              </a:ext>
            </a:extLst>
          </p:cNvPr>
          <p:cNvPicPr>
            <a:picLocks noChangeAspect="1"/>
          </p:cNvPicPr>
          <p:nvPr/>
        </p:nvPicPr>
        <p:blipFill>
          <a:blip r:embed="rId2"/>
          <a:stretch>
            <a:fillRect/>
          </a:stretch>
        </p:blipFill>
        <p:spPr>
          <a:xfrm>
            <a:off x="0" y="1778420"/>
            <a:ext cx="5454328" cy="4284572"/>
          </a:xfrm>
          <a:prstGeom prst="rect">
            <a:avLst/>
          </a:prstGeom>
        </p:spPr>
      </p:pic>
      <p:pic>
        <p:nvPicPr>
          <p:cNvPr id="27" name="Imagen 26">
            <a:extLst>
              <a:ext uri="{FF2B5EF4-FFF2-40B4-BE49-F238E27FC236}">
                <a16:creationId xmlns:a16="http://schemas.microsoft.com/office/drawing/2014/main" xmlns="" id="{B46AEE8A-0910-47FE-8978-2041D39FC68C}"/>
              </a:ext>
            </a:extLst>
          </p:cNvPr>
          <p:cNvPicPr>
            <a:picLocks noChangeAspect="1"/>
          </p:cNvPicPr>
          <p:nvPr/>
        </p:nvPicPr>
        <p:blipFill>
          <a:blip r:embed="rId3"/>
          <a:stretch>
            <a:fillRect/>
          </a:stretch>
        </p:blipFill>
        <p:spPr>
          <a:xfrm>
            <a:off x="6570349" y="1354813"/>
            <a:ext cx="5371485" cy="4884510"/>
          </a:xfrm>
          <a:prstGeom prst="rect">
            <a:avLst/>
          </a:prstGeom>
        </p:spPr>
      </p:pic>
      <p:sp>
        <p:nvSpPr>
          <p:cNvPr id="28" name="Rectángulo redondeado 19">
            <a:extLst>
              <a:ext uri="{FF2B5EF4-FFF2-40B4-BE49-F238E27FC236}">
                <a16:creationId xmlns:a16="http://schemas.microsoft.com/office/drawing/2014/main" xmlns="" id="{D671B9F4-9A84-410C-A303-07DCC88B021B}"/>
              </a:ext>
            </a:extLst>
          </p:cNvPr>
          <p:cNvSpPr/>
          <p:nvPr/>
        </p:nvSpPr>
        <p:spPr>
          <a:xfrm>
            <a:off x="500332" y="287205"/>
            <a:ext cx="7142671" cy="913022"/>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ARTICULACIÓN A LAS DIMENSIONES DEL DESARROLLO  AL PLAN DE DESARROLLO DE ITAGÜÍ </a:t>
            </a:r>
            <a:endParaRPr lang="es-ES" sz="2400" b="1" dirty="0">
              <a:solidFill>
                <a:schemeClr val="tx1"/>
              </a:solidFill>
            </a:endParaRPr>
          </a:p>
        </p:txBody>
      </p:sp>
      <p:cxnSp>
        <p:nvCxnSpPr>
          <p:cNvPr id="31" name="Conector recto de flecha 30">
            <a:extLst>
              <a:ext uri="{FF2B5EF4-FFF2-40B4-BE49-F238E27FC236}">
                <a16:creationId xmlns:a16="http://schemas.microsoft.com/office/drawing/2014/main" xmlns="" id="{56FFF7FC-FC7E-4264-AC55-6376053CACA8}"/>
              </a:ext>
            </a:extLst>
          </p:cNvPr>
          <p:cNvCxnSpPr/>
          <p:nvPr/>
        </p:nvCxnSpPr>
        <p:spPr>
          <a:xfrm>
            <a:off x="3027872" y="2691442"/>
            <a:ext cx="7177177" cy="199270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xmlns="" id="{7C83DD1C-EF02-4AA8-91DE-38BE606ACBF5}"/>
              </a:ext>
            </a:extLst>
          </p:cNvPr>
          <p:cNvCxnSpPr>
            <a:cxnSpLocks/>
          </p:cNvCxnSpPr>
          <p:nvPr/>
        </p:nvCxnSpPr>
        <p:spPr>
          <a:xfrm flipV="1">
            <a:off x="4183811" y="3024996"/>
            <a:ext cx="6225396" cy="2004204"/>
          </a:xfrm>
          <a:prstGeom prst="straightConnector1">
            <a:avLst/>
          </a:prstGeom>
          <a:ln w="57150">
            <a:solidFill>
              <a:srgbClr val="D21E6B"/>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xmlns="" id="{7F90D90F-A896-4A38-844C-6AFF4131609C}"/>
              </a:ext>
            </a:extLst>
          </p:cNvPr>
          <p:cNvCxnSpPr>
            <a:cxnSpLocks/>
          </p:cNvCxnSpPr>
          <p:nvPr/>
        </p:nvCxnSpPr>
        <p:spPr>
          <a:xfrm flipV="1">
            <a:off x="4183811" y="2087592"/>
            <a:ext cx="4554747" cy="18331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xmlns="" id="{BC900870-AD2D-4761-9182-C3AF575B2E9B}"/>
              </a:ext>
            </a:extLst>
          </p:cNvPr>
          <p:cNvCxnSpPr>
            <a:cxnSpLocks/>
          </p:cNvCxnSpPr>
          <p:nvPr/>
        </p:nvCxnSpPr>
        <p:spPr>
          <a:xfrm flipV="1">
            <a:off x="4139242" y="3176678"/>
            <a:ext cx="3157267" cy="91655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xmlns="" id="{6ED8D34A-F273-4486-A8CC-B237C26E4096}"/>
              </a:ext>
            </a:extLst>
          </p:cNvPr>
          <p:cNvCxnSpPr>
            <a:cxnSpLocks/>
          </p:cNvCxnSpPr>
          <p:nvPr/>
        </p:nvCxnSpPr>
        <p:spPr>
          <a:xfrm flipV="1">
            <a:off x="4183811" y="4787928"/>
            <a:ext cx="3112698" cy="241272"/>
          </a:xfrm>
          <a:prstGeom prst="straightConnector1">
            <a:avLst/>
          </a:prstGeom>
          <a:ln w="5715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xmlns="" id="{842AAD24-CC40-412D-B39F-D9830284D889}"/>
              </a:ext>
            </a:extLst>
          </p:cNvPr>
          <p:cNvCxnSpPr>
            <a:cxnSpLocks/>
          </p:cNvCxnSpPr>
          <p:nvPr/>
        </p:nvCxnSpPr>
        <p:spPr>
          <a:xfrm>
            <a:off x="5233359" y="2907761"/>
            <a:ext cx="3562709" cy="2606675"/>
          </a:xfrm>
          <a:prstGeom prst="straightConnector1">
            <a:avLst/>
          </a:prstGeom>
          <a:ln w="57150">
            <a:solidFill>
              <a:srgbClr val="0055B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963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D91C637A-2B62-4A69-82C0-74CA540A1756}"/>
              </a:ext>
            </a:extLst>
          </p:cNvPr>
          <p:cNvPicPr>
            <a:picLocks noChangeAspect="1"/>
          </p:cNvPicPr>
          <p:nvPr/>
        </p:nvPicPr>
        <p:blipFill>
          <a:blip r:embed="rId2"/>
          <a:stretch>
            <a:fillRect/>
          </a:stretch>
        </p:blipFill>
        <p:spPr>
          <a:xfrm>
            <a:off x="788274" y="1235983"/>
            <a:ext cx="9951613" cy="5087179"/>
          </a:xfrm>
          <a:prstGeom prst="rect">
            <a:avLst/>
          </a:prstGeom>
          <a:ln w="28575">
            <a:solidFill>
              <a:srgbClr val="0055B2"/>
            </a:solidFill>
          </a:ln>
        </p:spPr>
      </p:pic>
      <p:sp>
        <p:nvSpPr>
          <p:cNvPr id="8" name="Rectángulo: esquinas redondeadas 7">
            <a:extLst>
              <a:ext uri="{FF2B5EF4-FFF2-40B4-BE49-F238E27FC236}">
                <a16:creationId xmlns:a16="http://schemas.microsoft.com/office/drawing/2014/main" xmlns="" id="{8F09FA5F-D952-471D-9F4D-95D52BE71F7B}"/>
              </a:ext>
            </a:extLst>
          </p:cNvPr>
          <p:cNvSpPr/>
          <p:nvPr/>
        </p:nvSpPr>
        <p:spPr>
          <a:xfrm>
            <a:off x="788274" y="481781"/>
            <a:ext cx="7415447" cy="530942"/>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ESTRUCTURA DEL PLAN DE DESARROLLO  </a:t>
            </a:r>
            <a:endParaRPr lang="es-CO" sz="2400" b="1" dirty="0">
              <a:solidFill>
                <a:schemeClr val="tx1"/>
              </a:solidFill>
            </a:endParaRPr>
          </a:p>
        </p:txBody>
      </p:sp>
    </p:spTree>
    <p:extLst>
      <p:ext uri="{BB962C8B-B14F-4D97-AF65-F5344CB8AC3E}">
        <p14:creationId xmlns:p14="http://schemas.microsoft.com/office/powerpoint/2010/main" val="4251435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ceso alternativo 3"/>
          <p:cNvSpPr/>
          <p:nvPr/>
        </p:nvSpPr>
        <p:spPr>
          <a:xfrm>
            <a:off x="84776" y="113624"/>
            <a:ext cx="7970807" cy="577970"/>
          </a:xfrm>
          <a:prstGeom prst="flowChartAlternateProcess">
            <a:avLst/>
          </a:pr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¿QUÉ ES UN INDICADOR ? </a:t>
            </a:r>
          </a:p>
        </p:txBody>
      </p:sp>
      <p:sp>
        <p:nvSpPr>
          <p:cNvPr id="5" name="Proceso alternativo 4"/>
          <p:cNvSpPr/>
          <p:nvPr/>
        </p:nvSpPr>
        <p:spPr>
          <a:xfrm>
            <a:off x="412956" y="1328468"/>
            <a:ext cx="10943302" cy="2110767"/>
          </a:xfrm>
          <a:prstGeom prst="flowChartAlternateProcess">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Es una representación cuantitativa (variable o relación entre variables), verificable objetivamente, a partir de la cual se registra, procesa y presenta la información necesaria para medir el avance o retroceso en el logro de un determinado objetivo </a:t>
            </a:r>
          </a:p>
        </p:txBody>
      </p:sp>
      <p:sp>
        <p:nvSpPr>
          <p:cNvPr id="8" name="Proceso alternativo 7"/>
          <p:cNvSpPr/>
          <p:nvPr/>
        </p:nvSpPr>
        <p:spPr>
          <a:xfrm>
            <a:off x="412956" y="3782189"/>
            <a:ext cx="10943302" cy="2673202"/>
          </a:xfrm>
          <a:prstGeom prst="flowChartAlternateProcess">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¿PARA QUE SIRVE UN INDICADOR? </a:t>
            </a:r>
            <a:r>
              <a:rPr lang="es-CO" sz="2800" dirty="0">
                <a:solidFill>
                  <a:schemeClr val="tx1"/>
                </a:solidFill>
              </a:rPr>
              <a:t>cumplen dos funciones básicas: una de carácter </a:t>
            </a:r>
            <a:r>
              <a:rPr lang="es-CO" sz="2800" b="1" dirty="0">
                <a:solidFill>
                  <a:schemeClr val="tx1"/>
                </a:solidFill>
              </a:rPr>
              <a:t>cuantitativo y otra de tipo cualitativo</a:t>
            </a:r>
            <a:r>
              <a:rPr lang="es-CO" sz="2800" dirty="0">
                <a:solidFill>
                  <a:schemeClr val="tx1"/>
                </a:solidFill>
              </a:rPr>
              <a:t>. La primera se centra únicamente en medir el estado de avance de una intervención pública, mientras que la segunda cumple más una función valorativa al permitir establecer afirmaciones de carácter calificativo en torno al avance registrado  </a:t>
            </a:r>
          </a:p>
        </p:txBody>
      </p:sp>
    </p:spTree>
    <p:extLst>
      <p:ext uri="{BB962C8B-B14F-4D97-AF65-F5344CB8AC3E}">
        <p14:creationId xmlns:p14="http://schemas.microsoft.com/office/powerpoint/2010/main" val="327210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ceso alternativo 2"/>
          <p:cNvSpPr/>
          <p:nvPr/>
        </p:nvSpPr>
        <p:spPr>
          <a:xfrm>
            <a:off x="816077" y="1700981"/>
            <a:ext cx="10913807" cy="4227871"/>
          </a:xfrm>
          <a:prstGeom prst="flowChartAlternateProcess">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b="1" dirty="0">
              <a:solidFill>
                <a:schemeClr val="tx1"/>
              </a:solidFill>
            </a:endParaRPr>
          </a:p>
          <a:p>
            <a:pPr algn="ctr"/>
            <a:r>
              <a:rPr lang="es-CO" sz="4400" b="1" dirty="0">
                <a:solidFill>
                  <a:schemeClr val="tx1"/>
                </a:solidFill>
              </a:rPr>
              <a:t>CONDICIONES DE UN INDICADOR </a:t>
            </a:r>
          </a:p>
          <a:p>
            <a:pPr algn="ctr"/>
            <a:endParaRPr lang="es-CO" sz="2800" b="1" dirty="0">
              <a:solidFill>
                <a:schemeClr val="tx1"/>
              </a:solidFill>
            </a:endParaRPr>
          </a:p>
          <a:p>
            <a:pPr algn="ctr"/>
            <a:r>
              <a:rPr lang="pt-BR" sz="3200" dirty="0">
                <a:solidFill>
                  <a:schemeClr val="tx1"/>
                </a:solidFill>
              </a:rPr>
              <a:t>1. CLARO: Preciso e inequívoco </a:t>
            </a:r>
          </a:p>
          <a:p>
            <a:pPr algn="ctr"/>
            <a:r>
              <a:rPr lang="es-CO" sz="3200" dirty="0">
                <a:solidFill>
                  <a:schemeClr val="tx1"/>
                </a:solidFill>
              </a:rPr>
              <a:t>2. RELEVANTE: Apropiado al tema en cuestión </a:t>
            </a:r>
          </a:p>
          <a:p>
            <a:pPr algn="ctr"/>
            <a:r>
              <a:rPr lang="es-CO" sz="3200" dirty="0">
                <a:solidFill>
                  <a:schemeClr val="tx1"/>
                </a:solidFill>
              </a:rPr>
              <a:t>3. ECONÓMICO: Disponible a un costo razonable </a:t>
            </a:r>
          </a:p>
          <a:p>
            <a:pPr algn="ctr"/>
            <a:r>
              <a:rPr lang="es-CO" sz="3200" dirty="0">
                <a:solidFill>
                  <a:schemeClr val="tx1"/>
                </a:solidFill>
              </a:rPr>
              <a:t>4. MEDIBLE: Abierto a validación independiente </a:t>
            </a:r>
          </a:p>
          <a:p>
            <a:pPr algn="ctr"/>
            <a:r>
              <a:rPr lang="es-CO" sz="3200" dirty="0">
                <a:solidFill>
                  <a:schemeClr val="tx1"/>
                </a:solidFill>
              </a:rPr>
              <a:t>5. ADECUADO: Ofrece una base suficiente para estimar el desempeño. </a:t>
            </a:r>
          </a:p>
          <a:p>
            <a:pPr algn="ctr"/>
            <a:r>
              <a:rPr lang="es-CO" sz="3200" dirty="0">
                <a:solidFill>
                  <a:schemeClr val="tx1"/>
                </a:solidFill>
              </a:rPr>
              <a:t> </a:t>
            </a:r>
            <a:endParaRPr lang="es-CO" dirty="0">
              <a:solidFill>
                <a:schemeClr val="tx1"/>
              </a:solidFill>
            </a:endParaRPr>
          </a:p>
        </p:txBody>
      </p:sp>
    </p:spTree>
    <p:extLst>
      <p:ext uri="{BB962C8B-B14F-4D97-AF65-F5344CB8AC3E}">
        <p14:creationId xmlns:p14="http://schemas.microsoft.com/office/powerpoint/2010/main" val="281861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985292176"/>
              </p:ext>
            </p:extLst>
          </p:nvPr>
        </p:nvGraphicFramePr>
        <p:xfrm>
          <a:off x="442825" y="2229729"/>
          <a:ext cx="7698285" cy="4206240"/>
        </p:xfrm>
        <a:graphic>
          <a:graphicData uri="http://schemas.openxmlformats.org/drawingml/2006/table">
            <a:tbl>
              <a:tblPr>
                <a:tableStyleId>{5C22544A-7EE6-4342-B048-85BDC9FD1C3A}</a:tableStyleId>
              </a:tblPr>
              <a:tblGrid>
                <a:gridCol w="2927980">
                  <a:extLst>
                    <a:ext uri="{9D8B030D-6E8A-4147-A177-3AD203B41FA5}">
                      <a16:colId xmlns:a16="http://schemas.microsoft.com/office/drawing/2014/main" xmlns="" val="20000"/>
                    </a:ext>
                  </a:extLst>
                </a:gridCol>
                <a:gridCol w="937611">
                  <a:extLst>
                    <a:ext uri="{9D8B030D-6E8A-4147-A177-3AD203B41FA5}">
                      <a16:colId xmlns:a16="http://schemas.microsoft.com/office/drawing/2014/main" xmlns="" val="20001"/>
                    </a:ext>
                  </a:extLst>
                </a:gridCol>
                <a:gridCol w="1398193">
                  <a:extLst>
                    <a:ext uri="{9D8B030D-6E8A-4147-A177-3AD203B41FA5}">
                      <a16:colId xmlns:a16="http://schemas.microsoft.com/office/drawing/2014/main" xmlns="" val="20002"/>
                    </a:ext>
                  </a:extLst>
                </a:gridCol>
                <a:gridCol w="855365">
                  <a:extLst>
                    <a:ext uri="{9D8B030D-6E8A-4147-A177-3AD203B41FA5}">
                      <a16:colId xmlns:a16="http://schemas.microsoft.com/office/drawing/2014/main" xmlns="" val="20003"/>
                    </a:ext>
                  </a:extLst>
                </a:gridCol>
                <a:gridCol w="625074">
                  <a:extLst>
                    <a:ext uri="{9D8B030D-6E8A-4147-A177-3AD203B41FA5}">
                      <a16:colId xmlns:a16="http://schemas.microsoft.com/office/drawing/2014/main" xmlns="" val="20004"/>
                    </a:ext>
                  </a:extLst>
                </a:gridCol>
                <a:gridCol w="954062">
                  <a:extLst>
                    <a:ext uri="{9D8B030D-6E8A-4147-A177-3AD203B41FA5}">
                      <a16:colId xmlns:a16="http://schemas.microsoft.com/office/drawing/2014/main" xmlns="" val="20005"/>
                    </a:ext>
                  </a:extLst>
                </a:gridCol>
              </a:tblGrid>
              <a:tr h="365760">
                <a:tc>
                  <a:txBody>
                    <a:bodyPr/>
                    <a:lstStyle/>
                    <a:p>
                      <a:pPr algn="ctr" fontAlgn="ctr"/>
                      <a:r>
                        <a:rPr lang="es-CO" sz="1200" b="1" u="none" strike="noStrike" dirty="0">
                          <a:effectLst/>
                        </a:rPr>
                        <a:t>INDICADORES</a:t>
                      </a:r>
                      <a:r>
                        <a:rPr lang="es-CO" sz="1200" b="1" u="none" strike="noStrike" baseline="0" dirty="0">
                          <a:effectLst/>
                        </a:rPr>
                        <a:t> DE PRODUCTO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tc>
                  <a:txBody>
                    <a:bodyPr/>
                    <a:lstStyle/>
                    <a:p>
                      <a:pPr algn="ctr" fontAlgn="ctr"/>
                      <a:r>
                        <a:rPr lang="es-CO" sz="1200" b="1" u="none" strike="noStrike" dirty="0">
                          <a:effectLst/>
                        </a:rPr>
                        <a:t>UNIDAD DE MEDIDA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tc>
                  <a:txBody>
                    <a:bodyPr/>
                    <a:lstStyle/>
                    <a:p>
                      <a:pPr algn="ctr" fontAlgn="ctr"/>
                      <a:r>
                        <a:rPr lang="es-CO" sz="1200" b="1" u="none" strike="noStrike" dirty="0">
                          <a:effectLst/>
                        </a:rPr>
                        <a:t>TENDENCIA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tc>
                  <a:txBody>
                    <a:bodyPr/>
                    <a:lstStyle/>
                    <a:p>
                      <a:pPr algn="ctr" fontAlgn="ctr"/>
                      <a:r>
                        <a:rPr lang="es-CO" sz="1200" b="1" u="none" strike="noStrike" dirty="0">
                          <a:effectLst/>
                        </a:rPr>
                        <a:t>LINEA BASE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tc>
                  <a:txBody>
                    <a:bodyPr/>
                    <a:lstStyle/>
                    <a:p>
                      <a:pPr algn="ctr" fontAlgn="ctr"/>
                      <a:r>
                        <a:rPr lang="es-CO" sz="1200" b="1" u="none" strike="noStrike" dirty="0">
                          <a:effectLst/>
                        </a:rPr>
                        <a:t>META PLAN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tc>
                  <a:txBody>
                    <a:bodyPr/>
                    <a:lstStyle/>
                    <a:p>
                      <a:pPr algn="ctr" fontAlgn="ctr"/>
                      <a:r>
                        <a:rPr lang="es-CO" sz="1200" b="1" u="none" strike="noStrike" dirty="0">
                          <a:effectLst/>
                        </a:rPr>
                        <a:t>META CALCULO  </a:t>
                      </a:r>
                      <a:endParaRPr lang="es-CO" sz="1200" b="1" i="0" u="none" strike="noStrike" dirty="0">
                        <a:solidFill>
                          <a:srgbClr val="000000"/>
                        </a:solidFill>
                        <a:effectLst/>
                        <a:latin typeface="Arial Narrow" panose="020B0606020202030204" pitchFamily="34" charset="0"/>
                      </a:endParaRPr>
                    </a:p>
                  </a:txBody>
                  <a:tcPr marL="0" marR="0" marT="0" marB="0" anchor="ctr">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8100000" scaled="1"/>
                      <a:tileRect/>
                    </a:gradFill>
                  </a:tcPr>
                </a:tc>
                <a:extLst>
                  <a:ext uri="{0D108BD9-81ED-4DB2-BD59-A6C34878D82A}">
                    <a16:rowId xmlns:a16="http://schemas.microsoft.com/office/drawing/2014/main" xmlns="" val="10000"/>
                  </a:ext>
                </a:extLst>
              </a:tr>
              <a:tr h="640080">
                <a:tc>
                  <a:txBody>
                    <a:bodyPr/>
                    <a:lstStyle/>
                    <a:p>
                      <a:pPr algn="ctr" fontAlgn="ctr"/>
                      <a:r>
                        <a:rPr lang="es-CO" sz="1400" u="none" strike="noStrike" dirty="0">
                          <a:effectLst/>
                        </a:rPr>
                        <a:t>Niños, y jóvenes del sistema educativo oficial beneficiados anualmente con Kit escolares </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Porcentaje</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Mantenimiento</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400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1"/>
                  </a:ext>
                </a:extLst>
              </a:tr>
              <a:tr h="640080">
                <a:tc>
                  <a:txBody>
                    <a:bodyPr/>
                    <a:lstStyle/>
                    <a:p>
                      <a:pPr algn="ctr" fontAlgn="ctr"/>
                      <a:r>
                        <a:rPr lang="es-CO" sz="1400" u="none" strike="noStrike" dirty="0">
                          <a:effectLst/>
                        </a:rPr>
                        <a:t>Niños y jóvenes del sistema educativo oficial  beneficiados una vez en el cuatrienio con uniformes  escolares.</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Porcentaje</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Incremento</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2"/>
                  </a:ext>
                </a:extLst>
              </a:tr>
              <a:tr h="426720">
                <a:tc>
                  <a:txBody>
                    <a:bodyPr/>
                    <a:lstStyle/>
                    <a:p>
                      <a:pPr algn="ctr" fontAlgn="ctr"/>
                      <a:r>
                        <a:rPr lang="es-CO" sz="1400" u="none" strike="noStrike" dirty="0">
                          <a:effectLst/>
                        </a:rPr>
                        <a:t>Estudiantes en jornada única  con almuerzos entregados </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Porcentaje</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Incremento</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100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400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3"/>
                  </a:ext>
                </a:extLst>
              </a:tr>
              <a:tr h="640080">
                <a:tc>
                  <a:txBody>
                    <a:bodyPr/>
                    <a:lstStyle/>
                    <a:p>
                      <a:pPr algn="ctr" fontAlgn="ctr"/>
                      <a:r>
                        <a:rPr lang="es-CO" sz="1400" u="none" strike="noStrike">
                          <a:effectLst/>
                        </a:rPr>
                        <a:t>Estudiantes de preescolar y primaria que no están en jornada única con refrigerios entregados</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Porcentaje</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Incremento</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100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100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400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4"/>
                  </a:ext>
                </a:extLst>
              </a:tr>
              <a:tr h="640080">
                <a:tc>
                  <a:txBody>
                    <a:bodyPr/>
                    <a:lstStyle/>
                    <a:p>
                      <a:pPr algn="ctr" fontAlgn="ctr"/>
                      <a:r>
                        <a:rPr lang="es-CO" sz="1400" u="none" strike="noStrike">
                          <a:effectLst/>
                        </a:rPr>
                        <a:t>Almuerzos entregados  a la población en riesgo (gestantes, lactantes y bajo peso)</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Número</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Incremento</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1500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1500</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6000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5"/>
                  </a:ext>
                </a:extLst>
              </a:tr>
              <a:tr h="853440">
                <a:tc>
                  <a:txBody>
                    <a:bodyPr/>
                    <a:lstStyle/>
                    <a:p>
                      <a:pPr algn="ctr" fontAlgn="ctr"/>
                      <a:r>
                        <a:rPr lang="es-CO" sz="1400" u="none" strike="noStrike">
                          <a:effectLst/>
                        </a:rPr>
                        <a:t>Estudiantes en extra edad atendidos en programas flexibles  (aceleración del aprendizaje, procesos básicos CLEI, entre otros)</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a:effectLst/>
                        </a:rPr>
                        <a:t>Porcentaje</a:t>
                      </a:r>
                      <a:endParaRPr lang="es-CO" sz="1400" b="0" i="0" u="none" strike="noStrike">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Incremento</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100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tc>
                  <a:txBody>
                    <a:bodyPr/>
                    <a:lstStyle/>
                    <a:p>
                      <a:pPr algn="ctr" fontAlgn="ctr"/>
                      <a:r>
                        <a:rPr lang="es-CO" sz="1400" u="none" strike="noStrike" dirty="0">
                          <a:effectLst/>
                        </a:rPr>
                        <a:t>400</a:t>
                      </a:r>
                      <a:endParaRPr lang="es-CO" sz="14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6"/>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4286482446"/>
              </p:ext>
            </p:extLst>
          </p:nvPr>
        </p:nvGraphicFramePr>
        <p:xfrm>
          <a:off x="9075542" y="2213607"/>
          <a:ext cx="1857555" cy="3677961"/>
        </p:xfrm>
        <a:graphic>
          <a:graphicData uri="http://schemas.openxmlformats.org/drawingml/2006/table">
            <a:tbl>
              <a:tblPr>
                <a:tableStyleId>{5C22544A-7EE6-4342-B048-85BDC9FD1C3A}</a:tableStyleId>
              </a:tblPr>
              <a:tblGrid>
                <a:gridCol w="1857555">
                  <a:extLst>
                    <a:ext uri="{9D8B030D-6E8A-4147-A177-3AD203B41FA5}">
                      <a16:colId xmlns:a16="http://schemas.microsoft.com/office/drawing/2014/main" xmlns="" val="20000"/>
                    </a:ext>
                  </a:extLst>
                </a:gridCol>
              </a:tblGrid>
              <a:tr h="562326">
                <a:tc>
                  <a:txBody>
                    <a:bodyPr/>
                    <a:lstStyle/>
                    <a:p>
                      <a:pPr algn="ctr" fontAlgn="ctr"/>
                      <a:r>
                        <a:rPr lang="es-CO" sz="2400" b="1" u="none" strike="noStrike" dirty="0">
                          <a:effectLst/>
                        </a:rPr>
                        <a:t>PROYECTO DE INVERSIÓN </a:t>
                      </a:r>
                      <a:endParaRPr lang="es-CO" sz="2400" b="1"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0"/>
                  </a:ext>
                </a:extLst>
              </a:tr>
              <a:tr h="2946441">
                <a:tc>
                  <a:txBody>
                    <a:bodyPr/>
                    <a:lstStyle/>
                    <a:p>
                      <a:pPr algn="ctr" fontAlgn="ctr"/>
                      <a:r>
                        <a:rPr lang="es-CO" sz="1600" u="none" strike="noStrike" dirty="0">
                          <a:effectLst/>
                        </a:rPr>
                        <a:t>Educación para todos con inclusión y equidad </a:t>
                      </a:r>
                      <a:endParaRPr lang="es-CO" sz="1600" b="0" i="0" u="none" strike="noStrike" dirty="0">
                        <a:solidFill>
                          <a:srgbClr val="000000"/>
                        </a:solidFill>
                        <a:effectLst/>
                        <a:latin typeface="Arial Narrow" panose="020B0606020202030204" pitchFamily="34" charset="0"/>
                      </a:endParaRPr>
                    </a:p>
                  </a:txBody>
                  <a:tcPr marL="0" marR="0" marT="0" marB="0" anchor="ctr">
                    <a:noFill/>
                  </a:tcPr>
                </a:tc>
                <a:extLst>
                  <a:ext uri="{0D108BD9-81ED-4DB2-BD59-A6C34878D82A}">
                    <a16:rowId xmlns:a16="http://schemas.microsoft.com/office/drawing/2014/main" xmlns="" val="10001"/>
                  </a:ext>
                </a:extLst>
              </a:tr>
            </a:tbl>
          </a:graphicData>
        </a:graphic>
      </p:graphicFrame>
      <p:sp>
        <p:nvSpPr>
          <p:cNvPr id="6" name="Proceso alternativo 5"/>
          <p:cNvSpPr/>
          <p:nvPr/>
        </p:nvSpPr>
        <p:spPr>
          <a:xfrm>
            <a:off x="392115" y="1043796"/>
            <a:ext cx="3450937" cy="912599"/>
          </a:xfrm>
          <a:prstGeom prst="flowChartAlternateProcess">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UN GRUPO DE INDICADORES DE PRODUCTO</a:t>
            </a:r>
          </a:p>
        </p:txBody>
      </p:sp>
      <p:sp>
        <p:nvSpPr>
          <p:cNvPr id="9" name="Flecha derecha 8"/>
          <p:cNvSpPr/>
          <p:nvPr/>
        </p:nvSpPr>
        <p:spPr>
          <a:xfrm>
            <a:off x="8211369" y="3957135"/>
            <a:ext cx="281352" cy="492369"/>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b="1">
              <a:solidFill>
                <a:schemeClr val="tx1"/>
              </a:solidFill>
            </a:endParaRPr>
          </a:p>
        </p:txBody>
      </p:sp>
      <p:sp>
        <p:nvSpPr>
          <p:cNvPr id="7" name="Proceso alternativo 5">
            <a:extLst>
              <a:ext uri="{FF2B5EF4-FFF2-40B4-BE49-F238E27FC236}">
                <a16:creationId xmlns:a16="http://schemas.microsoft.com/office/drawing/2014/main" xmlns="" id="{0B653256-D354-428E-93CC-F048C103226B}"/>
              </a:ext>
            </a:extLst>
          </p:cNvPr>
          <p:cNvSpPr/>
          <p:nvPr/>
        </p:nvSpPr>
        <p:spPr>
          <a:xfrm>
            <a:off x="4830421" y="1043796"/>
            <a:ext cx="3450937" cy="912599"/>
          </a:xfrm>
          <a:prstGeom prst="flowChartAlternateProcess">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PROYECTO DE INVERSIÓN  </a:t>
            </a:r>
          </a:p>
        </p:txBody>
      </p:sp>
      <p:sp>
        <p:nvSpPr>
          <p:cNvPr id="3" name="Rectángulo 2">
            <a:extLst>
              <a:ext uri="{FF2B5EF4-FFF2-40B4-BE49-F238E27FC236}">
                <a16:creationId xmlns:a16="http://schemas.microsoft.com/office/drawing/2014/main" xmlns="" id="{91106D48-3E09-439E-894C-EA628035DEE4}"/>
              </a:ext>
            </a:extLst>
          </p:cNvPr>
          <p:cNvSpPr/>
          <p:nvPr/>
        </p:nvSpPr>
        <p:spPr>
          <a:xfrm>
            <a:off x="4291967" y="1226537"/>
            <a:ext cx="288257" cy="490120"/>
          </a:xfrm>
          <a:prstGeom prst="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a:t>
            </a:r>
            <a:endParaRPr lang="es-CO" sz="2000" b="1" dirty="0">
              <a:solidFill>
                <a:schemeClr val="tx1"/>
              </a:solidFill>
            </a:endParaRPr>
          </a:p>
        </p:txBody>
      </p:sp>
    </p:spTree>
    <p:extLst>
      <p:ext uri="{BB962C8B-B14F-4D97-AF65-F5344CB8AC3E}">
        <p14:creationId xmlns:p14="http://schemas.microsoft.com/office/powerpoint/2010/main" val="47549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6948542" y="3377034"/>
            <a:ext cx="4290281" cy="75565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PROBLEMAS</a:t>
            </a:r>
            <a:r>
              <a:rPr lang="es-ES" sz="2400" b="1" dirty="0">
                <a:solidFill>
                  <a:schemeClr val="tx1"/>
                </a:solidFill>
              </a:rPr>
              <a:t> </a:t>
            </a:r>
          </a:p>
        </p:txBody>
      </p:sp>
      <p:sp>
        <p:nvSpPr>
          <p:cNvPr id="8" name="7 Proceso alternativo"/>
          <p:cNvSpPr/>
          <p:nvPr/>
        </p:nvSpPr>
        <p:spPr>
          <a:xfrm>
            <a:off x="7131108" y="4901876"/>
            <a:ext cx="4107715" cy="75565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NECESIDADES </a:t>
            </a:r>
          </a:p>
        </p:txBody>
      </p:sp>
      <p:sp>
        <p:nvSpPr>
          <p:cNvPr id="11" name="10 Rectángulo redondeado"/>
          <p:cNvSpPr/>
          <p:nvPr/>
        </p:nvSpPr>
        <p:spPr>
          <a:xfrm>
            <a:off x="953177" y="3485633"/>
            <a:ext cx="3704369" cy="714375"/>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solidFill>
                  <a:schemeClr val="tx1"/>
                </a:solidFill>
              </a:rPr>
              <a:t>CALIDAD DE VIDA </a:t>
            </a:r>
          </a:p>
        </p:txBody>
      </p:sp>
      <p:sp>
        <p:nvSpPr>
          <p:cNvPr id="12" name="11 Flecha derecha"/>
          <p:cNvSpPr/>
          <p:nvPr/>
        </p:nvSpPr>
        <p:spPr>
          <a:xfrm>
            <a:off x="5249609" y="3485633"/>
            <a:ext cx="1249557" cy="484187"/>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13" name="12 Rectángulo redondeado"/>
          <p:cNvSpPr/>
          <p:nvPr/>
        </p:nvSpPr>
        <p:spPr>
          <a:xfrm>
            <a:off x="953177" y="5050116"/>
            <a:ext cx="3615679" cy="714375"/>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solidFill>
                  <a:schemeClr val="tx1"/>
                </a:solidFill>
              </a:rPr>
              <a:t>DESARROLLO </a:t>
            </a:r>
          </a:p>
        </p:txBody>
      </p:sp>
      <p:sp>
        <p:nvSpPr>
          <p:cNvPr id="14" name="13 Flecha derecha"/>
          <p:cNvSpPr/>
          <p:nvPr/>
        </p:nvSpPr>
        <p:spPr>
          <a:xfrm>
            <a:off x="5422137" y="5161049"/>
            <a:ext cx="1249557" cy="484187"/>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9" name="8 Proceso alternativo"/>
          <p:cNvSpPr/>
          <p:nvPr/>
        </p:nvSpPr>
        <p:spPr>
          <a:xfrm>
            <a:off x="849661" y="612752"/>
            <a:ext cx="7057747" cy="776102"/>
          </a:xfrm>
          <a:prstGeom prst="flowChartAlternateProcess">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PROYECTOS  DE INVERSION PÚBLICA  </a:t>
            </a:r>
          </a:p>
        </p:txBody>
      </p:sp>
      <p:sp>
        <p:nvSpPr>
          <p:cNvPr id="2" name="Proceso alternativo 1"/>
          <p:cNvSpPr/>
          <p:nvPr/>
        </p:nvSpPr>
        <p:spPr>
          <a:xfrm>
            <a:off x="849661" y="1972941"/>
            <a:ext cx="10402800" cy="1062702"/>
          </a:xfrm>
          <a:prstGeom prst="flowChartAlternateProcess">
            <a:avLst/>
          </a:prstGeom>
          <a:no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solidFill>
                  <a:schemeClr val="tx1"/>
                </a:solidFill>
              </a:rPr>
              <a:t>UNIDAD BÁSICA DEL PLAN DE DESARROLLO</a:t>
            </a:r>
          </a:p>
          <a:p>
            <a:pPr algn="ctr"/>
            <a:r>
              <a:rPr lang="es-CO" sz="2000" dirty="0">
                <a:solidFill>
                  <a:schemeClr val="tx1"/>
                </a:solidFill>
              </a:rPr>
              <a:t>(LEY 111 DE 1993 INVERSIÓN FUNDAMENTADA EN PROYECTOS ) </a:t>
            </a:r>
          </a:p>
        </p:txBody>
      </p:sp>
      <p:sp>
        <p:nvSpPr>
          <p:cNvPr id="3" name="Flecha abajo 2"/>
          <p:cNvSpPr/>
          <p:nvPr/>
        </p:nvSpPr>
        <p:spPr>
          <a:xfrm>
            <a:off x="4261302" y="1551691"/>
            <a:ext cx="234463" cy="176006"/>
          </a:xfrm>
          <a:prstGeom prst="down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400" b="1">
              <a:solidFill>
                <a:schemeClr val="tx1"/>
              </a:solidFill>
            </a:endParaRPr>
          </a:p>
        </p:txBody>
      </p:sp>
    </p:spTree>
    <p:extLst>
      <p:ext uri="{BB962C8B-B14F-4D97-AF65-F5344CB8AC3E}">
        <p14:creationId xmlns:p14="http://schemas.microsoft.com/office/powerpoint/2010/main" val="41364776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P spid="9"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roceso alternativo">
            <a:extLst>
              <a:ext uri="{FF2B5EF4-FFF2-40B4-BE49-F238E27FC236}">
                <a16:creationId xmlns:a16="http://schemas.microsoft.com/office/drawing/2014/main" xmlns="" id="{F496BC62-F3DD-A742-8BA2-442AEDB97049}"/>
              </a:ext>
            </a:extLst>
          </p:cNvPr>
          <p:cNvSpPr/>
          <p:nvPr/>
        </p:nvSpPr>
        <p:spPr>
          <a:xfrm>
            <a:off x="901255" y="2629998"/>
            <a:ext cx="2125696" cy="857907"/>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b="1" dirty="0">
                <a:solidFill>
                  <a:schemeClr val="tx1"/>
                </a:solidFill>
              </a:rPr>
              <a:t>LEY 38 </a:t>
            </a:r>
          </a:p>
          <a:p>
            <a:pPr algn="ctr" eaLnBrk="1" hangingPunct="1">
              <a:defRPr/>
            </a:pPr>
            <a:r>
              <a:rPr lang="es-ES" b="1" dirty="0">
                <a:solidFill>
                  <a:schemeClr val="tx1"/>
                </a:solidFill>
              </a:rPr>
              <a:t>1989</a:t>
            </a:r>
          </a:p>
        </p:txBody>
      </p:sp>
      <p:sp>
        <p:nvSpPr>
          <p:cNvPr id="7" name="7 Proceso alternativo">
            <a:extLst>
              <a:ext uri="{FF2B5EF4-FFF2-40B4-BE49-F238E27FC236}">
                <a16:creationId xmlns:a16="http://schemas.microsoft.com/office/drawing/2014/main" xmlns="" id="{549BF19F-EECA-D848-AD0B-AF0CB9E18498}"/>
              </a:ext>
            </a:extLst>
          </p:cNvPr>
          <p:cNvSpPr/>
          <p:nvPr/>
        </p:nvSpPr>
        <p:spPr>
          <a:xfrm>
            <a:off x="3657599" y="2588233"/>
            <a:ext cx="2316316" cy="840767"/>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LEY 152 </a:t>
            </a:r>
          </a:p>
          <a:p>
            <a:pPr algn="ctr"/>
            <a:r>
              <a:rPr lang="es-ES" b="1" dirty="0">
                <a:solidFill>
                  <a:schemeClr val="tx1"/>
                </a:solidFill>
              </a:rPr>
              <a:t>1994</a:t>
            </a:r>
          </a:p>
        </p:txBody>
      </p:sp>
      <p:sp>
        <p:nvSpPr>
          <p:cNvPr id="8" name="8 Proceso alternativo">
            <a:extLst>
              <a:ext uri="{FF2B5EF4-FFF2-40B4-BE49-F238E27FC236}">
                <a16:creationId xmlns:a16="http://schemas.microsoft.com/office/drawing/2014/main" xmlns="" id="{4834DA17-3AF7-8D44-9E75-105AFC9839AA}"/>
              </a:ext>
            </a:extLst>
          </p:cNvPr>
          <p:cNvSpPr/>
          <p:nvPr/>
        </p:nvSpPr>
        <p:spPr>
          <a:xfrm>
            <a:off x="6719873" y="2536951"/>
            <a:ext cx="2316316" cy="852053"/>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DECRETO  LEY 111 DE 1996</a:t>
            </a:r>
          </a:p>
        </p:txBody>
      </p:sp>
      <p:sp>
        <p:nvSpPr>
          <p:cNvPr id="9" name="9 Proceso alternativo">
            <a:extLst>
              <a:ext uri="{FF2B5EF4-FFF2-40B4-BE49-F238E27FC236}">
                <a16:creationId xmlns:a16="http://schemas.microsoft.com/office/drawing/2014/main" xmlns="" id="{1380C47D-0127-AA48-A25F-F3A444FA9C80}"/>
              </a:ext>
            </a:extLst>
          </p:cNvPr>
          <p:cNvSpPr/>
          <p:nvPr/>
        </p:nvSpPr>
        <p:spPr>
          <a:xfrm>
            <a:off x="9666837" y="2398516"/>
            <a:ext cx="1944318" cy="836111"/>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LEY 388 </a:t>
            </a:r>
          </a:p>
          <a:p>
            <a:pPr algn="ctr"/>
            <a:r>
              <a:rPr lang="es-ES" b="1" dirty="0">
                <a:solidFill>
                  <a:schemeClr val="tx1"/>
                </a:solidFill>
              </a:rPr>
              <a:t>1997</a:t>
            </a:r>
          </a:p>
        </p:txBody>
      </p:sp>
      <p:sp>
        <p:nvSpPr>
          <p:cNvPr id="11" name="12 Proceso alternativo">
            <a:extLst>
              <a:ext uri="{FF2B5EF4-FFF2-40B4-BE49-F238E27FC236}">
                <a16:creationId xmlns:a16="http://schemas.microsoft.com/office/drawing/2014/main" xmlns="" id="{7E511993-46D2-7A41-8C34-BA9FE16E00CF}"/>
              </a:ext>
            </a:extLst>
          </p:cNvPr>
          <p:cNvSpPr/>
          <p:nvPr/>
        </p:nvSpPr>
        <p:spPr>
          <a:xfrm>
            <a:off x="901255" y="3771152"/>
            <a:ext cx="2125696" cy="2049299"/>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b="1" dirty="0">
                <a:solidFill>
                  <a:schemeClr val="tx1"/>
                </a:solidFill>
              </a:rPr>
              <a:t>ESTATUTO ORGANICO DEL PRESUPUESTO </a:t>
            </a:r>
          </a:p>
        </p:txBody>
      </p:sp>
      <p:sp>
        <p:nvSpPr>
          <p:cNvPr id="12" name="13 Proceso alternativo">
            <a:extLst>
              <a:ext uri="{FF2B5EF4-FFF2-40B4-BE49-F238E27FC236}">
                <a16:creationId xmlns:a16="http://schemas.microsoft.com/office/drawing/2014/main" xmlns="" id="{929B4C42-E449-BA48-8276-D358198B8272}"/>
              </a:ext>
            </a:extLst>
          </p:cNvPr>
          <p:cNvSpPr/>
          <p:nvPr/>
        </p:nvSpPr>
        <p:spPr>
          <a:xfrm>
            <a:off x="3657600" y="3683585"/>
            <a:ext cx="2329132" cy="1988959"/>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ESTATUTO ORGANICO DE LOS PLANES DE DESARROLLO </a:t>
            </a:r>
          </a:p>
        </p:txBody>
      </p:sp>
      <p:sp>
        <p:nvSpPr>
          <p:cNvPr id="13" name="14 Proceso alternativo">
            <a:extLst>
              <a:ext uri="{FF2B5EF4-FFF2-40B4-BE49-F238E27FC236}">
                <a16:creationId xmlns:a16="http://schemas.microsoft.com/office/drawing/2014/main" xmlns="" id="{BA2B0AEC-A9A7-3642-B6D8-796F9CB3CF1D}"/>
              </a:ext>
            </a:extLst>
          </p:cNvPr>
          <p:cNvSpPr/>
          <p:nvPr/>
        </p:nvSpPr>
        <p:spPr>
          <a:xfrm>
            <a:off x="6672449" y="3623239"/>
            <a:ext cx="2411165" cy="2009170"/>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ESTATUTO PRESUPUESTAL  INVERSION SOPORTADA EN PROYECTOS </a:t>
            </a:r>
          </a:p>
        </p:txBody>
      </p:sp>
      <p:sp>
        <p:nvSpPr>
          <p:cNvPr id="14" name="15 Proceso alternativo">
            <a:extLst>
              <a:ext uri="{FF2B5EF4-FFF2-40B4-BE49-F238E27FC236}">
                <a16:creationId xmlns:a16="http://schemas.microsoft.com/office/drawing/2014/main" xmlns="" id="{EDCD0391-9482-C946-9123-2C93032141EF}"/>
              </a:ext>
            </a:extLst>
          </p:cNvPr>
          <p:cNvSpPr/>
          <p:nvPr/>
        </p:nvSpPr>
        <p:spPr>
          <a:xfrm>
            <a:off x="9666837" y="3547588"/>
            <a:ext cx="2013329" cy="2009170"/>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chemeClr val="tx1"/>
                </a:solidFill>
              </a:rPr>
              <a:t>PLANES DE ORDENAMIENTO TERRITORIAL </a:t>
            </a:r>
          </a:p>
          <a:p>
            <a:pPr algn="ctr"/>
            <a:r>
              <a:rPr lang="es-ES" dirty="0">
                <a:solidFill>
                  <a:schemeClr val="tx1"/>
                </a:solidFill>
              </a:rPr>
              <a:t>POT</a:t>
            </a:r>
          </a:p>
        </p:txBody>
      </p:sp>
      <p:sp>
        <p:nvSpPr>
          <p:cNvPr id="16" name="19 Proceso alternativo">
            <a:extLst>
              <a:ext uri="{FF2B5EF4-FFF2-40B4-BE49-F238E27FC236}">
                <a16:creationId xmlns:a16="http://schemas.microsoft.com/office/drawing/2014/main" xmlns="" id="{B61BEA58-3593-0248-B039-AA75FB717F05}"/>
              </a:ext>
            </a:extLst>
          </p:cNvPr>
          <p:cNvSpPr/>
          <p:nvPr/>
        </p:nvSpPr>
        <p:spPr>
          <a:xfrm>
            <a:off x="2626538" y="1904632"/>
            <a:ext cx="6841288" cy="462004"/>
          </a:xfrm>
          <a:prstGeom prst="flowChartAlternateProcess">
            <a:avLst/>
          </a:prstGeom>
          <a:noFill/>
          <a:ln>
            <a:solidFill>
              <a:srgbClr val="CC00FF"/>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400" b="1" dirty="0">
                <a:solidFill>
                  <a:schemeClr val="tx1"/>
                </a:solidFill>
              </a:rPr>
              <a:t>CONSTITUCIÓN POLÍTICA 1991</a:t>
            </a:r>
          </a:p>
        </p:txBody>
      </p:sp>
      <p:sp>
        <p:nvSpPr>
          <p:cNvPr id="17" name="Proceso 16">
            <a:extLst>
              <a:ext uri="{FF2B5EF4-FFF2-40B4-BE49-F238E27FC236}">
                <a16:creationId xmlns:a16="http://schemas.microsoft.com/office/drawing/2014/main" xmlns="" id="{AE94C0FB-F00A-2648-A290-DE9A8F345A29}"/>
              </a:ext>
            </a:extLst>
          </p:cNvPr>
          <p:cNvSpPr/>
          <p:nvPr/>
        </p:nvSpPr>
        <p:spPr>
          <a:xfrm>
            <a:off x="6903171" y="3772376"/>
            <a:ext cx="1999290" cy="1725473"/>
          </a:xfrm>
          <a:prstGeom prst="flowChartProcess">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Proceso alternativo 17">
            <a:extLst>
              <a:ext uri="{FF2B5EF4-FFF2-40B4-BE49-F238E27FC236}">
                <a16:creationId xmlns:a16="http://schemas.microsoft.com/office/drawing/2014/main" xmlns="" id="{978176A4-A485-F744-AE5E-D36F367F000B}"/>
              </a:ext>
            </a:extLst>
          </p:cNvPr>
          <p:cNvSpPr/>
          <p:nvPr/>
        </p:nvSpPr>
        <p:spPr>
          <a:xfrm>
            <a:off x="1544002" y="1170498"/>
            <a:ext cx="8802806" cy="593109"/>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600" b="1" dirty="0">
                <a:ln w="0"/>
                <a:solidFill>
                  <a:schemeClr val="tx1"/>
                </a:solidFill>
                <a:effectLst>
                  <a:outerShdw blurRad="38100" dist="19050" dir="2700000" algn="tl" rotWithShape="0">
                    <a:schemeClr val="dk1">
                      <a:alpha val="40000"/>
                    </a:schemeClr>
                  </a:outerShdw>
                </a:effectLst>
              </a:rPr>
              <a:t>¿POR QUÉ HACEMOS PROYECTOS ? </a:t>
            </a:r>
            <a:endParaRPr lang="es-ES" sz="3600" b="1" dirty="0">
              <a:ln w="0"/>
              <a:solidFill>
                <a:schemeClr val="tx1"/>
              </a:solidFill>
              <a:effectLst>
                <a:outerShdw blurRad="38100" dist="19050" dir="2700000" algn="tl" rotWithShape="0">
                  <a:schemeClr val="dk1">
                    <a:alpha val="40000"/>
                  </a:schemeClr>
                </a:outerShdw>
              </a:effectLst>
            </a:endParaRPr>
          </a:p>
        </p:txBody>
      </p:sp>
      <p:sp>
        <p:nvSpPr>
          <p:cNvPr id="21" name="Proceso alternativo 20">
            <a:extLst>
              <a:ext uri="{FF2B5EF4-FFF2-40B4-BE49-F238E27FC236}">
                <a16:creationId xmlns:a16="http://schemas.microsoft.com/office/drawing/2014/main" xmlns="" id="{0019BD51-3AE3-6F4D-8D83-7B0693605E26}"/>
              </a:ext>
            </a:extLst>
          </p:cNvPr>
          <p:cNvSpPr/>
          <p:nvPr/>
        </p:nvSpPr>
        <p:spPr>
          <a:xfrm>
            <a:off x="1942466" y="6100878"/>
            <a:ext cx="7501979" cy="396200"/>
          </a:xfrm>
          <a:prstGeom prst="flowChartAlternateProcess">
            <a:avLst/>
          </a:prstGeom>
          <a:noFill/>
          <a:ln>
            <a:solidFill>
              <a:srgbClr val="66FF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SIN PROYECTOS DE INVERSIÓN NO HAY EJECUCIÓN  DE RECURSOS </a:t>
            </a:r>
            <a:endParaRPr lang="es-ES" sz="2000" b="1" dirty="0">
              <a:solidFill>
                <a:schemeClr val="tx1"/>
              </a:solidFill>
            </a:endParaRPr>
          </a:p>
        </p:txBody>
      </p:sp>
    </p:spTree>
    <p:extLst>
      <p:ext uri="{BB962C8B-B14F-4D97-AF65-F5344CB8AC3E}">
        <p14:creationId xmlns:p14="http://schemas.microsoft.com/office/powerpoint/2010/main" val="3087329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0 Proceso alternativo">
            <a:extLst>
              <a:ext uri="{FF2B5EF4-FFF2-40B4-BE49-F238E27FC236}">
                <a16:creationId xmlns:a16="http://schemas.microsoft.com/office/drawing/2014/main" xmlns="" id="{167B6F86-15D3-C244-A482-244765906862}"/>
              </a:ext>
            </a:extLst>
          </p:cNvPr>
          <p:cNvSpPr/>
          <p:nvPr/>
        </p:nvSpPr>
        <p:spPr>
          <a:xfrm>
            <a:off x="630008" y="2286188"/>
            <a:ext cx="2147698" cy="846841"/>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b="1" dirty="0">
                <a:solidFill>
                  <a:schemeClr val="tx1"/>
                </a:solidFill>
              </a:rPr>
              <a:t>RESOLUCION        0806  DE  2005</a:t>
            </a:r>
          </a:p>
        </p:txBody>
      </p:sp>
      <p:sp>
        <p:nvSpPr>
          <p:cNvPr id="15" name="16 Proceso alternativo">
            <a:extLst>
              <a:ext uri="{FF2B5EF4-FFF2-40B4-BE49-F238E27FC236}">
                <a16:creationId xmlns:a16="http://schemas.microsoft.com/office/drawing/2014/main" xmlns="" id="{4680F144-B644-734E-94B1-EF5043A7E473}"/>
              </a:ext>
            </a:extLst>
          </p:cNvPr>
          <p:cNvSpPr/>
          <p:nvPr/>
        </p:nvSpPr>
        <p:spPr>
          <a:xfrm>
            <a:off x="630007" y="3521679"/>
            <a:ext cx="2147697" cy="2009171"/>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OBLIGATORIEDAD  DEL USO DE LA METODOLOGÍA DEL BANCO DE PROYECTOS </a:t>
            </a:r>
          </a:p>
          <a:p>
            <a:pPr algn="ctr"/>
            <a:r>
              <a:rPr lang="es-ES" b="1" dirty="0">
                <a:solidFill>
                  <a:schemeClr val="tx1"/>
                </a:solidFill>
              </a:rPr>
              <a:t>M.G.A</a:t>
            </a:r>
          </a:p>
        </p:txBody>
      </p:sp>
      <p:sp>
        <p:nvSpPr>
          <p:cNvPr id="18" name="Proceso alternativo 17">
            <a:extLst>
              <a:ext uri="{FF2B5EF4-FFF2-40B4-BE49-F238E27FC236}">
                <a16:creationId xmlns:a16="http://schemas.microsoft.com/office/drawing/2014/main" xmlns="" id="{978176A4-A485-F744-AE5E-D36F367F000B}"/>
              </a:ext>
            </a:extLst>
          </p:cNvPr>
          <p:cNvSpPr/>
          <p:nvPr/>
        </p:nvSpPr>
        <p:spPr>
          <a:xfrm>
            <a:off x="630007" y="1170498"/>
            <a:ext cx="11343457" cy="968853"/>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2800" b="1" dirty="0">
                <a:ln w="0"/>
                <a:solidFill>
                  <a:schemeClr val="tx1"/>
                </a:solidFill>
                <a:effectLst>
                  <a:outerShdw blurRad="38100" dist="19050" dir="2700000" algn="tl" rotWithShape="0">
                    <a:schemeClr val="dk1">
                      <a:alpha val="40000"/>
                    </a:schemeClr>
                  </a:outerShdw>
                </a:effectLst>
              </a:rPr>
              <a:t>PLATAFORMAS PARA LA FORMULACIÓN, REGISTRO Y SEGUIMIENTO DE PROYECTOS DE INVERSIÓN </a:t>
            </a:r>
            <a:endParaRPr lang="es-ES" sz="2800" b="1" dirty="0">
              <a:ln w="0"/>
              <a:solidFill>
                <a:schemeClr val="tx1"/>
              </a:solidFill>
              <a:effectLst>
                <a:outerShdw blurRad="38100" dist="19050" dir="2700000" algn="tl" rotWithShape="0">
                  <a:schemeClr val="dk1">
                    <a:alpha val="40000"/>
                  </a:schemeClr>
                </a:outerShdw>
              </a:effectLst>
            </a:endParaRPr>
          </a:p>
        </p:txBody>
      </p:sp>
      <p:sp>
        <p:nvSpPr>
          <p:cNvPr id="19" name="10 Proceso alternativo">
            <a:extLst>
              <a:ext uri="{FF2B5EF4-FFF2-40B4-BE49-F238E27FC236}">
                <a16:creationId xmlns:a16="http://schemas.microsoft.com/office/drawing/2014/main" xmlns="" id="{CF05D8A1-4A01-0945-AC9D-0F7666A1960C}"/>
              </a:ext>
            </a:extLst>
          </p:cNvPr>
          <p:cNvSpPr/>
          <p:nvPr/>
        </p:nvSpPr>
        <p:spPr>
          <a:xfrm>
            <a:off x="3355674" y="2333635"/>
            <a:ext cx="2588516" cy="846841"/>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b="1" dirty="0">
                <a:solidFill>
                  <a:schemeClr val="tx1"/>
                </a:solidFill>
              </a:rPr>
              <a:t>RESOLUCION             1450  DE  2013</a:t>
            </a:r>
          </a:p>
        </p:txBody>
      </p:sp>
      <p:sp>
        <p:nvSpPr>
          <p:cNvPr id="20" name="16 Proceso alternativo">
            <a:extLst>
              <a:ext uri="{FF2B5EF4-FFF2-40B4-BE49-F238E27FC236}">
                <a16:creationId xmlns:a16="http://schemas.microsoft.com/office/drawing/2014/main" xmlns="" id="{78216BDA-6C66-374A-A459-AA6B7F99FB42}"/>
              </a:ext>
            </a:extLst>
          </p:cNvPr>
          <p:cNvSpPr/>
          <p:nvPr/>
        </p:nvSpPr>
        <p:spPr>
          <a:xfrm>
            <a:off x="3355675" y="3521679"/>
            <a:ext cx="2449902" cy="2032748"/>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M.G.A. UNICA METODOLOGÍA PARA LA FORMULACION Y EVALUACIÓN PREVIA DE LOS PROYECTOS DE INVERSIÓN PÚBLICA</a:t>
            </a:r>
          </a:p>
        </p:txBody>
      </p:sp>
      <p:sp>
        <p:nvSpPr>
          <p:cNvPr id="21" name="Proceso alternativo 20">
            <a:extLst>
              <a:ext uri="{FF2B5EF4-FFF2-40B4-BE49-F238E27FC236}">
                <a16:creationId xmlns:a16="http://schemas.microsoft.com/office/drawing/2014/main" xmlns="" id="{0019BD51-3AE3-6F4D-8D83-7B0693605E26}"/>
              </a:ext>
            </a:extLst>
          </p:cNvPr>
          <p:cNvSpPr/>
          <p:nvPr/>
        </p:nvSpPr>
        <p:spPr>
          <a:xfrm>
            <a:off x="1942466" y="5919500"/>
            <a:ext cx="7744998" cy="577578"/>
          </a:xfrm>
          <a:prstGeom prst="flowChartAlternateProcess">
            <a:avLst/>
          </a:prstGeom>
          <a:noFill/>
          <a:ln>
            <a:solidFill>
              <a:srgbClr val="66FF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SIN PROYECTOS DE INVERSIÓN NO HAY EJECUCIÓN  DE RECURSOS </a:t>
            </a:r>
            <a:endParaRPr lang="es-ES" b="1" dirty="0">
              <a:solidFill>
                <a:schemeClr val="tx1"/>
              </a:solidFill>
            </a:endParaRPr>
          </a:p>
        </p:txBody>
      </p:sp>
      <p:sp>
        <p:nvSpPr>
          <p:cNvPr id="22" name="10 Proceso alternativo">
            <a:extLst>
              <a:ext uri="{FF2B5EF4-FFF2-40B4-BE49-F238E27FC236}">
                <a16:creationId xmlns:a16="http://schemas.microsoft.com/office/drawing/2014/main" xmlns="" id="{C12E1C51-9C0B-6840-92AF-F5D02876A972}"/>
              </a:ext>
            </a:extLst>
          </p:cNvPr>
          <p:cNvSpPr/>
          <p:nvPr/>
        </p:nvSpPr>
        <p:spPr>
          <a:xfrm>
            <a:off x="6247810" y="2286187"/>
            <a:ext cx="2608265" cy="846841"/>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b="1" dirty="0">
                <a:solidFill>
                  <a:schemeClr val="tx1"/>
                </a:solidFill>
              </a:rPr>
              <a:t>RESOLUCIÓN        4788  DE  2016</a:t>
            </a:r>
          </a:p>
        </p:txBody>
      </p:sp>
      <p:sp>
        <p:nvSpPr>
          <p:cNvPr id="23" name="16 Proceso alternativo">
            <a:extLst>
              <a:ext uri="{FF2B5EF4-FFF2-40B4-BE49-F238E27FC236}">
                <a16:creationId xmlns:a16="http://schemas.microsoft.com/office/drawing/2014/main" xmlns="" id="{FF920A6E-1A5B-2C44-A1F8-0BBF5CF60A13}"/>
              </a:ext>
            </a:extLst>
          </p:cNvPr>
          <p:cNvSpPr/>
          <p:nvPr/>
        </p:nvSpPr>
        <p:spPr>
          <a:xfrm>
            <a:off x="6247811" y="3429000"/>
            <a:ext cx="2608266" cy="2032748"/>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DISPONE EL </a:t>
            </a:r>
            <a:r>
              <a:rPr lang="es-ES" b="1" dirty="0" err="1">
                <a:solidFill>
                  <a:schemeClr val="tx1"/>
                </a:solidFill>
              </a:rPr>
              <a:t>SUIFP</a:t>
            </a:r>
            <a:r>
              <a:rPr lang="es-ES" b="1" dirty="0">
                <a:solidFill>
                  <a:schemeClr val="tx1"/>
                </a:solidFill>
              </a:rPr>
              <a:t> (SISTEMA UNIFICADO DE INVERSIONES Y FINANZAS PÚBLICAS) COMO HERRAMIENTA DE REGISTRO DE LA INVERSIÓN PÚBLICA</a:t>
            </a:r>
          </a:p>
        </p:txBody>
      </p:sp>
      <p:sp>
        <p:nvSpPr>
          <p:cNvPr id="24" name="5 Proceso alternativo">
            <a:extLst>
              <a:ext uri="{FF2B5EF4-FFF2-40B4-BE49-F238E27FC236}">
                <a16:creationId xmlns:a16="http://schemas.microsoft.com/office/drawing/2014/main" xmlns="" id="{F496BC62-F3DD-A742-8BA2-442AEDB97049}"/>
              </a:ext>
            </a:extLst>
          </p:cNvPr>
          <p:cNvSpPr/>
          <p:nvPr/>
        </p:nvSpPr>
        <p:spPr>
          <a:xfrm>
            <a:off x="9159695" y="2286186"/>
            <a:ext cx="2701626" cy="846841"/>
          </a:xfrm>
          <a:prstGeom prst="flowChartAlternateProcess">
            <a:avLst/>
          </a:prstGeom>
          <a:noFill/>
          <a:ln>
            <a:solidFill>
              <a:srgbClr val="CC00FF"/>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tx1"/>
                </a:solidFill>
              </a:rPr>
              <a:t>RESOLUCIÓN</a:t>
            </a:r>
          </a:p>
          <a:p>
            <a:pPr algn="ctr" eaLnBrk="1" hangingPunct="1">
              <a:defRPr/>
            </a:pPr>
            <a:r>
              <a:rPr lang="es-ES" sz="1600" b="1" dirty="0">
                <a:solidFill>
                  <a:schemeClr val="tx1"/>
                </a:solidFill>
              </a:rPr>
              <a:t>0035 DEL 2020 </a:t>
            </a:r>
          </a:p>
        </p:txBody>
      </p:sp>
      <p:sp>
        <p:nvSpPr>
          <p:cNvPr id="25" name="16 Proceso alternativo">
            <a:extLst>
              <a:ext uri="{FF2B5EF4-FFF2-40B4-BE49-F238E27FC236}">
                <a16:creationId xmlns:a16="http://schemas.microsoft.com/office/drawing/2014/main" xmlns="" id="{FF920A6E-1A5B-2C44-A1F8-0BBF5CF60A13}"/>
              </a:ext>
            </a:extLst>
          </p:cNvPr>
          <p:cNvSpPr/>
          <p:nvPr/>
        </p:nvSpPr>
        <p:spPr>
          <a:xfrm>
            <a:off x="9092242" y="3410717"/>
            <a:ext cx="2881222" cy="2032748"/>
          </a:xfrm>
          <a:prstGeom prst="flowChartAlternateProcess">
            <a:avLst/>
          </a:prstGeom>
          <a:noFill/>
          <a:ln>
            <a:solidFill>
              <a:srgbClr val="66FF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DISPONE EL </a:t>
            </a:r>
            <a:r>
              <a:rPr lang="es-ES" b="1" dirty="0" err="1">
                <a:solidFill>
                  <a:schemeClr val="tx1"/>
                </a:solidFill>
              </a:rPr>
              <a:t>SPI</a:t>
            </a:r>
            <a:r>
              <a:rPr lang="es-ES" b="1" dirty="0">
                <a:solidFill>
                  <a:schemeClr val="tx1"/>
                </a:solidFill>
              </a:rPr>
              <a:t> (SISTEMA DE SEGUIMIENTO A PROYECTOS DE INVERSIÓN) REGLAMENTA LA RENDICIÓN DE LA INFORMACIÓN</a:t>
            </a:r>
          </a:p>
        </p:txBody>
      </p:sp>
    </p:spTree>
    <p:extLst>
      <p:ext uri="{BB962C8B-B14F-4D97-AF65-F5344CB8AC3E}">
        <p14:creationId xmlns:p14="http://schemas.microsoft.com/office/powerpoint/2010/main" val="1635159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Proceso alternativo"/>
          <p:cNvSpPr/>
          <p:nvPr/>
        </p:nvSpPr>
        <p:spPr>
          <a:xfrm>
            <a:off x="66855" y="1681807"/>
            <a:ext cx="8818353" cy="904249"/>
          </a:xfrm>
          <a:prstGeom prst="flowChartAlternateProcess">
            <a:avLst/>
          </a:prstGeom>
          <a:noFill/>
          <a:ln w="38100">
            <a:solidFill>
              <a:srgbClr val="0000CC"/>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4000" b="1" dirty="0">
                <a:solidFill>
                  <a:schemeClr val="tx1"/>
                </a:solidFill>
              </a:rPr>
              <a:t>¿DE DÓNDE SURGEN LOS PROYECTOS ?</a:t>
            </a:r>
          </a:p>
        </p:txBody>
      </p:sp>
      <p:sp>
        <p:nvSpPr>
          <p:cNvPr id="3" name="2 Rectángulo redondeado"/>
          <p:cNvSpPr/>
          <p:nvPr/>
        </p:nvSpPr>
        <p:spPr>
          <a:xfrm>
            <a:off x="1797171" y="3282351"/>
            <a:ext cx="10394829" cy="2454215"/>
          </a:xfrm>
          <a:prstGeom prst="roundRect">
            <a:avLst/>
          </a:prstGeom>
          <a:noFill/>
          <a:ln w="38100">
            <a:solidFill>
              <a:srgbClr val="0000CC"/>
            </a:solidFill>
          </a:ln>
          <a:effectLst>
            <a:glow rad="63500">
              <a:schemeClr val="accent3">
                <a:satMod val="175000"/>
                <a:alpha val="40000"/>
              </a:schemeClr>
            </a:glow>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s-ES" sz="4000" dirty="0">
                <a:solidFill>
                  <a:schemeClr val="tx1"/>
                </a:solidFill>
              </a:rPr>
              <a:t>De una </a:t>
            </a:r>
            <a:r>
              <a:rPr lang="es-ES" sz="4000" b="1" dirty="0">
                <a:solidFill>
                  <a:schemeClr val="tx1"/>
                </a:solidFill>
              </a:rPr>
              <a:t>IDEA</a:t>
            </a:r>
            <a:r>
              <a:rPr lang="es-ES" sz="4000" dirty="0">
                <a:solidFill>
                  <a:schemeClr val="tx1"/>
                </a:solidFill>
              </a:rPr>
              <a:t> que busca : Satisfacer una </a:t>
            </a:r>
            <a:r>
              <a:rPr lang="es-ES" sz="4000" b="1" dirty="0">
                <a:solidFill>
                  <a:srgbClr val="3437E9"/>
                </a:solidFill>
              </a:rPr>
              <a:t>necesidad</a:t>
            </a:r>
            <a:r>
              <a:rPr lang="es-ES" sz="4000" dirty="0">
                <a:solidFill>
                  <a:schemeClr val="tx1"/>
                </a:solidFill>
              </a:rPr>
              <a:t>, contribuir a la solución de un </a:t>
            </a:r>
            <a:r>
              <a:rPr lang="es-ES" sz="4000" b="1" dirty="0">
                <a:solidFill>
                  <a:srgbClr val="3437E9"/>
                </a:solidFill>
              </a:rPr>
              <a:t>problema</a:t>
            </a:r>
            <a:r>
              <a:rPr lang="es-ES" sz="4000" dirty="0">
                <a:solidFill>
                  <a:schemeClr val="tx1"/>
                </a:solidFill>
              </a:rPr>
              <a:t> o aprovechar una oportunidad</a:t>
            </a:r>
          </a:p>
        </p:txBody>
      </p:sp>
    </p:spTree>
    <p:extLst>
      <p:ext uri="{BB962C8B-B14F-4D97-AF65-F5344CB8AC3E}">
        <p14:creationId xmlns:p14="http://schemas.microsoft.com/office/powerpoint/2010/main" val="16169209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GENERALIDADES </a:t>
            </a:r>
          </a:p>
        </p:txBody>
      </p:sp>
    </p:spTree>
    <p:extLst>
      <p:ext uri="{BB962C8B-B14F-4D97-AF65-F5344CB8AC3E}">
        <p14:creationId xmlns:p14="http://schemas.microsoft.com/office/powerpoint/2010/main" val="187813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311885" y="4151560"/>
            <a:ext cx="2100768" cy="1683762"/>
          </a:xfrm>
          <a:prstGeom prst="flowChartAlternateProcess">
            <a:avLst/>
          </a:prstGeom>
          <a:noFill/>
          <a:ln w="57150">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b="1" dirty="0">
                <a:solidFill>
                  <a:schemeClr val="tx1"/>
                </a:solidFill>
              </a:rPr>
              <a:t>PROBLEMA </a:t>
            </a:r>
          </a:p>
        </p:txBody>
      </p:sp>
      <p:sp>
        <p:nvSpPr>
          <p:cNvPr id="8" name="7 Proceso alternativo"/>
          <p:cNvSpPr/>
          <p:nvPr/>
        </p:nvSpPr>
        <p:spPr>
          <a:xfrm>
            <a:off x="242771" y="1477537"/>
            <a:ext cx="2100768" cy="1228904"/>
          </a:xfrm>
          <a:prstGeom prst="flowChartAlternateProcess">
            <a:avLst/>
          </a:prstGeom>
          <a:noFill/>
          <a:ln w="57150">
            <a:solidFill>
              <a:srgbClr val="0000FF"/>
            </a:solidFill>
          </a:ln>
          <a:effectLst>
            <a:glow rad="101600">
              <a:srgbClr val="FF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b="1" dirty="0">
                <a:solidFill>
                  <a:schemeClr val="tx1"/>
                </a:solidFill>
              </a:rPr>
              <a:t>NECESIDAD </a:t>
            </a:r>
          </a:p>
        </p:txBody>
      </p:sp>
      <p:sp>
        <p:nvSpPr>
          <p:cNvPr id="12" name="11 Flecha derecha"/>
          <p:cNvSpPr/>
          <p:nvPr/>
        </p:nvSpPr>
        <p:spPr>
          <a:xfrm>
            <a:off x="2462215" y="1901761"/>
            <a:ext cx="226829" cy="291491"/>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18" name="4 Proceso alternativo"/>
          <p:cNvSpPr/>
          <p:nvPr/>
        </p:nvSpPr>
        <p:spPr>
          <a:xfrm>
            <a:off x="2745998" y="1236926"/>
            <a:ext cx="4164680" cy="1768414"/>
          </a:xfrm>
          <a:prstGeom prst="flowChartAlternateProcess">
            <a:avLst/>
          </a:prstGeom>
          <a:noFill/>
          <a:ln w="28575">
            <a:solidFill>
              <a:srgbClr val="FF66FF"/>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2400" dirty="0">
                <a:solidFill>
                  <a:schemeClr val="tx1"/>
                </a:solidFill>
              </a:rPr>
              <a:t>“</a:t>
            </a:r>
            <a:r>
              <a:rPr lang="es-CO" sz="2400" b="1" dirty="0">
                <a:solidFill>
                  <a:schemeClr val="tx1"/>
                </a:solidFill>
              </a:rPr>
              <a:t>Carencia </a:t>
            </a:r>
            <a:r>
              <a:rPr lang="es-CO" sz="2400" dirty="0">
                <a:solidFill>
                  <a:schemeClr val="tx1"/>
                </a:solidFill>
              </a:rPr>
              <a:t>de aquello que no se puede prescindir”, “falta de las cosas que son menester para la vida</a:t>
            </a:r>
            <a:endParaRPr lang="es-CO" sz="2400" b="1" dirty="0">
              <a:solidFill>
                <a:schemeClr val="tx1"/>
              </a:solidFill>
            </a:endParaRPr>
          </a:p>
        </p:txBody>
      </p:sp>
      <p:sp>
        <p:nvSpPr>
          <p:cNvPr id="19" name="8 Proceso alternativo"/>
          <p:cNvSpPr/>
          <p:nvPr/>
        </p:nvSpPr>
        <p:spPr>
          <a:xfrm>
            <a:off x="7784106" y="1237137"/>
            <a:ext cx="3595669" cy="380456"/>
          </a:xfrm>
          <a:prstGeom prst="flowChartAlternateProcess">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800" dirty="0">
              <a:solidFill>
                <a:schemeClr val="tx1"/>
              </a:solidFill>
            </a:endParaRPr>
          </a:p>
          <a:p>
            <a:pPr algn="ctr">
              <a:defRPr/>
            </a:pPr>
            <a:r>
              <a:rPr lang="es-CO" dirty="0">
                <a:solidFill>
                  <a:schemeClr val="tx1"/>
                </a:solidFill>
              </a:rPr>
              <a:t>EXPLICITA</a:t>
            </a:r>
            <a:r>
              <a:rPr lang="es-CO" b="1" dirty="0">
                <a:solidFill>
                  <a:schemeClr val="tx1"/>
                </a:solidFill>
              </a:rPr>
              <a:t> </a:t>
            </a:r>
            <a:r>
              <a:rPr lang="es-CO" dirty="0">
                <a:solidFill>
                  <a:schemeClr val="tx1"/>
                </a:solidFill>
              </a:rPr>
              <a:t>: </a:t>
            </a:r>
            <a:r>
              <a:rPr lang="es-CO" b="1" dirty="0">
                <a:solidFill>
                  <a:schemeClr val="tx1"/>
                </a:solidFill>
              </a:rPr>
              <a:t>ESTA AHÍ </a:t>
            </a:r>
          </a:p>
          <a:p>
            <a:pPr algn="ctr">
              <a:defRPr/>
            </a:pPr>
            <a:endParaRPr lang="es-CO" dirty="0">
              <a:solidFill>
                <a:schemeClr val="tx1"/>
              </a:solidFill>
            </a:endParaRPr>
          </a:p>
        </p:txBody>
      </p:sp>
      <p:sp>
        <p:nvSpPr>
          <p:cNvPr id="20" name="9 Proceso alternativo"/>
          <p:cNvSpPr/>
          <p:nvPr/>
        </p:nvSpPr>
        <p:spPr>
          <a:xfrm>
            <a:off x="7844615" y="1853224"/>
            <a:ext cx="3518030" cy="577979"/>
          </a:xfrm>
          <a:prstGeom prst="flowChartAlternateProcess">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800" dirty="0">
              <a:solidFill>
                <a:schemeClr val="tx1"/>
              </a:solidFill>
            </a:endParaRPr>
          </a:p>
          <a:p>
            <a:pPr algn="ctr">
              <a:defRPr/>
            </a:pPr>
            <a:r>
              <a:rPr lang="es-CO" dirty="0">
                <a:solidFill>
                  <a:schemeClr val="tx1"/>
                </a:solidFill>
              </a:rPr>
              <a:t>IMPLÍCITA : </a:t>
            </a:r>
            <a:r>
              <a:rPr lang="es-CO" b="1" dirty="0">
                <a:solidFill>
                  <a:schemeClr val="tx1"/>
                </a:solidFill>
              </a:rPr>
              <a:t>SE SIENTE PERO NO SE DICE  </a:t>
            </a:r>
          </a:p>
          <a:p>
            <a:pPr algn="ctr">
              <a:defRPr/>
            </a:pPr>
            <a:endParaRPr lang="es-CO" sz="2800" dirty="0">
              <a:solidFill>
                <a:schemeClr val="tx1"/>
              </a:solidFill>
            </a:endParaRPr>
          </a:p>
        </p:txBody>
      </p:sp>
      <p:sp>
        <p:nvSpPr>
          <p:cNvPr id="21" name="10 Proceso alternativo"/>
          <p:cNvSpPr/>
          <p:nvPr/>
        </p:nvSpPr>
        <p:spPr>
          <a:xfrm>
            <a:off x="7861744" y="2554898"/>
            <a:ext cx="3500901" cy="624785"/>
          </a:xfrm>
          <a:prstGeom prst="flowChartAlternateProcess">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solidFill>
                <a:schemeClr val="tx1"/>
              </a:solidFill>
            </a:endParaRPr>
          </a:p>
          <a:p>
            <a:pPr algn="ctr">
              <a:defRPr/>
            </a:pPr>
            <a:endParaRPr lang="es-CO" dirty="0">
              <a:solidFill>
                <a:schemeClr val="tx1"/>
              </a:solidFill>
            </a:endParaRPr>
          </a:p>
          <a:p>
            <a:pPr algn="ctr">
              <a:defRPr/>
            </a:pPr>
            <a:r>
              <a:rPr lang="es-CO" dirty="0">
                <a:solidFill>
                  <a:schemeClr val="tx1"/>
                </a:solidFill>
              </a:rPr>
              <a:t>ATRIBUIDA: </a:t>
            </a:r>
            <a:r>
              <a:rPr lang="es-CO" b="1" dirty="0">
                <a:solidFill>
                  <a:schemeClr val="tx1"/>
                </a:solidFill>
              </a:rPr>
              <a:t>DEFINIDA POR UN GRUPO EXTERNO  </a:t>
            </a:r>
          </a:p>
          <a:p>
            <a:pPr algn="ctr">
              <a:defRPr/>
            </a:pPr>
            <a:endParaRPr lang="es-CO" sz="2800" dirty="0">
              <a:solidFill>
                <a:schemeClr val="tx1"/>
              </a:solidFill>
            </a:endParaRPr>
          </a:p>
        </p:txBody>
      </p:sp>
      <p:sp>
        <p:nvSpPr>
          <p:cNvPr id="22" name="11 Proceso alternativo"/>
          <p:cNvSpPr/>
          <p:nvPr/>
        </p:nvSpPr>
        <p:spPr>
          <a:xfrm>
            <a:off x="7861745" y="3258442"/>
            <a:ext cx="3518030" cy="577979"/>
          </a:xfrm>
          <a:prstGeom prst="flowChartAlternateProcess">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800" dirty="0">
              <a:solidFill>
                <a:schemeClr val="tx1"/>
              </a:solidFill>
            </a:endParaRPr>
          </a:p>
          <a:p>
            <a:pPr algn="ctr">
              <a:defRPr/>
            </a:pPr>
            <a:r>
              <a:rPr lang="es-CO" dirty="0">
                <a:solidFill>
                  <a:schemeClr val="tx1"/>
                </a:solidFill>
              </a:rPr>
              <a:t>INDUCIDA: </a:t>
            </a:r>
            <a:r>
              <a:rPr lang="es-CO" b="1" dirty="0">
                <a:solidFill>
                  <a:schemeClr val="tx1"/>
                </a:solidFill>
              </a:rPr>
              <a:t>NO SON GENUINAS   </a:t>
            </a:r>
          </a:p>
          <a:p>
            <a:pPr algn="ctr">
              <a:defRPr/>
            </a:pPr>
            <a:endParaRPr lang="es-CO" sz="2800" dirty="0">
              <a:solidFill>
                <a:schemeClr val="tx1"/>
              </a:solidFill>
            </a:endParaRPr>
          </a:p>
        </p:txBody>
      </p:sp>
      <p:sp>
        <p:nvSpPr>
          <p:cNvPr id="23" name="11 Flecha derecha"/>
          <p:cNvSpPr/>
          <p:nvPr/>
        </p:nvSpPr>
        <p:spPr>
          <a:xfrm>
            <a:off x="2492987" y="4986031"/>
            <a:ext cx="226829" cy="291491"/>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24" name="4 Proceso alternativo"/>
          <p:cNvSpPr/>
          <p:nvPr/>
        </p:nvSpPr>
        <p:spPr>
          <a:xfrm>
            <a:off x="2796420" y="4066908"/>
            <a:ext cx="4082516" cy="1768414"/>
          </a:xfrm>
          <a:prstGeom prst="flowChartAlternateProcess">
            <a:avLst/>
          </a:prstGeom>
          <a:noFill/>
          <a:ln w="28575">
            <a:solidFill>
              <a:srgbClr val="FF66FF"/>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tx1"/>
                </a:solidFill>
              </a:rPr>
              <a:t>Fenómeno que tiene impacto negativo sobre la vida de un segmento considerable de la población</a:t>
            </a:r>
            <a:endParaRPr lang="es-CO" sz="2400" dirty="0">
              <a:solidFill>
                <a:schemeClr val="tx1"/>
              </a:solidFill>
            </a:endParaRPr>
          </a:p>
        </p:txBody>
      </p:sp>
      <p:sp>
        <p:nvSpPr>
          <p:cNvPr id="25" name="5 Proceso alternativo"/>
          <p:cNvSpPr/>
          <p:nvPr/>
        </p:nvSpPr>
        <p:spPr>
          <a:xfrm>
            <a:off x="7939998" y="4192438"/>
            <a:ext cx="3518030" cy="1556620"/>
          </a:xfrm>
          <a:prstGeom prst="flowChartAlternateProcess">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dirty="0">
                <a:solidFill>
                  <a:schemeClr val="tx1"/>
                </a:solidFill>
              </a:rPr>
              <a:t>TODO AQUELLO QUE AFECTA LA </a:t>
            </a:r>
            <a:r>
              <a:rPr lang="es-CO" b="1" dirty="0">
                <a:solidFill>
                  <a:schemeClr val="tx1"/>
                </a:solidFill>
              </a:rPr>
              <a:t>CALIDAD DE VIDA </a:t>
            </a:r>
            <a:r>
              <a:rPr lang="es-CO" dirty="0">
                <a:solidFill>
                  <a:schemeClr val="tx1"/>
                </a:solidFill>
              </a:rPr>
              <a:t>DE LOS INTEGRANTES DE UNA COMUNIDAD</a:t>
            </a:r>
          </a:p>
        </p:txBody>
      </p:sp>
      <p:cxnSp>
        <p:nvCxnSpPr>
          <p:cNvPr id="4" name="Conector recto de flecha 3"/>
          <p:cNvCxnSpPr>
            <a:cxnSpLocks/>
            <a:stCxn id="18" idx="3"/>
            <a:endCxn id="19" idx="1"/>
          </p:cNvCxnSpPr>
          <p:nvPr/>
        </p:nvCxnSpPr>
        <p:spPr>
          <a:xfrm flipV="1">
            <a:off x="6910678" y="1427365"/>
            <a:ext cx="873428" cy="693768"/>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a:cxnSpLocks/>
            <a:stCxn id="18" idx="3"/>
            <a:endCxn id="20" idx="1"/>
          </p:cNvCxnSpPr>
          <p:nvPr/>
        </p:nvCxnSpPr>
        <p:spPr>
          <a:xfrm>
            <a:off x="6910678" y="2121133"/>
            <a:ext cx="933937" cy="21081"/>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a:cxnSpLocks/>
            <a:stCxn id="18" idx="3"/>
            <a:endCxn id="21" idx="1"/>
          </p:cNvCxnSpPr>
          <p:nvPr/>
        </p:nvCxnSpPr>
        <p:spPr>
          <a:xfrm>
            <a:off x="6910678" y="2121133"/>
            <a:ext cx="951066" cy="746158"/>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cxnSpLocks/>
          </p:cNvCxnSpPr>
          <p:nvPr/>
        </p:nvCxnSpPr>
        <p:spPr>
          <a:xfrm>
            <a:off x="6796770" y="2751609"/>
            <a:ext cx="1047845" cy="793306"/>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cxnSpLocks/>
            <a:stCxn id="24" idx="3"/>
            <a:endCxn id="25" idx="1"/>
          </p:cNvCxnSpPr>
          <p:nvPr/>
        </p:nvCxnSpPr>
        <p:spPr>
          <a:xfrm>
            <a:off x="6878936" y="4951115"/>
            <a:ext cx="1061062" cy="19633"/>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736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strVal val="#ppt_w*0.70"/>
                                          </p:val>
                                        </p:tav>
                                        <p:tav tm="100000">
                                          <p:val>
                                            <p:strVal val="#ppt_w"/>
                                          </p:val>
                                        </p:tav>
                                      </p:tavLst>
                                    </p:anim>
                                    <p:anim calcmode="lin" valueType="num">
                                      <p:cBhvr>
                                        <p:cTn id="21" dur="1000" fill="hold"/>
                                        <p:tgtEl>
                                          <p:spTgt spid="18"/>
                                        </p:tgtEl>
                                        <p:attrNameLst>
                                          <p:attrName>ppt_h</p:attrName>
                                        </p:attrNameLst>
                                      </p:cBhvr>
                                      <p:tavLst>
                                        <p:tav tm="0">
                                          <p:val>
                                            <p:strVal val="#ppt_h"/>
                                          </p:val>
                                        </p:tav>
                                        <p:tav tm="100000">
                                          <p:val>
                                            <p:strVal val="#ppt_h"/>
                                          </p:val>
                                        </p:tav>
                                      </p:tavLst>
                                    </p:anim>
                                    <p:animEffect transition="in" filter="fade">
                                      <p:cBhvr>
                                        <p:cTn id="22" dur="1000"/>
                                        <p:tgtEl>
                                          <p:spTgt spid="18"/>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strVal val="#ppt_w*0.70"/>
                                          </p:val>
                                        </p:tav>
                                        <p:tav tm="100000">
                                          <p:val>
                                            <p:strVal val="#ppt_w"/>
                                          </p:val>
                                        </p:tav>
                                      </p:tavLst>
                                    </p:anim>
                                    <p:anim calcmode="lin" valueType="num">
                                      <p:cBhvr>
                                        <p:cTn id="31" dur="1000" fill="hold"/>
                                        <p:tgtEl>
                                          <p:spTgt spid="20"/>
                                        </p:tgtEl>
                                        <p:attrNameLst>
                                          <p:attrName>ppt_h</p:attrName>
                                        </p:attrNameLst>
                                      </p:cBhvr>
                                      <p:tavLst>
                                        <p:tav tm="0">
                                          <p:val>
                                            <p:strVal val="#ppt_h"/>
                                          </p:val>
                                        </p:tav>
                                        <p:tav tm="100000">
                                          <p:val>
                                            <p:strVal val="#ppt_h"/>
                                          </p:val>
                                        </p:tav>
                                      </p:tavLst>
                                    </p:anim>
                                    <p:animEffect transition="in" filter="fade">
                                      <p:cBhvr>
                                        <p:cTn id="32" dur="1000"/>
                                        <p:tgtEl>
                                          <p:spTgt spid="20"/>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strVal val="#ppt_w*0.70"/>
                                          </p:val>
                                        </p:tav>
                                        <p:tav tm="100000">
                                          <p:val>
                                            <p:strVal val="#ppt_w"/>
                                          </p:val>
                                        </p:tav>
                                      </p:tavLst>
                                    </p:anim>
                                    <p:anim calcmode="lin" valueType="num">
                                      <p:cBhvr>
                                        <p:cTn id="50" dur="1000" fill="hold"/>
                                        <p:tgtEl>
                                          <p:spTgt spid="22"/>
                                        </p:tgtEl>
                                        <p:attrNameLst>
                                          <p:attrName>ppt_h</p:attrName>
                                        </p:attrNameLst>
                                      </p:cBhvr>
                                      <p:tavLst>
                                        <p:tav tm="0">
                                          <p:val>
                                            <p:strVal val="#ppt_h"/>
                                          </p:val>
                                        </p:tav>
                                        <p:tav tm="100000">
                                          <p:val>
                                            <p:strVal val="#ppt_h"/>
                                          </p:val>
                                        </p:tav>
                                      </p:tavLst>
                                    </p:anim>
                                    <p:animEffect transition="in" filter="fade">
                                      <p:cBhvr>
                                        <p:cTn id="51" dur="10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strVal val="#ppt_w*0.70"/>
                                          </p:val>
                                        </p:tav>
                                        <p:tav tm="100000">
                                          <p:val>
                                            <p:strVal val="#ppt_w"/>
                                          </p:val>
                                        </p:tav>
                                      </p:tavLst>
                                    </p:anim>
                                    <p:anim calcmode="lin" valueType="num">
                                      <p:cBhvr>
                                        <p:cTn id="60" dur="1000" fill="hold"/>
                                        <p:tgtEl>
                                          <p:spTgt spid="23"/>
                                        </p:tgtEl>
                                        <p:attrNameLst>
                                          <p:attrName>ppt_h</p:attrName>
                                        </p:attrNameLst>
                                      </p:cBhvr>
                                      <p:tavLst>
                                        <p:tav tm="0">
                                          <p:val>
                                            <p:strVal val="#ppt_h"/>
                                          </p:val>
                                        </p:tav>
                                        <p:tav tm="100000">
                                          <p:val>
                                            <p:strVal val="#ppt_h"/>
                                          </p:val>
                                        </p:tav>
                                      </p:tavLst>
                                    </p:anim>
                                    <p:animEffect transition="in" filter="fade">
                                      <p:cBhvr>
                                        <p:cTn id="61" dur="1000"/>
                                        <p:tgtEl>
                                          <p:spTgt spid="23"/>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ppt_w</p:attrName>
                                        </p:attrNameLst>
                                      </p:cBhvr>
                                      <p:tavLst>
                                        <p:tav tm="0">
                                          <p:val>
                                            <p:strVal val="#ppt_w*0.70"/>
                                          </p:val>
                                        </p:tav>
                                        <p:tav tm="100000">
                                          <p:val>
                                            <p:strVal val="#ppt_w"/>
                                          </p:val>
                                        </p:tav>
                                      </p:tavLst>
                                    </p:anim>
                                    <p:anim calcmode="lin" valueType="num">
                                      <p:cBhvr>
                                        <p:cTn id="65" dur="1000" fill="hold"/>
                                        <p:tgtEl>
                                          <p:spTgt spid="24"/>
                                        </p:tgtEl>
                                        <p:attrNameLst>
                                          <p:attrName>ppt_h</p:attrName>
                                        </p:attrNameLst>
                                      </p:cBhvr>
                                      <p:tavLst>
                                        <p:tav tm="0">
                                          <p:val>
                                            <p:strVal val="#ppt_h"/>
                                          </p:val>
                                        </p:tav>
                                        <p:tav tm="100000">
                                          <p:val>
                                            <p:strVal val="#ppt_h"/>
                                          </p:val>
                                        </p:tav>
                                      </p:tavLst>
                                    </p:anim>
                                    <p:animEffect transition="in" filter="fade">
                                      <p:cBhvr>
                                        <p:cTn id="66" dur="1000"/>
                                        <p:tgtEl>
                                          <p:spTgt spid="24"/>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1000" fill="hold"/>
                                        <p:tgtEl>
                                          <p:spTgt spid="25"/>
                                        </p:tgtEl>
                                        <p:attrNameLst>
                                          <p:attrName>ppt_w</p:attrName>
                                        </p:attrNameLst>
                                      </p:cBhvr>
                                      <p:tavLst>
                                        <p:tav tm="0">
                                          <p:val>
                                            <p:strVal val="#ppt_w*0.70"/>
                                          </p:val>
                                        </p:tav>
                                        <p:tav tm="100000">
                                          <p:val>
                                            <p:strVal val="#ppt_w"/>
                                          </p:val>
                                        </p:tav>
                                      </p:tavLst>
                                    </p:anim>
                                    <p:anim calcmode="lin" valueType="num">
                                      <p:cBhvr>
                                        <p:cTn id="70" dur="1000" fill="hold"/>
                                        <p:tgtEl>
                                          <p:spTgt spid="25"/>
                                        </p:tgtEl>
                                        <p:attrNameLst>
                                          <p:attrName>ppt_h</p:attrName>
                                        </p:attrNameLst>
                                      </p:cBhvr>
                                      <p:tavLst>
                                        <p:tav tm="0">
                                          <p:val>
                                            <p:strVal val="#ppt_h"/>
                                          </p:val>
                                        </p:tav>
                                        <p:tav tm="100000">
                                          <p:val>
                                            <p:strVal val="#ppt_h"/>
                                          </p:val>
                                        </p:tav>
                                      </p:tavLst>
                                    </p:anim>
                                    <p:animEffect transition="in" filter="fade">
                                      <p:cBhvr>
                                        <p:cTn id="71" dur="1000"/>
                                        <p:tgtEl>
                                          <p:spTgt spid="25"/>
                                        </p:tgtEl>
                                      </p:cBhvr>
                                    </p:animEffect>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xmlns="" id="{836C4258-3E70-0244-AEEB-C21D87955896}"/>
              </a:ext>
            </a:extLst>
          </p:cNvPr>
          <p:cNvSpPr/>
          <p:nvPr/>
        </p:nvSpPr>
        <p:spPr>
          <a:xfrm>
            <a:off x="309319" y="2738519"/>
            <a:ext cx="1534623"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ACTIVIDAD 1</a:t>
            </a:r>
            <a:r>
              <a:rPr lang="es-CO" sz="2400" dirty="0">
                <a:solidFill>
                  <a:schemeClr val="tx1"/>
                </a:solidFill>
              </a:rPr>
              <a:t> </a:t>
            </a:r>
          </a:p>
        </p:txBody>
      </p:sp>
      <p:sp>
        <p:nvSpPr>
          <p:cNvPr id="9" name="Rectángulo redondeado 8">
            <a:extLst>
              <a:ext uri="{FF2B5EF4-FFF2-40B4-BE49-F238E27FC236}">
                <a16:creationId xmlns:a16="http://schemas.microsoft.com/office/drawing/2014/main" xmlns="" id="{4BF9D747-CE10-7B44-B532-1744304A4AEA}"/>
              </a:ext>
            </a:extLst>
          </p:cNvPr>
          <p:cNvSpPr/>
          <p:nvPr/>
        </p:nvSpPr>
        <p:spPr>
          <a:xfrm>
            <a:off x="2441275" y="1707495"/>
            <a:ext cx="6076152" cy="280262"/>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a:solidFill>
                  <a:schemeClr val="tx1"/>
                </a:solidFill>
              </a:rPr>
              <a:t>VIGENCIAS </a:t>
            </a:r>
          </a:p>
        </p:txBody>
      </p:sp>
      <p:sp>
        <p:nvSpPr>
          <p:cNvPr id="10" name="Rectángulo redondeado 9">
            <a:extLst>
              <a:ext uri="{FF2B5EF4-FFF2-40B4-BE49-F238E27FC236}">
                <a16:creationId xmlns:a16="http://schemas.microsoft.com/office/drawing/2014/main" xmlns="" id="{67320366-7BBA-3845-86EF-2A46325CB2E3}"/>
              </a:ext>
            </a:extLst>
          </p:cNvPr>
          <p:cNvSpPr/>
          <p:nvPr/>
        </p:nvSpPr>
        <p:spPr>
          <a:xfrm>
            <a:off x="10160789" y="2869332"/>
            <a:ext cx="1783480"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PRODUCTO 2 </a:t>
            </a:r>
          </a:p>
        </p:txBody>
      </p:sp>
      <p:pic>
        <p:nvPicPr>
          <p:cNvPr id="12" name="Picture 2" descr="Resultado de imagen">
            <a:extLst>
              <a:ext uri="{FF2B5EF4-FFF2-40B4-BE49-F238E27FC236}">
                <a16:creationId xmlns:a16="http://schemas.microsoft.com/office/drawing/2014/main" xmlns="" id="{5F4EB807-7F16-DC4C-B7D5-410E755D38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427" y="2515791"/>
            <a:ext cx="667115" cy="1470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a:extLst>
              <a:ext uri="{FF2B5EF4-FFF2-40B4-BE49-F238E27FC236}">
                <a16:creationId xmlns:a16="http://schemas.microsoft.com/office/drawing/2014/main" xmlns="" id="{A5854E61-2F19-3A45-8D22-A9CF107198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427" y="2515790"/>
            <a:ext cx="667115" cy="14708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redondeado 14">
            <a:extLst>
              <a:ext uri="{FF2B5EF4-FFF2-40B4-BE49-F238E27FC236}">
                <a16:creationId xmlns:a16="http://schemas.microsoft.com/office/drawing/2014/main" xmlns="" id="{C47F27FA-3EDA-AD4B-88A2-11EB004AD032}"/>
              </a:ext>
            </a:extLst>
          </p:cNvPr>
          <p:cNvSpPr/>
          <p:nvPr/>
        </p:nvSpPr>
        <p:spPr>
          <a:xfrm>
            <a:off x="309319" y="3355080"/>
            <a:ext cx="1534623"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ACTIVIDAD 2</a:t>
            </a:r>
            <a:r>
              <a:rPr lang="es-CO" sz="2400" dirty="0">
                <a:solidFill>
                  <a:schemeClr val="tx1"/>
                </a:solidFill>
              </a:rPr>
              <a:t> </a:t>
            </a:r>
          </a:p>
        </p:txBody>
      </p:sp>
      <p:sp>
        <p:nvSpPr>
          <p:cNvPr id="16" name="Rectángulo redondeado 15">
            <a:extLst>
              <a:ext uri="{FF2B5EF4-FFF2-40B4-BE49-F238E27FC236}">
                <a16:creationId xmlns:a16="http://schemas.microsoft.com/office/drawing/2014/main" xmlns="" id="{D1987762-EE32-3947-905C-FDFAC4390328}"/>
              </a:ext>
            </a:extLst>
          </p:cNvPr>
          <p:cNvSpPr/>
          <p:nvPr/>
        </p:nvSpPr>
        <p:spPr>
          <a:xfrm>
            <a:off x="334365" y="4151287"/>
            <a:ext cx="1534623"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ACTIVIDAD 3</a:t>
            </a:r>
            <a:r>
              <a:rPr lang="es-CO" sz="2400" dirty="0">
                <a:solidFill>
                  <a:schemeClr val="tx1"/>
                </a:solidFill>
              </a:rPr>
              <a:t> </a:t>
            </a:r>
          </a:p>
        </p:txBody>
      </p:sp>
      <p:sp>
        <p:nvSpPr>
          <p:cNvPr id="19" name="Rectángulo redondeado 18">
            <a:extLst>
              <a:ext uri="{FF2B5EF4-FFF2-40B4-BE49-F238E27FC236}">
                <a16:creationId xmlns:a16="http://schemas.microsoft.com/office/drawing/2014/main" xmlns="" id="{A7CAEA15-1AAF-924B-9369-0E47AE9B0919}"/>
              </a:ext>
            </a:extLst>
          </p:cNvPr>
          <p:cNvSpPr/>
          <p:nvPr/>
        </p:nvSpPr>
        <p:spPr>
          <a:xfrm>
            <a:off x="317113" y="4731291"/>
            <a:ext cx="1534623"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ACTIVIDAD 4</a:t>
            </a:r>
            <a:r>
              <a:rPr lang="es-CO" sz="2400" dirty="0">
                <a:solidFill>
                  <a:schemeClr val="tx1"/>
                </a:solidFill>
              </a:rPr>
              <a:t> </a:t>
            </a:r>
          </a:p>
        </p:txBody>
      </p:sp>
      <p:sp>
        <p:nvSpPr>
          <p:cNvPr id="21" name="Proceso alternativo 20">
            <a:extLst>
              <a:ext uri="{FF2B5EF4-FFF2-40B4-BE49-F238E27FC236}">
                <a16:creationId xmlns:a16="http://schemas.microsoft.com/office/drawing/2014/main" xmlns="" id="{716EA0EE-3E54-264D-8D37-368876CC9021}"/>
              </a:ext>
            </a:extLst>
          </p:cNvPr>
          <p:cNvSpPr/>
          <p:nvPr/>
        </p:nvSpPr>
        <p:spPr>
          <a:xfrm>
            <a:off x="19848" y="628291"/>
            <a:ext cx="6076152" cy="615160"/>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600" b="1" dirty="0">
                <a:ln w="0"/>
                <a:solidFill>
                  <a:schemeClr val="tx1"/>
                </a:solidFill>
                <a:effectLst>
                  <a:outerShdw blurRad="38100" dist="19050" dir="2700000" algn="tl" rotWithShape="0">
                    <a:schemeClr val="dk1">
                      <a:alpha val="40000"/>
                    </a:schemeClr>
                  </a:outerShdw>
                </a:effectLst>
              </a:rPr>
              <a:t>PROYECTO DE INVERSIÓN </a:t>
            </a:r>
          </a:p>
        </p:txBody>
      </p:sp>
      <p:sp>
        <p:nvSpPr>
          <p:cNvPr id="22" name="Rectángulo 21">
            <a:extLst>
              <a:ext uri="{FF2B5EF4-FFF2-40B4-BE49-F238E27FC236}">
                <a16:creationId xmlns:a16="http://schemas.microsoft.com/office/drawing/2014/main" xmlns="" id="{7CADB753-4918-0943-9C75-92CC1F8D94CC}"/>
              </a:ext>
            </a:extLst>
          </p:cNvPr>
          <p:cNvSpPr/>
          <p:nvPr/>
        </p:nvSpPr>
        <p:spPr>
          <a:xfrm>
            <a:off x="184891" y="2085461"/>
            <a:ext cx="1783481" cy="34297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ln>
                <a:solidFill>
                  <a:srgbClr val="FF0000"/>
                </a:solidFill>
              </a:ln>
              <a:noFill/>
            </a:endParaRPr>
          </a:p>
        </p:txBody>
      </p:sp>
      <p:cxnSp>
        <p:nvCxnSpPr>
          <p:cNvPr id="23" name="Conector recto de flecha 22">
            <a:extLst>
              <a:ext uri="{FF2B5EF4-FFF2-40B4-BE49-F238E27FC236}">
                <a16:creationId xmlns:a16="http://schemas.microsoft.com/office/drawing/2014/main" xmlns="" id="{2EA66CF3-FEF3-1C4B-8668-A8A75E0B8239}"/>
              </a:ext>
            </a:extLst>
          </p:cNvPr>
          <p:cNvCxnSpPr/>
          <p:nvPr/>
        </p:nvCxnSpPr>
        <p:spPr>
          <a:xfrm>
            <a:off x="1977321" y="2869332"/>
            <a:ext cx="3732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EBC94A96-F998-8140-A93F-8979E3847DAA}"/>
              </a:ext>
            </a:extLst>
          </p:cNvPr>
          <p:cNvCxnSpPr>
            <a:cxnSpLocks/>
          </p:cNvCxnSpPr>
          <p:nvPr/>
        </p:nvCxnSpPr>
        <p:spPr>
          <a:xfrm>
            <a:off x="1968373" y="3497416"/>
            <a:ext cx="4477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xmlns="" id="{70D63C6D-5284-7849-89C6-895B1DD93077}"/>
              </a:ext>
            </a:extLst>
          </p:cNvPr>
          <p:cNvCxnSpPr>
            <a:cxnSpLocks/>
          </p:cNvCxnSpPr>
          <p:nvPr/>
        </p:nvCxnSpPr>
        <p:spPr>
          <a:xfrm>
            <a:off x="1977321" y="4336756"/>
            <a:ext cx="4639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xmlns="" id="{1A0EFACE-AE4C-2A45-9E11-7DE0D8D2228A}"/>
              </a:ext>
            </a:extLst>
          </p:cNvPr>
          <p:cNvCxnSpPr>
            <a:cxnSpLocks/>
          </p:cNvCxnSpPr>
          <p:nvPr/>
        </p:nvCxnSpPr>
        <p:spPr>
          <a:xfrm>
            <a:off x="1972489" y="4972118"/>
            <a:ext cx="4304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redondeado 26">
            <a:extLst>
              <a:ext uri="{FF2B5EF4-FFF2-40B4-BE49-F238E27FC236}">
                <a16:creationId xmlns:a16="http://schemas.microsoft.com/office/drawing/2014/main" xmlns="" id="{3D1D226D-B765-B846-B387-72444D5EEE75}"/>
              </a:ext>
            </a:extLst>
          </p:cNvPr>
          <p:cNvSpPr/>
          <p:nvPr/>
        </p:nvSpPr>
        <p:spPr>
          <a:xfrm>
            <a:off x="10169415" y="2129628"/>
            <a:ext cx="1783480"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PRODUCTO 1 </a:t>
            </a:r>
          </a:p>
        </p:txBody>
      </p:sp>
      <p:sp>
        <p:nvSpPr>
          <p:cNvPr id="28" name="Rectángulo redondeado 27">
            <a:extLst>
              <a:ext uri="{FF2B5EF4-FFF2-40B4-BE49-F238E27FC236}">
                <a16:creationId xmlns:a16="http://schemas.microsoft.com/office/drawing/2014/main" xmlns="" id="{08F03705-4DEA-3E41-8E67-EC86271D0A8F}"/>
              </a:ext>
            </a:extLst>
          </p:cNvPr>
          <p:cNvSpPr/>
          <p:nvPr/>
        </p:nvSpPr>
        <p:spPr>
          <a:xfrm>
            <a:off x="10091802" y="3733108"/>
            <a:ext cx="1783480" cy="284110"/>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PRODUCTO 3 </a:t>
            </a:r>
          </a:p>
        </p:txBody>
      </p:sp>
      <p:sp>
        <p:nvSpPr>
          <p:cNvPr id="29" name="Rectángulo redondeado 28">
            <a:extLst>
              <a:ext uri="{FF2B5EF4-FFF2-40B4-BE49-F238E27FC236}">
                <a16:creationId xmlns:a16="http://schemas.microsoft.com/office/drawing/2014/main" xmlns="" id="{4B951EC9-180D-B24E-8EB7-F43F4E64B8E1}"/>
              </a:ext>
            </a:extLst>
          </p:cNvPr>
          <p:cNvSpPr/>
          <p:nvPr/>
        </p:nvSpPr>
        <p:spPr>
          <a:xfrm>
            <a:off x="10065924" y="4731291"/>
            <a:ext cx="1783480" cy="284671"/>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PRODUCTO 4 </a:t>
            </a:r>
          </a:p>
        </p:txBody>
      </p:sp>
      <p:cxnSp>
        <p:nvCxnSpPr>
          <p:cNvPr id="30" name="Conector recto de flecha 29">
            <a:extLst>
              <a:ext uri="{FF2B5EF4-FFF2-40B4-BE49-F238E27FC236}">
                <a16:creationId xmlns:a16="http://schemas.microsoft.com/office/drawing/2014/main" xmlns="" id="{76BE9509-D261-A047-81A4-5A494E981F36}"/>
              </a:ext>
            </a:extLst>
          </p:cNvPr>
          <p:cNvCxnSpPr/>
          <p:nvPr/>
        </p:nvCxnSpPr>
        <p:spPr>
          <a:xfrm>
            <a:off x="9732285" y="2271963"/>
            <a:ext cx="4307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099CC349-DC83-AD4E-86D8-C6C0C53AE4D8}"/>
              </a:ext>
            </a:extLst>
          </p:cNvPr>
          <p:cNvCxnSpPr/>
          <p:nvPr/>
        </p:nvCxnSpPr>
        <p:spPr>
          <a:xfrm>
            <a:off x="9713184" y="3023190"/>
            <a:ext cx="4307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xmlns="" id="{F85ACFE4-625F-1E48-B631-4666077BA757}"/>
              </a:ext>
            </a:extLst>
          </p:cNvPr>
          <p:cNvCxnSpPr/>
          <p:nvPr/>
        </p:nvCxnSpPr>
        <p:spPr>
          <a:xfrm>
            <a:off x="9664346" y="3875163"/>
            <a:ext cx="4307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xmlns="" id="{E00A9684-C429-8441-A9B3-B9A05AF5F116}"/>
              </a:ext>
            </a:extLst>
          </p:cNvPr>
          <p:cNvCxnSpPr/>
          <p:nvPr/>
        </p:nvCxnSpPr>
        <p:spPr>
          <a:xfrm>
            <a:off x="9599237" y="4873626"/>
            <a:ext cx="4307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38">
            <a:extLst>
              <a:ext uri="{FF2B5EF4-FFF2-40B4-BE49-F238E27FC236}">
                <a16:creationId xmlns:a16="http://schemas.microsoft.com/office/drawing/2014/main" xmlns="" id="{45D627C1-224F-4E30-B67C-F8A3A321AE1B}"/>
              </a:ext>
            </a:extLst>
          </p:cNvPr>
          <p:cNvPicPr>
            <a:picLocks noChangeAspect="1"/>
          </p:cNvPicPr>
          <p:nvPr/>
        </p:nvPicPr>
        <p:blipFill>
          <a:blip r:embed="rId3"/>
          <a:stretch>
            <a:fillRect/>
          </a:stretch>
        </p:blipFill>
        <p:spPr>
          <a:xfrm>
            <a:off x="2416111" y="2200735"/>
            <a:ext cx="6110348" cy="3243193"/>
          </a:xfrm>
          <a:prstGeom prst="rect">
            <a:avLst/>
          </a:prstGeom>
        </p:spPr>
      </p:pic>
    </p:spTree>
    <p:extLst>
      <p:ext uri="{BB962C8B-B14F-4D97-AF65-F5344CB8AC3E}">
        <p14:creationId xmlns:p14="http://schemas.microsoft.com/office/powerpoint/2010/main" val="231783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subTitle" idx="1"/>
          </p:nvPr>
        </p:nvSpPr>
        <p:spPr>
          <a:xfrm>
            <a:off x="802257" y="2907102"/>
            <a:ext cx="10757139" cy="2466586"/>
          </a:xfrm>
        </p:spPr>
        <p:txBody>
          <a:bodyPr>
            <a:noAutofit/>
          </a:bodyPr>
          <a:lstStyle/>
          <a:p>
            <a:pPr algn="just">
              <a:buFont typeface="Arial" charset="0"/>
              <a:buNone/>
              <a:defRPr/>
            </a:pPr>
            <a:endParaRPr lang="es-ES_tradnl" sz="3600" b="1" i="1" dirty="0"/>
          </a:p>
          <a:p>
            <a:pPr algn="just">
              <a:buFont typeface="Arial" charset="0"/>
              <a:buNone/>
              <a:defRPr/>
            </a:pPr>
            <a:r>
              <a:rPr lang="es-ES_tradnl" sz="3600" b="1" i="1" dirty="0"/>
              <a:t>ES LO QUE SE </a:t>
            </a:r>
            <a:r>
              <a:rPr lang="es-ES_tradnl" sz="3600" b="1" i="1" dirty="0">
                <a:solidFill>
                  <a:srgbClr val="3437E9"/>
                </a:solidFill>
              </a:rPr>
              <a:t>ENTREGA</a:t>
            </a:r>
            <a:r>
              <a:rPr lang="es-ES_tradnl" sz="3600" b="1" i="1" dirty="0"/>
              <a:t> CONCRETO Y MEDIBLE AL FINALIZAR EL PROYECTO, CON EL CUAL SE ESPERA </a:t>
            </a:r>
            <a:r>
              <a:rPr lang="es-ES_tradnl" sz="3600" b="1" i="1" dirty="0">
                <a:solidFill>
                  <a:srgbClr val="3437E9"/>
                </a:solidFill>
              </a:rPr>
              <a:t>LOGRAR LOS PROPÓSITOS</a:t>
            </a:r>
            <a:r>
              <a:rPr lang="es-ES_tradnl" sz="3600" b="1" i="1" dirty="0"/>
              <a:t> Y </a:t>
            </a:r>
            <a:r>
              <a:rPr lang="es-ES_tradnl" sz="3600" b="1" i="1" dirty="0">
                <a:solidFill>
                  <a:srgbClr val="3437E9"/>
                </a:solidFill>
              </a:rPr>
              <a:t>GENERAR LOS IMPACTOS</a:t>
            </a:r>
            <a:r>
              <a:rPr lang="es-ES_tradnl" sz="3600" b="1" i="1" dirty="0"/>
              <a:t> EN LA POBLACIÓN BENEFICIADA.</a:t>
            </a:r>
            <a:endParaRPr lang="es-ES" sz="3600" b="1" i="1" dirty="0"/>
          </a:p>
          <a:p>
            <a:pPr>
              <a:buFont typeface="Arial" charset="0"/>
              <a:buNone/>
              <a:defRPr/>
            </a:pPr>
            <a:endParaRPr lang="es-ES" sz="3600" i="1" dirty="0"/>
          </a:p>
        </p:txBody>
      </p:sp>
      <p:sp>
        <p:nvSpPr>
          <p:cNvPr id="4" name="Text Box 5"/>
          <p:cNvSpPr txBox="1">
            <a:spLocks noChangeArrowheads="1"/>
          </p:cNvSpPr>
          <p:nvPr/>
        </p:nvSpPr>
        <p:spPr bwMode="auto">
          <a:xfrm>
            <a:off x="3667124" y="1643064"/>
            <a:ext cx="4847147" cy="901728"/>
          </a:xfrm>
          <a:prstGeom prst="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ctr">
              <a:defRPr sz="3600" b="1">
                <a:ln w="0"/>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CO" dirty="0">
                <a:solidFill>
                  <a:schemeClr val="tx1"/>
                </a:solidFill>
              </a:rPr>
              <a:t>PRODUCTO</a:t>
            </a:r>
            <a:endParaRPr lang="es-ES" dirty="0">
              <a:solidFill>
                <a:schemeClr val="tx1"/>
              </a:solidFill>
            </a:endParaRPr>
          </a:p>
        </p:txBody>
      </p:sp>
    </p:spTree>
    <p:extLst>
      <p:ext uri="{BB962C8B-B14F-4D97-AF65-F5344CB8AC3E}">
        <p14:creationId xmlns:p14="http://schemas.microsoft.com/office/powerpoint/2010/main" val="27972498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77"/>
          <p:cNvGraphicFramePr>
            <a:graphicFrameLocks noGrp="1"/>
          </p:cNvGraphicFramePr>
          <p:nvPr>
            <p:extLst>
              <p:ext uri="{D42A27DB-BD31-4B8C-83A1-F6EECF244321}">
                <p14:modId xmlns:p14="http://schemas.microsoft.com/office/powerpoint/2010/main" val="841786914"/>
              </p:ext>
            </p:extLst>
          </p:nvPr>
        </p:nvGraphicFramePr>
        <p:xfrm>
          <a:off x="2166939" y="1785939"/>
          <a:ext cx="7215187" cy="4143375"/>
        </p:xfrm>
        <a:graphic>
          <a:graphicData uri="http://schemas.openxmlformats.org/drawingml/2006/table">
            <a:tbl>
              <a:tblPr/>
              <a:tblGrid>
                <a:gridCol w="3213329">
                  <a:extLst>
                    <a:ext uri="{9D8B030D-6E8A-4147-A177-3AD203B41FA5}">
                      <a16:colId xmlns:a16="http://schemas.microsoft.com/office/drawing/2014/main" xmlns="" val="20000"/>
                    </a:ext>
                  </a:extLst>
                </a:gridCol>
                <a:gridCol w="4001858">
                  <a:extLst>
                    <a:ext uri="{9D8B030D-6E8A-4147-A177-3AD203B41FA5}">
                      <a16:colId xmlns:a16="http://schemas.microsoft.com/office/drawing/2014/main" xmlns="" val="20001"/>
                    </a:ext>
                  </a:extLst>
                </a:gridCol>
              </a:tblGrid>
              <a:tr h="89283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2400" b="1" i="1" u="none" strike="noStrike" cap="none" normalizeH="0" baseline="0" dirty="0">
                          <a:ln>
                            <a:noFill/>
                          </a:ln>
                          <a:solidFill>
                            <a:schemeClr val="tx1"/>
                          </a:solidFill>
                          <a:effectLst/>
                          <a:latin typeface="Arial" charset="0"/>
                          <a:cs typeface="Arial" charset="0"/>
                        </a:rPr>
                        <a:t>PROYECTO</a:t>
                      </a:r>
                      <a:endParaRPr kumimoji="0" lang="es-ES" sz="2400" b="1" i="0" u="none" strike="noStrike" cap="none" normalizeH="0" baseline="0" dirty="0">
                        <a:ln>
                          <a:noFill/>
                        </a:ln>
                        <a:solidFill>
                          <a:schemeClr val="tx1"/>
                        </a:solidFill>
                        <a:effectLst/>
                        <a:latin typeface="Times New Roman" pitchFamily="18" charset="0"/>
                      </a:endParaRPr>
                    </a:p>
                  </a:txBody>
                  <a:tcPr marL="91439" marR="9143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2400" b="1" i="1" u="none" strike="noStrike" cap="none" normalizeH="0" baseline="0" dirty="0">
                          <a:ln>
                            <a:noFill/>
                          </a:ln>
                          <a:solidFill>
                            <a:schemeClr val="tx1"/>
                          </a:solidFill>
                          <a:effectLst/>
                          <a:latin typeface="Arial" charset="0"/>
                          <a:cs typeface="Arial" charset="0"/>
                        </a:rPr>
                        <a:t>PRODUCTO</a:t>
                      </a:r>
                      <a:endParaRPr kumimoji="0" lang="es-ES" sz="24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7637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a:ln>
                            <a:noFill/>
                          </a:ln>
                          <a:solidFill>
                            <a:schemeClr val="tx1"/>
                          </a:solidFill>
                          <a:effectLst/>
                          <a:latin typeface="Arial" charset="0"/>
                          <a:cs typeface="Arial" charset="0"/>
                        </a:rPr>
                        <a:t>IMPLEMENTACIÓN DE SERVICIOS EDUCATIVOS</a:t>
                      </a:r>
                      <a:endParaRPr kumimoji="0" lang="es-ES" sz="1600" b="1" i="0" u="none" strike="noStrike" cap="none" normalizeH="0" baseline="0">
                        <a:ln>
                          <a:noFill/>
                        </a:ln>
                        <a:solidFill>
                          <a:schemeClr val="tx1"/>
                        </a:solidFill>
                        <a:effectLst/>
                        <a:latin typeface="Times New Roman" pitchFamily="18" charset="0"/>
                      </a:endParaRPr>
                    </a:p>
                  </a:txBody>
                  <a:tcPr marL="91439" marR="9143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dirty="0">
                          <a:ln>
                            <a:noFill/>
                          </a:ln>
                          <a:solidFill>
                            <a:schemeClr val="tx1"/>
                          </a:solidFill>
                          <a:effectLst/>
                          <a:latin typeface="Arial" charset="0"/>
                          <a:cs typeface="Arial" charset="0"/>
                        </a:rPr>
                        <a:t>SERVICIOS EDUCATIVOS</a:t>
                      </a:r>
                      <a:endParaRPr kumimoji="0" lang="es-ES" sz="16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76378">
                <a:tc vMerge="1">
                  <a:txBody>
                    <a:bodyPr/>
                    <a:lstStyle/>
                    <a:p>
                      <a:endParaRPr lang="es-E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dirty="0">
                          <a:ln>
                            <a:noFill/>
                          </a:ln>
                          <a:solidFill>
                            <a:schemeClr val="tx1"/>
                          </a:solidFill>
                          <a:effectLst/>
                          <a:latin typeface="Arial" charset="0"/>
                          <a:cs typeface="Arial" charset="0"/>
                        </a:rPr>
                        <a:t>ESTUDIANTES FORMADOS</a:t>
                      </a:r>
                      <a:endParaRPr kumimoji="0" lang="es-ES" sz="16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2383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a:ln>
                            <a:noFill/>
                          </a:ln>
                          <a:solidFill>
                            <a:schemeClr val="tx1"/>
                          </a:solidFill>
                          <a:effectLst/>
                          <a:latin typeface="Arial" charset="0"/>
                          <a:cs typeface="Arial" charset="0"/>
                        </a:rPr>
                        <a:t>IMPLEMENTACIÓN DE SERVICIOS DE HABITABILIDAD</a:t>
                      </a:r>
                      <a:endParaRPr kumimoji="0" lang="es-ES" sz="1600" b="1" i="0" u="none" strike="noStrike" cap="none" normalizeH="0" baseline="0">
                        <a:ln>
                          <a:noFill/>
                        </a:ln>
                        <a:solidFill>
                          <a:schemeClr val="tx1"/>
                        </a:solidFill>
                        <a:effectLst/>
                        <a:latin typeface="Times New Roman" pitchFamily="18" charset="0"/>
                      </a:endParaRPr>
                    </a:p>
                  </a:txBody>
                  <a:tcPr marL="91439" marR="9143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dirty="0">
                          <a:ln>
                            <a:noFill/>
                          </a:ln>
                          <a:solidFill>
                            <a:schemeClr val="tx1"/>
                          </a:solidFill>
                          <a:effectLst/>
                          <a:latin typeface="Arial" charset="0"/>
                          <a:cs typeface="Arial" charset="0"/>
                        </a:rPr>
                        <a:t>SERVICIOS DE HABITACIONALIDAD</a:t>
                      </a:r>
                      <a:endParaRPr kumimoji="0" lang="es-ES" sz="16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92383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a:ln>
                            <a:noFill/>
                          </a:ln>
                          <a:solidFill>
                            <a:schemeClr val="tx1"/>
                          </a:solidFill>
                          <a:effectLst/>
                          <a:latin typeface="Arial" charset="0"/>
                          <a:cs typeface="Arial" charset="0"/>
                        </a:rPr>
                        <a:t>IMPLEMENTACIÓN DE SERVICIOS DE TRANSITABILIDAD</a:t>
                      </a:r>
                      <a:endParaRPr kumimoji="0" lang="es-ES" sz="1600" b="1" i="0" u="none" strike="noStrike" cap="none" normalizeH="0" baseline="0">
                        <a:ln>
                          <a:noFill/>
                        </a:ln>
                        <a:solidFill>
                          <a:schemeClr val="tx1"/>
                        </a:solidFill>
                        <a:effectLst/>
                        <a:latin typeface="Times New Roman" pitchFamily="18" charset="0"/>
                      </a:endParaRPr>
                    </a:p>
                  </a:txBody>
                  <a:tcPr marL="91439" marR="9143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dirty="0">
                          <a:ln>
                            <a:noFill/>
                          </a:ln>
                          <a:solidFill>
                            <a:schemeClr val="tx1"/>
                          </a:solidFill>
                          <a:effectLst/>
                          <a:latin typeface="Arial" charset="0"/>
                          <a:cs typeface="Arial" charset="0"/>
                        </a:rPr>
                        <a:t>SERVICIOS DE TRANSITABILIDAD</a:t>
                      </a:r>
                      <a:endParaRPr kumimoji="0" lang="es-ES" sz="16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5011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a:ln>
                            <a:noFill/>
                          </a:ln>
                          <a:solidFill>
                            <a:schemeClr val="tx1"/>
                          </a:solidFill>
                          <a:effectLst/>
                          <a:latin typeface="Arial" charset="0"/>
                          <a:cs typeface="Arial" charset="0"/>
                        </a:rPr>
                        <a:t>IMPLEMENTACIÓN DE SERVICIOS DE MOVILIDAD</a:t>
                      </a:r>
                      <a:endParaRPr kumimoji="0" lang="es-ES" sz="1600" b="1" i="0" u="none" strike="noStrike" cap="none" normalizeH="0" baseline="0">
                        <a:ln>
                          <a:noFill/>
                        </a:ln>
                        <a:solidFill>
                          <a:schemeClr val="tx1"/>
                        </a:solidFill>
                        <a:effectLst/>
                        <a:latin typeface="Times New Roman" pitchFamily="18" charset="0"/>
                      </a:endParaRPr>
                    </a:p>
                  </a:txBody>
                  <a:tcPr marL="91439" marR="9143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600" b="1" i="1" u="none" strike="noStrike" cap="none" normalizeH="0" baseline="0" dirty="0">
                          <a:ln>
                            <a:noFill/>
                          </a:ln>
                          <a:solidFill>
                            <a:schemeClr val="tx1"/>
                          </a:solidFill>
                          <a:effectLst/>
                          <a:latin typeface="Arial" charset="0"/>
                          <a:cs typeface="Arial" charset="0"/>
                        </a:rPr>
                        <a:t>SERVICIOS DE MOVILIDAD</a:t>
                      </a:r>
                      <a:endParaRPr kumimoji="0" lang="es-ES" sz="1600" b="1" i="0" u="none" strike="noStrike" cap="none" normalizeH="0" baseline="0" dirty="0">
                        <a:ln>
                          <a:noFill/>
                        </a:ln>
                        <a:solidFill>
                          <a:schemeClr val="tx1"/>
                        </a:solidFill>
                        <a:effectLst/>
                        <a:latin typeface="Times New Roman" pitchFamily="18" charset="0"/>
                      </a:endParaRPr>
                    </a:p>
                  </a:txBody>
                  <a:tcPr marL="91439" marR="9143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2217790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roceso alternativo"/>
          <p:cNvSpPr/>
          <p:nvPr/>
        </p:nvSpPr>
        <p:spPr>
          <a:xfrm>
            <a:off x="3786293" y="689557"/>
            <a:ext cx="3071812" cy="642937"/>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ln w="0"/>
                <a:solidFill>
                  <a:schemeClr val="tx1"/>
                </a:solidFill>
                <a:effectLst>
                  <a:outerShdw blurRad="38100" dist="19050" dir="2700000" algn="tl" rotWithShape="0">
                    <a:schemeClr val="dk1">
                      <a:alpha val="40000"/>
                    </a:schemeClr>
                  </a:outerShdw>
                </a:effectLst>
              </a:rPr>
              <a:t>PROYECTOS</a:t>
            </a:r>
          </a:p>
        </p:txBody>
      </p:sp>
      <p:pic>
        <p:nvPicPr>
          <p:cNvPr id="2048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573" y="2753945"/>
            <a:ext cx="2476352" cy="301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Proceso alternativo"/>
          <p:cNvSpPr/>
          <p:nvPr/>
        </p:nvSpPr>
        <p:spPr>
          <a:xfrm>
            <a:off x="1738112" y="1716011"/>
            <a:ext cx="1428750" cy="645816"/>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NECESIDAD</a:t>
            </a:r>
          </a:p>
        </p:txBody>
      </p:sp>
      <p:sp>
        <p:nvSpPr>
          <p:cNvPr id="10" name="9 Proceso alternativo"/>
          <p:cNvSpPr/>
          <p:nvPr/>
        </p:nvSpPr>
        <p:spPr>
          <a:xfrm>
            <a:off x="5063542" y="1730781"/>
            <a:ext cx="1857375" cy="645816"/>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PROBLEMATICA</a:t>
            </a:r>
          </a:p>
        </p:txBody>
      </p:sp>
      <p:sp>
        <p:nvSpPr>
          <p:cNvPr id="12" name="11 Flecha derecha"/>
          <p:cNvSpPr/>
          <p:nvPr/>
        </p:nvSpPr>
        <p:spPr>
          <a:xfrm>
            <a:off x="3945734" y="3692557"/>
            <a:ext cx="500062" cy="285750"/>
          </a:xfrm>
          <a:prstGeom prst="righ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tx1"/>
              </a:solidFill>
            </a:endParaRPr>
          </a:p>
        </p:txBody>
      </p:sp>
      <p:sp>
        <p:nvSpPr>
          <p:cNvPr id="13" name="12 Flecha derecha"/>
          <p:cNvSpPr/>
          <p:nvPr/>
        </p:nvSpPr>
        <p:spPr>
          <a:xfrm>
            <a:off x="7956037" y="3844510"/>
            <a:ext cx="500063" cy="285750"/>
          </a:xfrm>
          <a:prstGeom prst="right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tx1"/>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428" y="2753945"/>
            <a:ext cx="2626014" cy="31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9 Proceso alternativo"/>
          <p:cNvSpPr/>
          <p:nvPr/>
        </p:nvSpPr>
        <p:spPr>
          <a:xfrm>
            <a:off x="8817598" y="1689460"/>
            <a:ext cx="1857375" cy="645816"/>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rPr>
              <a:t>RESULTADO</a:t>
            </a:r>
          </a:p>
        </p:txBody>
      </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7598" y="2884683"/>
            <a:ext cx="1785938" cy="25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6593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485"/>
                                        </p:tgtEl>
                                        <p:attrNameLst>
                                          <p:attrName>style.visibility</p:attrName>
                                        </p:attrNameLst>
                                      </p:cBhvr>
                                      <p:to>
                                        <p:strVal val="visible"/>
                                      </p:to>
                                    </p:set>
                                    <p:anim calcmode="lin" valueType="num">
                                      <p:cBhvr additive="base">
                                        <p:cTn id="16" dur="500" fill="hold"/>
                                        <p:tgtEl>
                                          <p:spTgt spid="20485"/>
                                        </p:tgtEl>
                                        <p:attrNameLst>
                                          <p:attrName>ppt_x</p:attrName>
                                        </p:attrNameLst>
                                      </p:cBhvr>
                                      <p:tavLst>
                                        <p:tav tm="0">
                                          <p:val>
                                            <p:strVal val="#ppt_x"/>
                                          </p:val>
                                        </p:tav>
                                        <p:tav tm="100000">
                                          <p:val>
                                            <p:strVal val="#ppt_x"/>
                                          </p:val>
                                        </p:tav>
                                      </p:tavLst>
                                    </p:anim>
                                    <p:anim calcmode="lin" valueType="num">
                                      <p:cBhvr additive="base">
                                        <p:cTn id="17"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animBg="1"/>
      <p:bldP spid="13"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1374486" y="3053920"/>
            <a:ext cx="2002125" cy="1482771"/>
          </a:xfrm>
          <a:prstGeom prst="rect">
            <a:avLst/>
          </a:prstGeom>
          <a:noFill/>
          <a:ln>
            <a:noFill/>
          </a:ln>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1374487" y="1201258"/>
            <a:ext cx="2002125" cy="1695635"/>
          </a:xfrm>
          <a:prstGeom prst="rect">
            <a:avLst/>
          </a:prstGeom>
          <a:noFill/>
          <a:ln>
            <a:noFill/>
          </a:ln>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191" y="1524190"/>
            <a:ext cx="2805344" cy="310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0 Proceso alternativo"/>
          <p:cNvSpPr/>
          <p:nvPr/>
        </p:nvSpPr>
        <p:spPr>
          <a:xfrm>
            <a:off x="5076686" y="543959"/>
            <a:ext cx="2961510" cy="786481"/>
          </a:xfrm>
          <a:prstGeom prst="flowChartAlternateProcess">
            <a:avLst/>
          </a:prstGeom>
          <a:noFill/>
          <a:ln>
            <a:solidFill>
              <a:srgbClr val="FF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600" b="1" dirty="0">
                <a:solidFill>
                  <a:schemeClr val="tx1"/>
                </a:solidFill>
              </a:rPr>
              <a:t>RESULTADO</a:t>
            </a:r>
          </a:p>
        </p:txBody>
      </p:sp>
      <p:sp>
        <p:nvSpPr>
          <p:cNvPr id="9" name="10 Proceso alternativo"/>
          <p:cNvSpPr/>
          <p:nvPr/>
        </p:nvSpPr>
        <p:spPr>
          <a:xfrm>
            <a:off x="7016457" y="4876800"/>
            <a:ext cx="2752078" cy="459284"/>
          </a:xfrm>
          <a:prstGeom prst="flowChartAlternateProcess">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IMPACTO SOCIAL </a:t>
            </a:r>
          </a:p>
        </p:txBody>
      </p:sp>
      <p:sp>
        <p:nvSpPr>
          <p:cNvPr id="10" name="10 Proceso alternativo"/>
          <p:cNvSpPr/>
          <p:nvPr/>
        </p:nvSpPr>
        <p:spPr>
          <a:xfrm>
            <a:off x="7016457" y="5727168"/>
            <a:ext cx="2876366" cy="280463"/>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b="1" dirty="0">
                <a:solidFill>
                  <a:schemeClr val="tx1"/>
                </a:solidFill>
              </a:rPr>
              <a:t>INDICADOR DE RESULTADO </a:t>
            </a:r>
          </a:p>
        </p:txBody>
      </p:sp>
      <p:sp>
        <p:nvSpPr>
          <p:cNvPr id="2" name="Flecha abajo 1"/>
          <p:cNvSpPr/>
          <p:nvPr/>
        </p:nvSpPr>
        <p:spPr>
          <a:xfrm>
            <a:off x="8330352" y="5427411"/>
            <a:ext cx="221942" cy="153898"/>
          </a:xfrm>
          <a:prstGeom prst="downArrow">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b="1">
              <a:solidFill>
                <a:schemeClr val="tx1"/>
              </a:solidFill>
            </a:endParaRPr>
          </a:p>
        </p:txBody>
      </p:sp>
      <p:sp>
        <p:nvSpPr>
          <p:cNvPr id="11" name="10 Proceso alternativo"/>
          <p:cNvSpPr/>
          <p:nvPr/>
        </p:nvSpPr>
        <p:spPr>
          <a:xfrm>
            <a:off x="1016632" y="702050"/>
            <a:ext cx="2876365" cy="280463"/>
          </a:xfrm>
          <a:prstGeom prst="flowChartAlternateProcess">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PRODUCTO</a:t>
            </a:r>
            <a:r>
              <a:rPr lang="es-ES" dirty="0">
                <a:solidFill>
                  <a:schemeClr val="tx1"/>
                </a:solidFill>
              </a:rPr>
              <a:t> </a:t>
            </a:r>
          </a:p>
        </p:txBody>
      </p:sp>
      <p:sp>
        <p:nvSpPr>
          <p:cNvPr id="12" name="10 Proceso alternativo"/>
          <p:cNvSpPr/>
          <p:nvPr/>
        </p:nvSpPr>
        <p:spPr>
          <a:xfrm>
            <a:off x="704434" y="6333516"/>
            <a:ext cx="3188563" cy="280463"/>
          </a:xfrm>
          <a:prstGeom prst="flowChartAlternateProcess">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INDICADOR DE PRODUCTO </a:t>
            </a:r>
          </a:p>
        </p:txBody>
      </p:sp>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1374485" y="4693718"/>
            <a:ext cx="2002125" cy="1528406"/>
          </a:xfrm>
          <a:prstGeom prst="rect">
            <a:avLst/>
          </a:prstGeom>
          <a:noFill/>
          <a:ln>
            <a:noFill/>
          </a:ln>
        </p:spPr>
      </p:pic>
      <p:cxnSp>
        <p:nvCxnSpPr>
          <p:cNvPr id="15" name="Conector recto de flecha 14"/>
          <p:cNvCxnSpPr/>
          <p:nvPr/>
        </p:nvCxnSpPr>
        <p:spPr>
          <a:xfrm>
            <a:off x="3509778" y="1979720"/>
            <a:ext cx="3133817" cy="917173"/>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3" idx="3"/>
          </p:cNvCxnSpPr>
          <p:nvPr/>
        </p:nvCxnSpPr>
        <p:spPr>
          <a:xfrm flipV="1">
            <a:off x="3376611" y="2974019"/>
            <a:ext cx="3258107" cy="821287"/>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3" idx="3"/>
          </p:cNvCxnSpPr>
          <p:nvPr/>
        </p:nvCxnSpPr>
        <p:spPr>
          <a:xfrm flipV="1">
            <a:off x="3376610" y="3053920"/>
            <a:ext cx="3266985" cy="2404001"/>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572480" y="6222124"/>
            <a:ext cx="3435927" cy="511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redondeado 17"/>
          <p:cNvSpPr/>
          <p:nvPr/>
        </p:nvSpPr>
        <p:spPr>
          <a:xfrm>
            <a:off x="6674532" y="5611806"/>
            <a:ext cx="3435927" cy="511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735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500"/>
                                        <p:tgtEl>
                                          <p:spTgt spid="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11" grpId="0" animBg="1"/>
      <p:bldP spid="12" grpId="0" animBg="1"/>
      <p:bldP spid="6"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Proceso alternativo"/>
          <p:cNvSpPr/>
          <p:nvPr/>
        </p:nvSpPr>
        <p:spPr>
          <a:xfrm>
            <a:off x="7006797" y="1838478"/>
            <a:ext cx="1433951" cy="1000125"/>
          </a:xfrm>
          <a:prstGeom prst="flowChartAlternateProcess">
            <a:avLst/>
          </a:prstGeom>
          <a:noFill/>
          <a:ln w="38100">
            <a:solidFill>
              <a:srgbClr val="0000CC"/>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PROYECTOS</a:t>
            </a:r>
          </a:p>
        </p:txBody>
      </p:sp>
      <p:sp>
        <p:nvSpPr>
          <p:cNvPr id="7" name="6 Proceso alternativo"/>
          <p:cNvSpPr/>
          <p:nvPr/>
        </p:nvSpPr>
        <p:spPr>
          <a:xfrm>
            <a:off x="4697570" y="1849276"/>
            <a:ext cx="1317842" cy="431479"/>
          </a:xfrm>
          <a:prstGeom prst="flowChartAlternateProcess">
            <a:avLst/>
          </a:prstGeom>
          <a:noFill/>
          <a:ln w="57150">
            <a:solidFill>
              <a:srgbClr val="00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PROBLEMAS </a:t>
            </a:r>
          </a:p>
        </p:txBody>
      </p:sp>
      <p:sp>
        <p:nvSpPr>
          <p:cNvPr id="8" name="7 Proceso alternativo"/>
          <p:cNvSpPr/>
          <p:nvPr/>
        </p:nvSpPr>
        <p:spPr>
          <a:xfrm>
            <a:off x="4709327" y="2495568"/>
            <a:ext cx="1317842" cy="379506"/>
          </a:xfrm>
          <a:prstGeom prst="flowChartAlternateProcess">
            <a:avLst/>
          </a:prstGeom>
          <a:noFill/>
          <a:ln w="57150">
            <a:solidFill>
              <a:srgbClr val="00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400" b="1" dirty="0">
                <a:solidFill>
                  <a:schemeClr val="tx1"/>
                </a:solidFill>
              </a:rPr>
              <a:t>NECESIDADES </a:t>
            </a:r>
          </a:p>
        </p:txBody>
      </p:sp>
      <p:sp>
        <p:nvSpPr>
          <p:cNvPr id="10" name="9 Flecha curvada hacia la derecha"/>
          <p:cNvSpPr/>
          <p:nvPr/>
        </p:nvSpPr>
        <p:spPr>
          <a:xfrm rot="17935347">
            <a:off x="4414154" y="2188058"/>
            <a:ext cx="1298340" cy="5946192"/>
          </a:xfrm>
          <a:prstGeom prst="curvedRightArrow">
            <a:avLst>
              <a:gd name="adj1" fmla="val 25000"/>
              <a:gd name="adj2" fmla="val 50000"/>
              <a:gd name="adj3" fmla="val 18888"/>
            </a:avLst>
          </a:prstGeom>
          <a:noFill/>
          <a:ln>
            <a:solidFill>
              <a:srgbClr val="0000FF"/>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tx1"/>
              </a:solidFill>
            </a:endParaRPr>
          </a:p>
        </p:txBody>
      </p:sp>
      <p:sp>
        <p:nvSpPr>
          <p:cNvPr id="12" name="11 Proceso alternativo"/>
          <p:cNvSpPr/>
          <p:nvPr/>
        </p:nvSpPr>
        <p:spPr>
          <a:xfrm>
            <a:off x="2256063" y="1713599"/>
            <a:ext cx="1714500" cy="1285875"/>
          </a:xfrm>
          <a:prstGeom prst="flowChartAlternateProcess">
            <a:avLst/>
          </a:prstGeom>
          <a:noFill/>
          <a:ln w="57150">
            <a:solidFill>
              <a:srgbClr val="00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SITUACION ACTUAL </a:t>
            </a:r>
            <a:r>
              <a:rPr lang="es-ES" b="1" dirty="0">
                <a:solidFill>
                  <a:schemeClr val="tx1"/>
                </a:solidFill>
              </a:rPr>
              <a:t> </a:t>
            </a:r>
          </a:p>
        </p:txBody>
      </p:sp>
      <p:sp>
        <p:nvSpPr>
          <p:cNvPr id="13" name="12 Proceso alternativo"/>
          <p:cNvSpPr/>
          <p:nvPr/>
        </p:nvSpPr>
        <p:spPr>
          <a:xfrm>
            <a:off x="8171956" y="5452582"/>
            <a:ext cx="3500437" cy="571500"/>
          </a:xfrm>
          <a:prstGeom prst="flowChartAlternateProcess">
            <a:avLst/>
          </a:prstGeom>
          <a:noFill/>
          <a:ln w="57150">
            <a:solidFill>
              <a:srgbClr val="00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solidFill>
                  <a:schemeClr val="tx1"/>
                </a:solidFill>
              </a:rPr>
              <a:t>SITUACION DESEADA </a:t>
            </a:r>
          </a:p>
        </p:txBody>
      </p:sp>
      <p:sp>
        <p:nvSpPr>
          <p:cNvPr id="14" name="13 Proceso alternativo"/>
          <p:cNvSpPr/>
          <p:nvPr/>
        </p:nvSpPr>
        <p:spPr>
          <a:xfrm>
            <a:off x="8943973" y="3756134"/>
            <a:ext cx="2000250" cy="47116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RESULTADO </a:t>
            </a:r>
            <a:r>
              <a:rPr lang="es-ES" b="1" dirty="0">
                <a:solidFill>
                  <a:schemeClr val="tx1"/>
                </a:solidFill>
              </a:rPr>
              <a:t> </a:t>
            </a:r>
          </a:p>
        </p:txBody>
      </p:sp>
      <p:sp>
        <p:nvSpPr>
          <p:cNvPr id="15" name="14 Flecha abajo"/>
          <p:cNvSpPr/>
          <p:nvPr/>
        </p:nvSpPr>
        <p:spPr>
          <a:xfrm>
            <a:off x="9765505" y="4803353"/>
            <a:ext cx="357187" cy="432048"/>
          </a:xfrm>
          <a:prstGeom prst="down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tx1"/>
              </a:solidFill>
            </a:endParaRPr>
          </a:p>
        </p:txBody>
      </p:sp>
      <p:sp>
        <p:nvSpPr>
          <p:cNvPr id="2" name="1 Proceso alternativo"/>
          <p:cNvSpPr/>
          <p:nvPr/>
        </p:nvSpPr>
        <p:spPr>
          <a:xfrm>
            <a:off x="9676322" y="1422846"/>
            <a:ext cx="810121" cy="32947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1000" dirty="0">
                <a:solidFill>
                  <a:schemeClr val="tx1"/>
                </a:solidFill>
              </a:rPr>
              <a:t>PRODUCTO</a:t>
            </a:r>
          </a:p>
        </p:txBody>
      </p:sp>
      <p:sp>
        <p:nvSpPr>
          <p:cNvPr id="18" name="17 Proceso alternativo"/>
          <p:cNvSpPr/>
          <p:nvPr/>
        </p:nvSpPr>
        <p:spPr>
          <a:xfrm>
            <a:off x="9655714" y="1865785"/>
            <a:ext cx="810121" cy="32947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1000" dirty="0">
                <a:solidFill>
                  <a:schemeClr val="tx1"/>
                </a:solidFill>
              </a:rPr>
              <a:t>PRODUCTO</a:t>
            </a:r>
          </a:p>
        </p:txBody>
      </p:sp>
      <p:sp>
        <p:nvSpPr>
          <p:cNvPr id="19" name="18 Proceso alternativo"/>
          <p:cNvSpPr/>
          <p:nvPr/>
        </p:nvSpPr>
        <p:spPr>
          <a:xfrm>
            <a:off x="9655713" y="2366111"/>
            <a:ext cx="810121" cy="32947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1000" dirty="0">
                <a:solidFill>
                  <a:schemeClr val="tx1"/>
                </a:solidFill>
              </a:rPr>
              <a:t>PRODUCTO</a:t>
            </a:r>
          </a:p>
        </p:txBody>
      </p:sp>
      <p:sp>
        <p:nvSpPr>
          <p:cNvPr id="3" name="2 Elipse"/>
          <p:cNvSpPr/>
          <p:nvPr/>
        </p:nvSpPr>
        <p:spPr>
          <a:xfrm>
            <a:off x="8801370" y="1195641"/>
            <a:ext cx="2309227" cy="172819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19 Flecha abajo"/>
          <p:cNvSpPr/>
          <p:nvPr/>
        </p:nvSpPr>
        <p:spPr>
          <a:xfrm>
            <a:off x="9765505" y="3037302"/>
            <a:ext cx="357187" cy="432048"/>
          </a:xfrm>
          <a:prstGeom prst="down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tx1"/>
              </a:solidFill>
            </a:endParaRPr>
          </a:p>
        </p:txBody>
      </p:sp>
      <p:sp>
        <p:nvSpPr>
          <p:cNvPr id="4" name="3 Flecha derecha"/>
          <p:cNvSpPr/>
          <p:nvPr/>
        </p:nvSpPr>
        <p:spPr>
          <a:xfrm>
            <a:off x="4303466" y="1952939"/>
            <a:ext cx="244602" cy="242316"/>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sp>
        <p:nvSpPr>
          <p:cNvPr id="21" name="20 Flecha derecha"/>
          <p:cNvSpPr/>
          <p:nvPr/>
        </p:nvSpPr>
        <p:spPr>
          <a:xfrm>
            <a:off x="4308146" y="2579722"/>
            <a:ext cx="244602" cy="242316"/>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sp>
        <p:nvSpPr>
          <p:cNvPr id="22" name="21 Flecha derecha"/>
          <p:cNvSpPr/>
          <p:nvPr/>
        </p:nvSpPr>
        <p:spPr>
          <a:xfrm>
            <a:off x="9306044" y="1471046"/>
            <a:ext cx="244602" cy="242316"/>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sp>
        <p:nvSpPr>
          <p:cNvPr id="23" name="22 Flecha derecha"/>
          <p:cNvSpPr/>
          <p:nvPr/>
        </p:nvSpPr>
        <p:spPr>
          <a:xfrm>
            <a:off x="9329849" y="2366111"/>
            <a:ext cx="244602" cy="242316"/>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sp>
        <p:nvSpPr>
          <p:cNvPr id="24" name="23 Flecha derecha"/>
          <p:cNvSpPr/>
          <p:nvPr/>
        </p:nvSpPr>
        <p:spPr>
          <a:xfrm>
            <a:off x="9321419" y="1896857"/>
            <a:ext cx="244602" cy="242316"/>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sp>
        <p:nvSpPr>
          <p:cNvPr id="25" name="24 Flecha derecha"/>
          <p:cNvSpPr/>
          <p:nvPr/>
        </p:nvSpPr>
        <p:spPr>
          <a:xfrm>
            <a:off x="6164914" y="2068941"/>
            <a:ext cx="616422" cy="418328"/>
          </a:xfrm>
          <a:prstGeom prst="right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dirty="0">
              <a:solidFill>
                <a:schemeClr val="tx1"/>
              </a:solidFill>
            </a:endParaRPr>
          </a:p>
        </p:txBody>
      </p:sp>
      <p:pic>
        <p:nvPicPr>
          <p:cNvPr id="26" name="Imagen 25" descr="http://enlineadirecta.info/fotos/pobreza_ectrema_10_4_20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376" y="211015"/>
            <a:ext cx="2060786" cy="1317590"/>
          </a:xfrm>
          <a:prstGeom prst="rect">
            <a:avLst/>
          </a:prstGeom>
          <a:noFill/>
          <a:ln>
            <a:solidFill>
              <a:srgbClr val="0000FF"/>
            </a:solidFill>
          </a:ln>
        </p:spPr>
      </p:pic>
      <p:pic>
        <p:nvPicPr>
          <p:cNvPr id="27" name="Imagen 26" descr="http://franciscobaltierrab.files.wordpress.com/2010/03/pobreza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073" y="239106"/>
            <a:ext cx="1638113" cy="1289499"/>
          </a:xfrm>
          <a:prstGeom prst="rect">
            <a:avLst/>
          </a:prstGeom>
          <a:noFill/>
          <a:ln>
            <a:solidFill>
              <a:srgbClr val="0000FF"/>
            </a:solidFill>
          </a:ln>
        </p:spPr>
      </p:pic>
      <p:pic>
        <p:nvPicPr>
          <p:cNvPr id="28" name="Imagen 27" descr="http://1.bp.blogspot.com/-keDSXuxvtC4/UX6C2uAneSI/AAAAAAAAKRM/PozgORfD7cA/s1600/1243709630.jpg"/>
          <p:cNvPicPr/>
          <p:nvPr/>
        </p:nvPicPr>
        <p:blipFill>
          <a:blip r:embed="rId5">
            <a:extLst>
              <a:ext uri="{28A0092B-C50C-407E-A947-70E740481C1C}">
                <a14:useLocalDpi xmlns:a14="http://schemas.microsoft.com/office/drawing/2010/main" val="0"/>
              </a:ext>
            </a:extLst>
          </a:blip>
          <a:srcRect/>
          <a:stretch>
            <a:fillRect/>
          </a:stretch>
        </p:blipFill>
        <p:spPr bwMode="auto">
          <a:xfrm>
            <a:off x="6145079" y="244060"/>
            <a:ext cx="1929284" cy="1315496"/>
          </a:xfrm>
          <a:prstGeom prst="rect">
            <a:avLst/>
          </a:prstGeom>
          <a:noFill/>
          <a:ln>
            <a:solidFill>
              <a:srgbClr val="0000FF"/>
            </a:solidFill>
          </a:ln>
        </p:spPr>
      </p:pic>
      <p:pic>
        <p:nvPicPr>
          <p:cNvPr id="29" name="Imagen 28" descr="http://juanpablo.com.mx/sites/default/files/happy-famil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057" y="4094617"/>
            <a:ext cx="2622691" cy="1258743"/>
          </a:xfrm>
          <a:prstGeom prst="rect">
            <a:avLst/>
          </a:prstGeom>
          <a:noFill/>
          <a:ln>
            <a:noFill/>
          </a:ln>
        </p:spPr>
      </p:pic>
      <p:pic>
        <p:nvPicPr>
          <p:cNvPr id="30" name="Imagen 29" descr="Fundación Coca-Cola bienestar social_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7551" y="4372536"/>
            <a:ext cx="1763367" cy="955371"/>
          </a:xfrm>
          <a:prstGeom prst="rect">
            <a:avLst/>
          </a:prstGeom>
          <a:noFill/>
          <a:ln>
            <a:noFill/>
          </a:ln>
        </p:spPr>
      </p:pic>
      <p:pic>
        <p:nvPicPr>
          <p:cNvPr id="31" name="Imagen 30" descr="http://web.observatorio.co/wp-content/uploads/2015/11/fandic-sonrisa60-600x40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00785" y="4372536"/>
            <a:ext cx="1075537" cy="853108"/>
          </a:xfrm>
          <a:prstGeom prst="rect">
            <a:avLst/>
          </a:prstGeom>
          <a:noFill/>
          <a:ln>
            <a:noFill/>
          </a:ln>
        </p:spPr>
      </p:pic>
    </p:spTree>
    <p:extLst>
      <p:ext uri="{BB962C8B-B14F-4D97-AF65-F5344CB8AC3E}">
        <p14:creationId xmlns:p14="http://schemas.microsoft.com/office/powerpoint/2010/main" val="20523919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13"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Horizontal)">
                                      <p:cBhvr>
                                        <p:cTn id="44" dur="500"/>
                                        <p:tgtEl>
                                          <p:spTgt spid="7"/>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plus(in)">
                                      <p:cBhvr>
                                        <p:cTn id="47" dur="20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ppt_w</p:attrName>
                                        </p:attrNameLst>
                                      </p:cBhvr>
                                      <p:tavLst>
                                        <p:tav tm="0">
                                          <p:val>
                                            <p:strVal val="#ppt_w*0.70"/>
                                          </p:val>
                                        </p:tav>
                                        <p:tav tm="100000">
                                          <p:val>
                                            <p:strVal val="#ppt_w"/>
                                          </p:val>
                                        </p:tav>
                                      </p:tavLst>
                                    </p:anim>
                                    <p:anim calcmode="lin" valueType="num">
                                      <p:cBhvr>
                                        <p:cTn id="59" dur="1000" fill="hold"/>
                                        <p:tgtEl>
                                          <p:spTgt spid="6"/>
                                        </p:tgtEl>
                                        <p:attrNameLst>
                                          <p:attrName>ppt_h</p:attrName>
                                        </p:attrNameLst>
                                      </p:cBhvr>
                                      <p:tavLst>
                                        <p:tav tm="0">
                                          <p:val>
                                            <p:strVal val="#ppt_h"/>
                                          </p:val>
                                        </p:tav>
                                        <p:tav tm="100000">
                                          <p:val>
                                            <p:strVal val="#ppt_h"/>
                                          </p:val>
                                        </p:tav>
                                      </p:tavLst>
                                    </p:anim>
                                    <p:animEffect transition="in" filter="fade">
                                      <p:cBhvr>
                                        <p:cTn id="60" dur="1000"/>
                                        <p:tgtEl>
                                          <p:spTgt spid="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randombar(horizontal)">
                                      <p:cBhvr>
                                        <p:cTn id="68" dur="500"/>
                                        <p:tgtEl>
                                          <p:spTgt spid="3"/>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randombar(horizontal)">
                                      <p:cBhvr>
                                        <p:cTn id="71" dur="500"/>
                                        <p:tgtEl>
                                          <p:spTgt spid="22"/>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randombar(horizontal)">
                                      <p:cBhvr>
                                        <p:cTn id="74" dur="500"/>
                                        <p:tgtEl>
                                          <p:spTgt spid="24"/>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randombar(horizontal)">
                                      <p:cBhvr>
                                        <p:cTn id="80" dur="500"/>
                                        <p:tgtEl>
                                          <p:spTgt spid="2"/>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randombar(horizontal)">
                                      <p:cBhvr>
                                        <p:cTn id="83" dur="500"/>
                                        <p:tgtEl>
                                          <p:spTgt spid="18"/>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6"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barn(inHorizontal)">
                                      <p:cBhvr>
                                        <p:cTn id="91" dur="500"/>
                                        <p:tgtEl>
                                          <p:spTgt spid="1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P spid="14" grpId="0" animBg="1"/>
      <p:bldP spid="15" grpId="0" animBg="1"/>
      <p:bldP spid="2" grpId="0" animBg="1"/>
      <p:bldP spid="18" grpId="0" animBg="1"/>
      <p:bldP spid="19" grpId="0" animBg="1"/>
      <p:bldP spid="3" grpId="0" animBg="1"/>
      <p:bldP spid="20" grpId="0" animBg="1"/>
      <p:bldP spid="4" grpId="0" animBg="1"/>
      <p:bldP spid="21" grpId="0" animBg="1"/>
      <p:bldP spid="22" grpId="0" animBg="1"/>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p:cNvSpPr/>
          <p:nvPr/>
        </p:nvSpPr>
        <p:spPr>
          <a:xfrm>
            <a:off x="409782" y="5021654"/>
            <a:ext cx="2641987" cy="400110"/>
          </a:xfrm>
          <a:prstGeom prst="rect">
            <a:avLst/>
          </a:prstGeom>
        </p:spPr>
        <p:txBody>
          <a:bodyPr wrap="square">
            <a:spAutoFit/>
          </a:bodyPr>
          <a:lstStyle/>
          <a:p>
            <a:r>
              <a:rPr lang="es-ES" sz="2000" b="1" dirty="0"/>
              <a:t>Art. 23 L. 1530/12.</a:t>
            </a:r>
            <a:endParaRPr lang="es-ES" sz="2000" dirty="0"/>
          </a:p>
        </p:txBody>
      </p:sp>
      <p:sp>
        <p:nvSpPr>
          <p:cNvPr id="27" name="Proceso alternativo 26"/>
          <p:cNvSpPr/>
          <p:nvPr/>
        </p:nvSpPr>
        <p:spPr>
          <a:xfrm>
            <a:off x="120770" y="240094"/>
            <a:ext cx="8108830" cy="976232"/>
          </a:xfrm>
          <a:prstGeom prst="flowChartAlternateProcess">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CARACTERÍSTICAS DE LOS PROYECTOS DE INVERSIÓN</a:t>
            </a:r>
          </a:p>
        </p:txBody>
      </p:sp>
      <p:sp>
        <p:nvSpPr>
          <p:cNvPr id="30" name="Proceso alternativo 29"/>
          <p:cNvSpPr/>
          <p:nvPr/>
        </p:nvSpPr>
        <p:spPr>
          <a:xfrm>
            <a:off x="120770" y="1366608"/>
            <a:ext cx="7344213" cy="976232"/>
          </a:xfrm>
          <a:prstGeom prst="flowChartAlternateProcess">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33413">
              <a:lnSpc>
                <a:spcPct val="90000"/>
              </a:lnSpc>
              <a:spcAft>
                <a:spcPct val="35000"/>
              </a:spcAft>
              <a:defRPr/>
            </a:pPr>
            <a:r>
              <a:rPr lang="es-CO" sz="2400">
                <a:solidFill>
                  <a:schemeClr val="tx1"/>
                </a:solidFill>
              </a:rPr>
              <a:t>Pertinencia </a:t>
            </a:r>
            <a:r>
              <a:rPr lang="es-CO" sz="2400">
                <a:solidFill>
                  <a:schemeClr val="tx1"/>
                </a:solidFill>
                <a:sym typeface="Wingdings 3"/>
              </a:rPr>
              <a:t></a:t>
            </a:r>
            <a:r>
              <a:rPr lang="es-CO" sz="2400">
                <a:solidFill>
                  <a:schemeClr val="tx1"/>
                </a:solidFill>
              </a:rPr>
              <a:t> Oportunidad y Conveniencia. </a:t>
            </a:r>
            <a:endParaRPr lang="es-CO" sz="2400" dirty="0">
              <a:solidFill>
                <a:schemeClr val="tx1"/>
              </a:solidFill>
            </a:endParaRPr>
          </a:p>
        </p:txBody>
      </p:sp>
      <p:sp>
        <p:nvSpPr>
          <p:cNvPr id="31" name="Proceso alternativo 30"/>
          <p:cNvSpPr/>
          <p:nvPr/>
        </p:nvSpPr>
        <p:spPr>
          <a:xfrm>
            <a:off x="1730776" y="2396442"/>
            <a:ext cx="7344213" cy="976232"/>
          </a:xfrm>
          <a:prstGeom prst="flowChartAlternateProcess">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33413">
              <a:lnSpc>
                <a:spcPct val="90000"/>
              </a:lnSpc>
              <a:spcAft>
                <a:spcPct val="35000"/>
              </a:spcAft>
            </a:pPr>
            <a:r>
              <a:rPr lang="es-CO" sz="2400" dirty="0">
                <a:solidFill>
                  <a:schemeClr val="tx1"/>
                </a:solidFill>
              </a:rPr>
              <a:t>Viabilidad </a:t>
            </a:r>
            <a:r>
              <a:rPr lang="es-CO" sz="2400" dirty="0">
                <a:solidFill>
                  <a:schemeClr val="tx1"/>
                </a:solidFill>
                <a:sym typeface="Wingdings 3"/>
              </a:rPr>
              <a:t></a:t>
            </a:r>
            <a:r>
              <a:rPr lang="es-CO" sz="2400" dirty="0">
                <a:solidFill>
                  <a:schemeClr val="tx1"/>
                </a:solidFill>
              </a:rPr>
              <a:t> Jurídica, técnica, financiera, ambiental y social.</a:t>
            </a:r>
          </a:p>
        </p:txBody>
      </p:sp>
      <p:sp>
        <p:nvSpPr>
          <p:cNvPr id="32" name="Proceso alternativo 31"/>
          <p:cNvSpPr/>
          <p:nvPr/>
        </p:nvSpPr>
        <p:spPr>
          <a:xfrm>
            <a:off x="2908389" y="3474096"/>
            <a:ext cx="7344213" cy="976232"/>
          </a:xfrm>
          <a:prstGeom prst="flowChartAlternateProcess">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33413">
              <a:lnSpc>
                <a:spcPct val="90000"/>
              </a:lnSpc>
              <a:spcAft>
                <a:spcPct val="35000"/>
              </a:spcAft>
            </a:pPr>
            <a:r>
              <a:rPr lang="es-CO" sz="2400" dirty="0">
                <a:solidFill>
                  <a:schemeClr val="tx1"/>
                </a:solidFill>
              </a:rPr>
              <a:t>Sostenibilidad </a:t>
            </a:r>
            <a:r>
              <a:rPr lang="es-CO" sz="2400" dirty="0">
                <a:solidFill>
                  <a:schemeClr val="tx1"/>
                </a:solidFill>
                <a:sym typeface="Wingdings 3"/>
              </a:rPr>
              <a:t></a:t>
            </a:r>
            <a:r>
              <a:rPr lang="es-CO" sz="2400" dirty="0">
                <a:solidFill>
                  <a:schemeClr val="tx1"/>
                </a:solidFill>
              </a:rPr>
              <a:t>  para financiar el funcionamiento del proyecto con recursos</a:t>
            </a:r>
          </a:p>
        </p:txBody>
      </p:sp>
      <p:sp>
        <p:nvSpPr>
          <p:cNvPr id="33" name="Proceso alternativo 32"/>
          <p:cNvSpPr/>
          <p:nvPr/>
        </p:nvSpPr>
        <p:spPr>
          <a:xfrm>
            <a:off x="3733862" y="4533538"/>
            <a:ext cx="7344213" cy="976232"/>
          </a:xfrm>
          <a:prstGeom prst="flowChartAlternateProcess">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33413">
              <a:lnSpc>
                <a:spcPct val="90000"/>
              </a:lnSpc>
              <a:spcAft>
                <a:spcPct val="35000"/>
              </a:spcAft>
            </a:pPr>
            <a:r>
              <a:rPr lang="es-CO" sz="2400" dirty="0">
                <a:solidFill>
                  <a:schemeClr val="tx1"/>
                </a:solidFill>
              </a:rPr>
              <a:t>Impacto </a:t>
            </a:r>
            <a:r>
              <a:rPr lang="es-CO" sz="2400" dirty="0">
                <a:solidFill>
                  <a:schemeClr val="tx1"/>
                </a:solidFill>
                <a:sym typeface="Wingdings 3"/>
              </a:rPr>
              <a:t></a:t>
            </a:r>
            <a:r>
              <a:rPr lang="es-CO" sz="2400" dirty="0">
                <a:solidFill>
                  <a:schemeClr val="tx1"/>
                </a:solidFill>
              </a:rPr>
              <a:t> contribución al cumplimiento de metas locales, sectoriales y/o regionales. </a:t>
            </a:r>
          </a:p>
        </p:txBody>
      </p:sp>
      <p:sp>
        <p:nvSpPr>
          <p:cNvPr id="34" name="Proceso alternativo 33"/>
          <p:cNvSpPr/>
          <p:nvPr/>
        </p:nvSpPr>
        <p:spPr>
          <a:xfrm>
            <a:off x="4672166" y="5643899"/>
            <a:ext cx="7344213" cy="976232"/>
          </a:xfrm>
          <a:prstGeom prst="flowChartAlternateProcess">
            <a:avLst/>
          </a:prstGeom>
          <a:solidFill>
            <a:schemeClr val="bg1"/>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33413">
              <a:lnSpc>
                <a:spcPct val="90000"/>
              </a:lnSpc>
              <a:spcAft>
                <a:spcPct val="35000"/>
              </a:spcAft>
            </a:pPr>
            <a:r>
              <a:rPr lang="es-CO" sz="2400" dirty="0">
                <a:solidFill>
                  <a:schemeClr val="tx1"/>
                </a:solidFill>
              </a:rPr>
              <a:t>Articulación con planes y políticas </a:t>
            </a:r>
            <a:r>
              <a:rPr lang="es-CO" sz="2400" dirty="0">
                <a:solidFill>
                  <a:schemeClr val="tx1"/>
                </a:solidFill>
                <a:sym typeface="Wingdings 3"/>
              </a:rPr>
              <a:t></a:t>
            </a:r>
            <a:r>
              <a:rPr lang="es-CO" sz="2400" dirty="0">
                <a:solidFill>
                  <a:schemeClr val="tx1"/>
                </a:solidFill>
              </a:rPr>
              <a:t> de las E.T.</a:t>
            </a:r>
          </a:p>
        </p:txBody>
      </p:sp>
    </p:spTree>
    <p:extLst>
      <p:ext uri="{BB962C8B-B14F-4D97-AF65-F5344CB8AC3E}">
        <p14:creationId xmlns:p14="http://schemas.microsoft.com/office/powerpoint/2010/main" val="39426493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Proceso alternativo"/>
          <p:cNvSpPr/>
          <p:nvPr/>
        </p:nvSpPr>
        <p:spPr>
          <a:xfrm>
            <a:off x="2481575" y="466396"/>
            <a:ext cx="8988725" cy="1657889"/>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4800" b="1" dirty="0">
                <a:solidFill>
                  <a:schemeClr val="tx1"/>
                </a:solidFill>
              </a:rPr>
              <a:t>BPIN BANCOS DE PROYECTOS DE INVERSIÓN </a:t>
            </a:r>
            <a:endParaRPr lang="es-CO" sz="4800" b="1" dirty="0">
              <a:solidFill>
                <a:schemeClr val="tx1"/>
              </a:solidFill>
            </a:endParaRPr>
          </a:p>
        </p:txBody>
      </p:sp>
      <p:sp>
        <p:nvSpPr>
          <p:cNvPr id="3" name="6 Proceso alternativo"/>
          <p:cNvSpPr/>
          <p:nvPr/>
        </p:nvSpPr>
        <p:spPr>
          <a:xfrm>
            <a:off x="2481575" y="2433948"/>
            <a:ext cx="8988725" cy="4048739"/>
          </a:xfrm>
          <a:prstGeom prst="flowChartAlternateProcess">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spcAft>
                <a:spcPts val="0"/>
              </a:spcAft>
            </a:pPr>
            <a:r>
              <a:rPr lang="es-MX"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ARTÍCULOS DE LA LEY 152 DE 1994 (JULIO 15) POR LA CUAL SE ESTABLECE LA LEY ORGÁNICA DEL PLAN DE DESARROLLO QUE HACEN REFERENCIA A LOS BANCOS DE PROGRAMAS Y PROYECTOS</a:t>
            </a:r>
            <a:endParaRPr lang="es-E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CAPÍTULO VI</a:t>
            </a:r>
            <a:endParaRPr lang="es-E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EJECUCIÓN DEL PLAN</a:t>
            </a:r>
            <a:endParaRPr lang="es-E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Artículo 27. Banco de Programas y Proyectos de Inversión Nacional. El Banco de Programas y Proyectos de Inversión Nacional es un instrumento para la planeación que registra los programas y proyectos viables técnica, ambiental y socioeconómicamente, susceptibles de financiación con recursos del Presupuesto General de la Nación.</a:t>
            </a:r>
            <a:endParaRPr lang="es-CO" sz="1400" b="1" dirty="0">
              <a:solidFill>
                <a:schemeClr val="tx1"/>
              </a:solidFill>
            </a:endParaRPr>
          </a:p>
        </p:txBody>
      </p:sp>
    </p:spTree>
    <p:extLst>
      <p:ext uri="{BB962C8B-B14F-4D97-AF65-F5344CB8AC3E}">
        <p14:creationId xmlns:p14="http://schemas.microsoft.com/office/powerpoint/2010/main" val="1793289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689" y="562185"/>
            <a:ext cx="8880143" cy="5299527"/>
          </a:xfrm>
          <a:prstGeom prst="rect">
            <a:avLst/>
          </a:prstGeom>
          <a:solidFill>
            <a:srgbClr val="00FFFF"/>
          </a:solidFill>
          <a:ln w="9525">
            <a:solidFill>
              <a:srgbClr val="0000FF"/>
            </a:solidFill>
            <a:miter lim="800000"/>
            <a:headEnd/>
            <a:tailEnd/>
          </a:ln>
        </p:spPr>
      </p:pic>
      <p:sp>
        <p:nvSpPr>
          <p:cNvPr id="4" name="Rectángulo redondeado 3"/>
          <p:cNvSpPr/>
          <p:nvPr/>
        </p:nvSpPr>
        <p:spPr>
          <a:xfrm>
            <a:off x="1937984" y="953244"/>
            <a:ext cx="354841" cy="3889612"/>
          </a:xfrm>
          <a:prstGeom prst="round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08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CO" sz="2000" b="1" dirty="0">
                <a:solidFill>
                  <a:schemeClr val="tx1"/>
                </a:solidFill>
              </a:rPr>
              <a:t>CICLO DEL PROYECTO</a:t>
            </a:r>
            <a:endParaRPr lang="es-ES" sz="2000" b="1" dirty="0">
              <a:solidFill>
                <a:schemeClr val="tx1"/>
              </a:solidFill>
            </a:endParaRPr>
          </a:p>
        </p:txBody>
      </p:sp>
      <p:sp>
        <p:nvSpPr>
          <p:cNvPr id="5" name="Igual que 4"/>
          <p:cNvSpPr/>
          <p:nvPr/>
        </p:nvSpPr>
        <p:spPr>
          <a:xfrm>
            <a:off x="2361063" y="2434027"/>
            <a:ext cx="682388" cy="464023"/>
          </a:xfrm>
          <a:prstGeom prst="mathEqual">
            <a:avLst/>
          </a:prstGeom>
          <a:solidFill>
            <a:srgbClr val="00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ctángulo redondeado 5"/>
          <p:cNvSpPr/>
          <p:nvPr/>
        </p:nvSpPr>
        <p:spPr>
          <a:xfrm>
            <a:off x="4205784" y="2265528"/>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4205784" y="4369381"/>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4205783" y="4842856"/>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4205782" y="5364531"/>
            <a:ext cx="1446663" cy="49718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9384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69659" y="279705"/>
            <a:ext cx="4050057" cy="919401"/>
          </a:xfrm>
          <a:prstGeom prst="roundRect">
            <a:avLst/>
          </a:prstGeom>
          <a:noFill/>
          <a:ln>
            <a:solidFill>
              <a:srgbClr val="9900CC"/>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FINALIDAD:</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3" name="2 Rectángulo"/>
          <p:cNvSpPr>
            <a:spLocks noChangeArrowheads="1"/>
          </p:cNvSpPr>
          <p:nvPr/>
        </p:nvSpPr>
        <p:spPr bwMode="auto">
          <a:xfrm>
            <a:off x="1037515" y="2024448"/>
            <a:ext cx="11154485" cy="3785652"/>
          </a:xfrm>
          <a:prstGeom prst="rect">
            <a:avLst/>
          </a:prstGeom>
          <a:noFill/>
          <a:ln w="38100">
            <a:solidFill>
              <a:srgbClr val="0000FF"/>
            </a:solid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ES" altLang="es-ES" sz="3000">
                <a:latin typeface="Arial" panose="020B0604020202020204" pitchFamily="34" charset="0"/>
              </a:rPr>
              <a:t>Contribuir a la formación integral en la cultura de proyectos de inversión, de los participantes en las jornadas de capacitación propuestas por la Administración Municipal de Itagüí, como fundamentación básica para el proceso de </a:t>
            </a:r>
            <a:r>
              <a:rPr lang="es-ES" altLang="es-ES" sz="3000" b="1">
                <a:latin typeface="Arial" panose="020B0604020202020204" pitchFamily="34" charset="0"/>
              </a:rPr>
              <a:t>implementación y ejecución del Plan de Desarrollo “Itagüí  Ciudad de Oportunidades 2020 – 2023 ” </a:t>
            </a:r>
            <a:r>
              <a:rPr lang="es-ES" altLang="es-ES" sz="3000">
                <a:latin typeface="Arial" panose="020B0604020202020204" pitchFamily="34" charset="0"/>
              </a:rPr>
              <a:t>de acuerdo con las proyecciones administrativas de la gerencia municipal y de las directrices de Planeación Nacional , DNP. </a:t>
            </a:r>
            <a:endParaRPr lang="es-ES" altLang="es-ES" sz="3000" dirty="0">
              <a:latin typeface="Arial" panose="020B0604020202020204" pitchFamily="34" charset="0"/>
            </a:endParaRPr>
          </a:p>
        </p:txBody>
      </p:sp>
    </p:spTree>
    <p:extLst>
      <p:ext uri="{BB962C8B-B14F-4D97-AF65-F5344CB8AC3E}">
        <p14:creationId xmlns:p14="http://schemas.microsoft.com/office/powerpoint/2010/main" val="27298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Gracias!</a:t>
            </a:r>
          </a:p>
        </p:txBody>
      </p:sp>
    </p:spTree>
    <p:extLst>
      <p:ext uri="{BB962C8B-B14F-4D97-AF65-F5344CB8AC3E}">
        <p14:creationId xmlns:p14="http://schemas.microsoft.com/office/powerpoint/2010/main" val="2181925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967980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450931" y="5372887"/>
            <a:ext cx="10981508" cy="707886"/>
          </a:xfrm>
          <a:prstGeom prst="rect">
            <a:avLst/>
          </a:prstGeom>
          <a:noFill/>
        </p:spPr>
        <p:txBody>
          <a:bodyPr wrap="square" rtlCol="0">
            <a:spAutoFit/>
          </a:bodyPr>
          <a:lstStyle/>
          <a:p>
            <a:pPr algn="r"/>
            <a:r>
              <a:rPr lang="es-ES" sz="4000" b="1" dirty="0">
                <a:solidFill>
                  <a:schemeClr val="bg1"/>
                </a:solidFill>
                <a:latin typeface="Swis721 Cn BT" panose="020B0506020202030204" pitchFamily="34" charset="0"/>
                <a:cs typeface="Arial" panose="020B0604020202020204" pitchFamily="34" charset="0"/>
              </a:rPr>
              <a:t>Febrero 16</a:t>
            </a:r>
          </a:p>
        </p:txBody>
      </p:sp>
      <p:sp>
        <p:nvSpPr>
          <p:cNvPr id="5" name="CuadroTexto 4">
            <a:extLst>
              <a:ext uri="{FF2B5EF4-FFF2-40B4-BE49-F238E27FC236}">
                <a16:creationId xmlns:a16="http://schemas.microsoft.com/office/drawing/2014/main" xmlns="" id="{C057E259-54CC-4B5C-BDE8-1EB95A3E645B}"/>
              </a:ext>
            </a:extLst>
          </p:cNvPr>
          <p:cNvSpPr txBox="1"/>
          <p:nvPr/>
        </p:nvSpPr>
        <p:spPr>
          <a:xfrm>
            <a:off x="700567" y="3862635"/>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Formulación de Proyectos </a:t>
            </a:r>
          </a:p>
        </p:txBody>
      </p:sp>
    </p:spTree>
    <p:extLst>
      <p:ext uri="{BB962C8B-B14F-4D97-AF65-F5344CB8AC3E}">
        <p14:creationId xmlns:p14="http://schemas.microsoft.com/office/powerpoint/2010/main" val="1864060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68796" y="1186771"/>
            <a:ext cx="8359380" cy="857256"/>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PLANEAR  ES  PROYECTAR</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5" name="4 Proceso alternativo"/>
          <p:cNvSpPr/>
          <p:nvPr/>
        </p:nvSpPr>
        <p:spPr>
          <a:xfrm>
            <a:off x="3634389" y="3074896"/>
            <a:ext cx="8359380" cy="2202712"/>
          </a:xfrm>
          <a:prstGeom prst="flowChartAlternateProcess">
            <a:avLst/>
          </a:prstGeom>
          <a:noFill/>
          <a:ln w="38100">
            <a:solidFill>
              <a:srgbClr val="591DEF"/>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s-ES" sz="3200" dirty="0">
                <a:solidFill>
                  <a:schemeClr val="tx1"/>
                </a:solidFill>
              </a:rPr>
              <a:t>“LA PLANIFICACIÓN A LARGO PLAZO  NO ES PENSAR EN DECISIONES FUTURAS, SINO EN EL FUTURO DE LAS DECISIONES PRESENTES”</a:t>
            </a:r>
          </a:p>
          <a:p>
            <a:pPr algn="ctr" eaLnBrk="1" hangingPunct="1">
              <a:defRPr/>
            </a:pPr>
            <a:endParaRPr lang="es-ES" sz="1400" dirty="0">
              <a:solidFill>
                <a:schemeClr val="tx1"/>
              </a:solidFill>
            </a:endParaRPr>
          </a:p>
          <a:p>
            <a:pPr algn="ctr" eaLnBrk="1" hangingPunct="1">
              <a:defRPr/>
            </a:pPr>
            <a:r>
              <a:rPr lang="es-ES" sz="1400" dirty="0">
                <a:solidFill>
                  <a:schemeClr val="tx1"/>
                </a:solidFill>
              </a:rPr>
              <a:t>(PETER DUCKER)</a:t>
            </a:r>
            <a:r>
              <a:rPr lang="es-ES" sz="1400" dirty="0"/>
              <a:t>)</a:t>
            </a:r>
          </a:p>
        </p:txBody>
      </p:sp>
    </p:spTree>
    <p:extLst>
      <p:ext uri="{BB962C8B-B14F-4D97-AF65-F5344CB8AC3E}">
        <p14:creationId xmlns:p14="http://schemas.microsoft.com/office/powerpoint/2010/main" val="10350414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xmlns="" id="{8F09FA5F-D952-471D-9F4D-95D52BE71F7B}"/>
              </a:ext>
            </a:extLst>
          </p:cNvPr>
          <p:cNvSpPr/>
          <p:nvPr/>
        </p:nvSpPr>
        <p:spPr>
          <a:xfrm>
            <a:off x="1032387" y="481781"/>
            <a:ext cx="6479458" cy="530942"/>
          </a:xfrm>
          <a:prstGeom prst="roundRect">
            <a:avLst/>
          </a:prstGeom>
          <a:noFill/>
          <a:ln w="38100">
            <a:solidFill>
              <a:srgbClr val="66FF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solidFill>
                  <a:schemeClr val="tx1"/>
                </a:solidFill>
              </a:rPr>
              <a:t>ESTRUCTURA </a:t>
            </a:r>
            <a:endParaRPr lang="es-CO" sz="3600" b="1" dirty="0">
              <a:solidFill>
                <a:schemeClr val="tx1"/>
              </a:solidFill>
            </a:endParaRPr>
          </a:p>
        </p:txBody>
      </p:sp>
      <p:pic>
        <p:nvPicPr>
          <p:cNvPr id="4" name="Imagen 3">
            <a:extLst>
              <a:ext uri="{FF2B5EF4-FFF2-40B4-BE49-F238E27FC236}">
                <a16:creationId xmlns:a16="http://schemas.microsoft.com/office/drawing/2014/main" xmlns="" id="{619CBF70-2AAC-44BC-A6C4-C9A83B4F3506}"/>
              </a:ext>
            </a:extLst>
          </p:cNvPr>
          <p:cNvPicPr>
            <a:picLocks noChangeAspect="1"/>
          </p:cNvPicPr>
          <p:nvPr/>
        </p:nvPicPr>
        <p:blipFill>
          <a:blip r:embed="rId2"/>
          <a:stretch>
            <a:fillRect/>
          </a:stretch>
        </p:blipFill>
        <p:spPr>
          <a:xfrm>
            <a:off x="668594" y="1305605"/>
            <a:ext cx="9822426" cy="4921744"/>
          </a:xfrm>
          <a:prstGeom prst="rect">
            <a:avLst/>
          </a:prstGeom>
          <a:ln w="19050">
            <a:solidFill>
              <a:srgbClr val="3437E9"/>
            </a:solidFill>
          </a:ln>
        </p:spPr>
      </p:pic>
      <p:sp>
        <p:nvSpPr>
          <p:cNvPr id="5" name="Rectángulo 4">
            <a:extLst>
              <a:ext uri="{FF2B5EF4-FFF2-40B4-BE49-F238E27FC236}">
                <a16:creationId xmlns:a16="http://schemas.microsoft.com/office/drawing/2014/main" xmlns="" id="{BA8EEC7B-B9AE-4295-9E4C-9AE8836F9DF8}"/>
              </a:ext>
            </a:extLst>
          </p:cNvPr>
          <p:cNvSpPr/>
          <p:nvPr/>
        </p:nvSpPr>
        <p:spPr>
          <a:xfrm>
            <a:off x="6538452" y="1671484"/>
            <a:ext cx="1868129" cy="1396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xmlns="" id="{DCA65EFD-7A01-4407-9C4A-EBA816D87A8D}"/>
              </a:ext>
            </a:extLst>
          </p:cNvPr>
          <p:cNvSpPr/>
          <p:nvPr/>
        </p:nvSpPr>
        <p:spPr>
          <a:xfrm>
            <a:off x="6538451" y="3092245"/>
            <a:ext cx="1868129" cy="17452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xmlns="" id="{BFA92F0F-FF75-4665-B8DA-AACB581B75DD}"/>
              </a:ext>
            </a:extLst>
          </p:cNvPr>
          <p:cNvSpPr/>
          <p:nvPr/>
        </p:nvSpPr>
        <p:spPr>
          <a:xfrm>
            <a:off x="6577780" y="4862051"/>
            <a:ext cx="1868129" cy="13898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14512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6948542" y="3377034"/>
            <a:ext cx="4290281" cy="75565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PROBLEMAS</a:t>
            </a:r>
            <a:r>
              <a:rPr lang="es-ES" sz="2400" b="1" dirty="0">
                <a:solidFill>
                  <a:schemeClr val="tx1"/>
                </a:solidFill>
              </a:rPr>
              <a:t> </a:t>
            </a:r>
          </a:p>
        </p:txBody>
      </p:sp>
      <p:sp>
        <p:nvSpPr>
          <p:cNvPr id="8" name="7 Proceso alternativo"/>
          <p:cNvSpPr/>
          <p:nvPr/>
        </p:nvSpPr>
        <p:spPr>
          <a:xfrm>
            <a:off x="7131108" y="4901876"/>
            <a:ext cx="4107715" cy="755650"/>
          </a:xfrm>
          <a:prstGeom prst="flowChartAlternateProcess">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NECESIDADES </a:t>
            </a:r>
          </a:p>
        </p:txBody>
      </p:sp>
      <p:sp>
        <p:nvSpPr>
          <p:cNvPr id="11" name="10 Rectángulo redondeado"/>
          <p:cNvSpPr/>
          <p:nvPr/>
        </p:nvSpPr>
        <p:spPr>
          <a:xfrm>
            <a:off x="953177" y="3485633"/>
            <a:ext cx="3704369" cy="714375"/>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solidFill>
                  <a:schemeClr val="tx1"/>
                </a:solidFill>
              </a:rPr>
              <a:t>CALIDAD DE VIDA </a:t>
            </a:r>
          </a:p>
        </p:txBody>
      </p:sp>
      <p:sp>
        <p:nvSpPr>
          <p:cNvPr id="12" name="11 Flecha derecha"/>
          <p:cNvSpPr/>
          <p:nvPr/>
        </p:nvSpPr>
        <p:spPr>
          <a:xfrm>
            <a:off x="5249609" y="3485633"/>
            <a:ext cx="1249557" cy="484187"/>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13" name="12 Rectángulo redondeado"/>
          <p:cNvSpPr/>
          <p:nvPr/>
        </p:nvSpPr>
        <p:spPr>
          <a:xfrm>
            <a:off x="953177" y="5050116"/>
            <a:ext cx="3615679" cy="714375"/>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solidFill>
                  <a:schemeClr val="tx1"/>
                </a:solidFill>
              </a:rPr>
              <a:t>DESARROLLO </a:t>
            </a:r>
          </a:p>
        </p:txBody>
      </p:sp>
      <p:sp>
        <p:nvSpPr>
          <p:cNvPr id="14" name="13 Flecha derecha"/>
          <p:cNvSpPr/>
          <p:nvPr/>
        </p:nvSpPr>
        <p:spPr>
          <a:xfrm>
            <a:off x="5422137" y="5161049"/>
            <a:ext cx="1249557" cy="484187"/>
          </a:xfrm>
          <a:prstGeom prst="right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b="1" dirty="0">
              <a:solidFill>
                <a:schemeClr val="tx1"/>
              </a:solidFill>
            </a:endParaRPr>
          </a:p>
        </p:txBody>
      </p:sp>
      <p:sp>
        <p:nvSpPr>
          <p:cNvPr id="9" name="8 Proceso alternativo"/>
          <p:cNvSpPr/>
          <p:nvPr/>
        </p:nvSpPr>
        <p:spPr>
          <a:xfrm>
            <a:off x="849661" y="612752"/>
            <a:ext cx="7057747" cy="776102"/>
          </a:xfrm>
          <a:prstGeom prst="flowChartAlternateProcess">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PROYECTOS  DE INVERSION PÚBLICA  </a:t>
            </a:r>
          </a:p>
        </p:txBody>
      </p:sp>
      <p:sp>
        <p:nvSpPr>
          <p:cNvPr id="2" name="Proceso alternativo 1"/>
          <p:cNvSpPr/>
          <p:nvPr/>
        </p:nvSpPr>
        <p:spPr>
          <a:xfrm>
            <a:off x="849661" y="1972941"/>
            <a:ext cx="10402800" cy="1062702"/>
          </a:xfrm>
          <a:prstGeom prst="flowChartAlternateProcess">
            <a:avLst/>
          </a:prstGeom>
          <a:no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solidFill>
                  <a:schemeClr val="tx1"/>
                </a:solidFill>
              </a:rPr>
              <a:t>UNIDAD BÁSICA DEL PLAN DE DESARROLLO</a:t>
            </a:r>
          </a:p>
          <a:p>
            <a:pPr algn="ctr"/>
            <a:r>
              <a:rPr lang="es-CO" sz="2000" dirty="0">
                <a:solidFill>
                  <a:schemeClr val="tx1"/>
                </a:solidFill>
              </a:rPr>
              <a:t>(LEY 111 DE 1993 INVERSIÓN FUNDAMENTADA EN PROYECTOS ) </a:t>
            </a:r>
          </a:p>
        </p:txBody>
      </p:sp>
      <p:sp>
        <p:nvSpPr>
          <p:cNvPr id="3" name="Flecha abajo 2"/>
          <p:cNvSpPr/>
          <p:nvPr/>
        </p:nvSpPr>
        <p:spPr>
          <a:xfrm>
            <a:off x="4261302" y="1551691"/>
            <a:ext cx="234463" cy="176006"/>
          </a:xfrm>
          <a:prstGeom prst="downArrow">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400" b="1">
              <a:solidFill>
                <a:schemeClr val="tx1"/>
              </a:solidFill>
            </a:endParaRPr>
          </a:p>
        </p:txBody>
      </p:sp>
    </p:spTree>
    <p:extLst>
      <p:ext uri="{BB962C8B-B14F-4D97-AF65-F5344CB8AC3E}">
        <p14:creationId xmlns:p14="http://schemas.microsoft.com/office/powerpoint/2010/main" val="35807081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P spid="9" grpId="0" animBg="1"/>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689" y="562185"/>
            <a:ext cx="8880143" cy="5299527"/>
          </a:xfrm>
          <a:prstGeom prst="rect">
            <a:avLst/>
          </a:prstGeom>
          <a:solidFill>
            <a:srgbClr val="00FFFF"/>
          </a:solidFill>
          <a:ln w="9525">
            <a:solidFill>
              <a:srgbClr val="0000FF"/>
            </a:solidFill>
            <a:miter lim="800000"/>
            <a:headEnd/>
            <a:tailEnd/>
          </a:ln>
        </p:spPr>
      </p:pic>
      <p:sp>
        <p:nvSpPr>
          <p:cNvPr id="4" name="Rectángulo redondeado 3"/>
          <p:cNvSpPr/>
          <p:nvPr/>
        </p:nvSpPr>
        <p:spPr>
          <a:xfrm>
            <a:off x="1937984" y="953244"/>
            <a:ext cx="354841" cy="3889612"/>
          </a:xfrm>
          <a:prstGeom prst="round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08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CO" sz="2000" b="1" dirty="0">
                <a:solidFill>
                  <a:schemeClr val="tx1"/>
                </a:solidFill>
              </a:rPr>
              <a:t>CICLO DEL PROYECTO</a:t>
            </a:r>
            <a:endParaRPr lang="es-ES" sz="2000" b="1" dirty="0">
              <a:solidFill>
                <a:schemeClr val="tx1"/>
              </a:solidFill>
            </a:endParaRPr>
          </a:p>
        </p:txBody>
      </p:sp>
      <p:sp>
        <p:nvSpPr>
          <p:cNvPr id="5" name="Igual que 4"/>
          <p:cNvSpPr/>
          <p:nvPr/>
        </p:nvSpPr>
        <p:spPr>
          <a:xfrm>
            <a:off x="2361063" y="2434027"/>
            <a:ext cx="682388" cy="464023"/>
          </a:xfrm>
          <a:prstGeom prst="mathEqual">
            <a:avLst/>
          </a:prstGeom>
          <a:solidFill>
            <a:srgbClr val="00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ctángulo redondeado 5"/>
          <p:cNvSpPr/>
          <p:nvPr/>
        </p:nvSpPr>
        <p:spPr>
          <a:xfrm>
            <a:off x="4205784" y="2265528"/>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4205784" y="4369381"/>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4205783" y="4842856"/>
            <a:ext cx="1446663" cy="40051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4205782" y="5364531"/>
            <a:ext cx="1446663" cy="49718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5704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145481" y="474029"/>
            <a:ext cx="5760640" cy="648072"/>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3200" b="1" dirty="0">
                <a:ln w="0"/>
                <a:solidFill>
                  <a:schemeClr val="tx1"/>
                </a:solidFill>
                <a:effectLst>
                  <a:outerShdw blurRad="38100" dist="19050" dir="2700000" algn="tl" rotWithShape="0">
                    <a:schemeClr val="dk1">
                      <a:alpha val="40000"/>
                    </a:schemeClr>
                  </a:outerShdw>
                </a:effectLst>
              </a:rPr>
              <a:t>CICLO DE LOS PROYECTOS</a:t>
            </a:r>
          </a:p>
        </p:txBody>
      </p:sp>
      <p:sp>
        <p:nvSpPr>
          <p:cNvPr id="4" name="Rectangle 253"/>
          <p:cNvSpPr>
            <a:spLocks noChangeArrowheads="1"/>
          </p:cNvSpPr>
          <p:nvPr/>
        </p:nvSpPr>
        <p:spPr bwMode="auto">
          <a:xfrm>
            <a:off x="589935" y="1431498"/>
            <a:ext cx="2060395" cy="609600"/>
          </a:xfrm>
          <a:prstGeom prst="rect">
            <a:avLst/>
          </a:prstGeom>
          <a:noFill/>
          <a:ln w="9525" algn="ctr">
            <a:solidFill>
              <a:srgbClr val="00B050"/>
            </a:solidFill>
            <a:miter lim="800000"/>
            <a:headEnd/>
            <a:tailEnd/>
          </a:ln>
          <a:effectLst>
            <a:glow rad="63500">
              <a:schemeClr val="accent6">
                <a:satMod val="175000"/>
                <a:alpha val="40000"/>
              </a:schemeClr>
            </a:glow>
            <a:prstShdw prst="shdw17" dist="17961" dir="2700000">
              <a:schemeClr val="accent1">
                <a:gamma/>
                <a:shade val="60000"/>
                <a:invGamma/>
              </a:schemeClr>
            </a:prstShdw>
          </a:effectLst>
        </p:spPr>
        <p:txBody>
          <a:bodyPr wrap="none" anchor="ctr"/>
          <a:lstStyle/>
          <a:p>
            <a:pPr algn="ctr" eaLnBrk="1" hangingPunct="1">
              <a:defRPr/>
            </a:pPr>
            <a:r>
              <a:rPr lang="es-ES" sz="2400" dirty="0">
                <a:effectLst>
                  <a:outerShdw blurRad="38100" dist="38100" dir="2700000" algn="tl">
                    <a:srgbClr val="000000"/>
                  </a:outerShdw>
                </a:effectLst>
                <a:latin typeface="Lucida Sans Unicode" pitchFamily="34" charset="0"/>
              </a:rPr>
              <a:t>Pre inversión</a:t>
            </a:r>
          </a:p>
        </p:txBody>
      </p:sp>
      <p:sp>
        <p:nvSpPr>
          <p:cNvPr id="5" name="Rectangle 254"/>
          <p:cNvSpPr>
            <a:spLocks noChangeArrowheads="1"/>
          </p:cNvSpPr>
          <p:nvPr/>
        </p:nvSpPr>
        <p:spPr bwMode="auto">
          <a:xfrm>
            <a:off x="3081585" y="1382752"/>
            <a:ext cx="1944216" cy="658347"/>
          </a:xfrm>
          <a:prstGeom prst="rect">
            <a:avLst/>
          </a:prstGeom>
          <a:noFill/>
          <a:ln w="9525" algn="ctr">
            <a:solidFill>
              <a:srgbClr val="00B050"/>
            </a:solidFill>
            <a:miter lim="800000"/>
            <a:headEnd/>
            <a:tailEnd/>
          </a:ln>
          <a:effectLst>
            <a:glow rad="63500">
              <a:schemeClr val="accent6">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effectLst>
                  <a:outerShdw blurRad="38100" dist="38100" dir="2700000" algn="tl">
                    <a:srgbClr val="000000"/>
                  </a:outerShdw>
                </a:effectLst>
                <a:latin typeface="Lucida Sans Unicode" pitchFamily="34" charset="0"/>
              </a:rPr>
              <a:t>Inversión </a:t>
            </a:r>
          </a:p>
          <a:p>
            <a:pPr algn="ctr"/>
            <a:r>
              <a:rPr lang="es-ES" sz="2400" dirty="0">
                <a:effectLst>
                  <a:outerShdw blurRad="38100" dist="38100" dir="2700000" algn="tl">
                    <a:srgbClr val="000000"/>
                  </a:outerShdw>
                </a:effectLst>
                <a:latin typeface="Lucida Sans Unicode" pitchFamily="34" charset="0"/>
              </a:rPr>
              <a:t>Ejecución</a:t>
            </a:r>
          </a:p>
        </p:txBody>
      </p:sp>
      <p:sp>
        <p:nvSpPr>
          <p:cNvPr id="6" name="Rectangle 254"/>
          <p:cNvSpPr>
            <a:spLocks noChangeArrowheads="1"/>
          </p:cNvSpPr>
          <p:nvPr/>
        </p:nvSpPr>
        <p:spPr bwMode="auto">
          <a:xfrm>
            <a:off x="5595384" y="1382752"/>
            <a:ext cx="1662665" cy="658346"/>
          </a:xfrm>
          <a:prstGeom prst="rect">
            <a:avLst/>
          </a:prstGeom>
          <a:noFill/>
          <a:ln w="9525" algn="ctr">
            <a:solidFill>
              <a:srgbClr val="00B050"/>
            </a:solidFill>
            <a:miter lim="800000"/>
            <a:headEnd/>
            <a:tailEnd/>
          </a:ln>
          <a:effectLst>
            <a:glow rad="63500">
              <a:schemeClr val="accent6">
                <a:satMod val="175000"/>
                <a:alpha val="40000"/>
              </a:schemeClr>
            </a:glow>
            <a:prstShdw prst="shdw17" dist="17961" dir="2700000">
              <a:schemeClr val="accent1">
                <a:gamma/>
                <a:shade val="60000"/>
                <a:invGamma/>
              </a:schemeClr>
            </a:prstShdw>
          </a:effectLst>
        </p:spPr>
        <p:txBody>
          <a:bodyPr wrap="none" anchor="ctr"/>
          <a:lstStyle/>
          <a:p>
            <a:pPr algn="ctr"/>
            <a:r>
              <a:rPr lang="es-CO" sz="2400" dirty="0">
                <a:effectLst>
                  <a:outerShdw blurRad="38100" dist="38100" dir="2700000" algn="tl">
                    <a:srgbClr val="000000"/>
                  </a:outerShdw>
                </a:effectLst>
                <a:latin typeface="Lucida Sans Unicode" pitchFamily="34" charset="0"/>
              </a:rPr>
              <a:t>Operación</a:t>
            </a:r>
            <a:endParaRPr lang="es-ES" sz="2400" dirty="0">
              <a:effectLst>
                <a:outerShdw blurRad="38100" dist="38100" dir="2700000" algn="tl">
                  <a:srgbClr val="000000"/>
                </a:outerShdw>
              </a:effectLst>
              <a:latin typeface="Lucida Sans Unicode" pitchFamily="34" charset="0"/>
            </a:endParaRPr>
          </a:p>
        </p:txBody>
      </p:sp>
      <p:sp>
        <p:nvSpPr>
          <p:cNvPr id="7" name="Rectangle 256"/>
          <p:cNvSpPr>
            <a:spLocks noChangeArrowheads="1"/>
          </p:cNvSpPr>
          <p:nvPr/>
        </p:nvSpPr>
        <p:spPr bwMode="auto">
          <a:xfrm>
            <a:off x="7725740" y="1382750"/>
            <a:ext cx="1879769" cy="760383"/>
          </a:xfrm>
          <a:prstGeom prst="rect">
            <a:avLst/>
          </a:prstGeom>
          <a:noFill/>
          <a:ln w="9525" algn="ctr">
            <a:solidFill>
              <a:srgbClr val="00B050"/>
            </a:solidFill>
            <a:miter lim="800000"/>
            <a:headEnd/>
            <a:tailEnd/>
          </a:ln>
          <a:effectLst>
            <a:glow rad="63500">
              <a:schemeClr val="accent6">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effectLst>
                  <a:outerShdw blurRad="38100" dist="38100" dir="2700000" algn="tl">
                    <a:srgbClr val="000000"/>
                  </a:outerShdw>
                </a:effectLst>
                <a:latin typeface="Lucida Sans Unicode" pitchFamily="34" charset="0"/>
              </a:rPr>
              <a:t>Terminación</a:t>
            </a:r>
          </a:p>
        </p:txBody>
      </p:sp>
      <p:sp>
        <p:nvSpPr>
          <p:cNvPr id="8" name="Oval 257"/>
          <p:cNvSpPr>
            <a:spLocks noChangeArrowheads="1"/>
          </p:cNvSpPr>
          <p:nvPr/>
        </p:nvSpPr>
        <p:spPr bwMode="auto">
          <a:xfrm>
            <a:off x="550529" y="2384425"/>
            <a:ext cx="1512887" cy="2089150"/>
          </a:xfrm>
          <a:prstGeom prst="ellipse">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eaLnBrk="1" hangingPunct="1">
              <a:defRPr/>
            </a:pPr>
            <a:r>
              <a:rPr lang="es-ES" sz="2400" dirty="0">
                <a:solidFill>
                  <a:srgbClr val="000066"/>
                </a:solidFill>
                <a:effectLst>
                  <a:outerShdw blurRad="38100" dist="38100" dir="2700000" algn="tl">
                    <a:srgbClr val="000000"/>
                  </a:outerShdw>
                </a:effectLst>
                <a:latin typeface="Lucida Sans Unicode" pitchFamily="34" charset="0"/>
              </a:rPr>
              <a:t>Estudios</a:t>
            </a:r>
          </a:p>
          <a:p>
            <a:pPr algn="ctr" eaLnBrk="1" hangingPunct="1">
              <a:defRPr/>
            </a:pPr>
            <a:endParaRPr lang="es-ES" sz="2400" dirty="0">
              <a:solidFill>
                <a:srgbClr val="000066"/>
              </a:solidFill>
              <a:effectLst>
                <a:outerShdw blurRad="38100" dist="38100" dir="2700000" algn="tl">
                  <a:srgbClr val="000000"/>
                </a:outerShdw>
              </a:effectLst>
              <a:latin typeface="Lucida Sans Unicode" pitchFamily="34" charset="0"/>
            </a:endParaRPr>
          </a:p>
          <a:p>
            <a:pPr algn="ctr" eaLnBrk="1" hangingPunct="1">
              <a:defRPr/>
            </a:pPr>
            <a:r>
              <a:rPr lang="es-ES" sz="2400" dirty="0">
                <a:solidFill>
                  <a:srgbClr val="000066"/>
                </a:solidFill>
                <a:effectLst>
                  <a:outerShdw blurRad="38100" dist="38100" dir="2700000" algn="tl">
                    <a:srgbClr val="000000"/>
                  </a:outerShdw>
                </a:effectLst>
                <a:latin typeface="Lucida Sans Unicode" pitchFamily="34" charset="0"/>
              </a:rPr>
              <a:t>Previos</a:t>
            </a:r>
          </a:p>
        </p:txBody>
      </p:sp>
      <p:sp>
        <p:nvSpPr>
          <p:cNvPr id="9" name="Oval 258"/>
          <p:cNvSpPr>
            <a:spLocks noChangeArrowheads="1"/>
          </p:cNvSpPr>
          <p:nvPr/>
        </p:nvSpPr>
        <p:spPr bwMode="auto">
          <a:xfrm>
            <a:off x="3171033" y="2390814"/>
            <a:ext cx="1656184" cy="2233612"/>
          </a:xfrm>
          <a:prstGeom prst="ellipse">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solidFill>
                  <a:srgbClr val="000066"/>
                </a:solidFill>
                <a:effectLst>
                  <a:outerShdw blurRad="38100" dist="38100" dir="2700000" algn="tl">
                    <a:srgbClr val="000000"/>
                  </a:outerShdw>
                </a:effectLst>
                <a:latin typeface="Lucida Sans Unicode" pitchFamily="34" charset="0"/>
              </a:rPr>
              <a:t>Disponer</a:t>
            </a:r>
          </a:p>
        </p:txBody>
      </p:sp>
      <p:sp>
        <p:nvSpPr>
          <p:cNvPr id="11" name="Oval 259"/>
          <p:cNvSpPr>
            <a:spLocks noChangeArrowheads="1"/>
          </p:cNvSpPr>
          <p:nvPr/>
        </p:nvSpPr>
        <p:spPr bwMode="auto">
          <a:xfrm>
            <a:off x="5674516" y="2390814"/>
            <a:ext cx="1583532" cy="2089150"/>
          </a:xfrm>
          <a:prstGeom prst="ellipse">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solidFill>
                  <a:srgbClr val="000066"/>
                </a:solidFill>
                <a:effectLst>
                  <a:outerShdw blurRad="38100" dist="38100" dir="2700000" algn="tl">
                    <a:srgbClr val="000000"/>
                  </a:outerShdw>
                </a:effectLst>
                <a:latin typeface="Lucida Sans Unicode" pitchFamily="34" charset="0"/>
              </a:rPr>
              <a:t>Productos</a:t>
            </a:r>
          </a:p>
        </p:txBody>
      </p:sp>
      <p:sp>
        <p:nvSpPr>
          <p:cNvPr id="12" name="Oval 260"/>
          <p:cNvSpPr>
            <a:spLocks noChangeArrowheads="1"/>
          </p:cNvSpPr>
          <p:nvPr/>
        </p:nvSpPr>
        <p:spPr bwMode="auto">
          <a:xfrm>
            <a:off x="7762081" y="2462252"/>
            <a:ext cx="1843428" cy="828675"/>
          </a:xfrm>
          <a:prstGeom prst="ellipse">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solidFill>
                  <a:srgbClr val="000066"/>
                </a:solidFill>
                <a:effectLst>
                  <a:outerShdw blurRad="38100" dist="38100" dir="2700000" algn="tl">
                    <a:srgbClr val="000000"/>
                  </a:outerShdw>
                </a:effectLst>
                <a:latin typeface="Lucida Sans Unicode" pitchFamily="34" charset="0"/>
              </a:rPr>
              <a:t>Propósito</a:t>
            </a:r>
          </a:p>
        </p:txBody>
      </p:sp>
      <p:sp>
        <p:nvSpPr>
          <p:cNvPr id="13" name="Oval 261"/>
          <p:cNvSpPr>
            <a:spLocks noChangeArrowheads="1"/>
          </p:cNvSpPr>
          <p:nvPr/>
        </p:nvSpPr>
        <p:spPr bwMode="auto">
          <a:xfrm>
            <a:off x="7762081" y="3525829"/>
            <a:ext cx="1991519" cy="720253"/>
          </a:xfrm>
          <a:prstGeom prst="ellipse">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a:r>
              <a:rPr lang="es-ES" sz="2400" dirty="0">
                <a:solidFill>
                  <a:srgbClr val="000066"/>
                </a:solidFill>
                <a:effectLst>
                  <a:outerShdw blurRad="38100" dist="38100" dir="2700000" algn="tl">
                    <a:srgbClr val="000000"/>
                  </a:outerShdw>
                </a:effectLst>
                <a:latin typeface="Lucida Sans Unicode" pitchFamily="34" charset="0"/>
              </a:rPr>
              <a:t>Impacto</a:t>
            </a:r>
          </a:p>
        </p:txBody>
      </p:sp>
      <p:sp>
        <p:nvSpPr>
          <p:cNvPr id="10" name="Flecha abajo 9"/>
          <p:cNvSpPr/>
          <p:nvPr/>
        </p:nvSpPr>
        <p:spPr>
          <a:xfrm>
            <a:off x="1549145" y="5480516"/>
            <a:ext cx="487947" cy="365761"/>
          </a:xfrm>
          <a:prstGeom prst="downArrow">
            <a:avLst/>
          </a:prstGeom>
          <a:noFill/>
          <a:ln w="28575">
            <a:solidFill>
              <a:srgbClr val="66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Proceso alternativo 13"/>
          <p:cNvSpPr/>
          <p:nvPr/>
        </p:nvSpPr>
        <p:spPr>
          <a:xfrm>
            <a:off x="698639" y="6112796"/>
            <a:ext cx="1951691" cy="534572"/>
          </a:xfrm>
          <a:prstGeom prst="flowChartAlternateProcess">
            <a:avLst/>
          </a:prstGeom>
          <a:noFill/>
          <a:ln w="9525">
            <a:solidFill>
              <a:srgbClr val="000099"/>
            </a:solidFill>
            <a:round/>
            <a:headEnd/>
            <a:tailEnd/>
          </a:ln>
          <a:effectLst>
            <a:glow rad="101600">
              <a:schemeClr val="accent5">
                <a:satMod val="175000"/>
                <a:alpha val="40000"/>
              </a:schemeClr>
            </a:glow>
            <a:prstShdw prst="shdw17" dist="17961" dir="2700000">
              <a:schemeClr val="accent1">
                <a:gamma/>
                <a:shade val="60000"/>
                <a:invGamma/>
              </a:schemeClr>
            </a:prstShdw>
          </a:effectLst>
        </p:spPr>
        <p:txBody>
          <a:bodyPr wrap="none" anchor="ctr"/>
          <a:lstStyle/>
          <a:p>
            <a:pPr algn="ctr"/>
            <a:r>
              <a:rPr lang="es-CO" dirty="0">
                <a:effectLst>
                  <a:outerShdw blurRad="38100" dist="38100" dir="2700000" algn="tl">
                    <a:srgbClr val="000000"/>
                  </a:outerShdw>
                </a:effectLst>
                <a:latin typeface="Lucida Sans Unicode" pitchFamily="34" charset="0"/>
              </a:rPr>
              <a:t>FORMULACION</a:t>
            </a:r>
            <a:endParaRPr lang="es-ES" dirty="0">
              <a:effectLst>
                <a:outerShdw blurRad="38100" dist="38100" dir="2700000" algn="tl">
                  <a:srgbClr val="000000"/>
                </a:outerShdw>
              </a:effectLst>
              <a:latin typeface="Lucida Sans Unicode" pitchFamily="34"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2145816613"/>
              </p:ext>
            </p:extLst>
          </p:nvPr>
        </p:nvGraphicFramePr>
        <p:xfrm>
          <a:off x="698658" y="4714866"/>
          <a:ext cx="9054919" cy="713629"/>
        </p:xfrm>
        <a:graphic>
          <a:graphicData uri="http://schemas.openxmlformats.org/drawingml/2006/table">
            <a:tbl>
              <a:tblPr>
                <a:effectLst>
                  <a:innerShdw blurRad="63500" dist="50800" dir="18900000">
                    <a:prstClr val="black">
                      <a:alpha val="50000"/>
                    </a:prstClr>
                  </a:innerShdw>
                </a:effectLst>
                <a:tableStyleId>{5C22544A-7EE6-4342-B048-85BDC9FD1C3A}</a:tableStyleId>
              </a:tblPr>
              <a:tblGrid>
                <a:gridCol w="177653">
                  <a:extLst>
                    <a:ext uri="{9D8B030D-6E8A-4147-A177-3AD203B41FA5}">
                      <a16:colId xmlns:a16="http://schemas.microsoft.com/office/drawing/2014/main" xmlns="" val="20000"/>
                    </a:ext>
                  </a:extLst>
                </a:gridCol>
                <a:gridCol w="177653">
                  <a:extLst>
                    <a:ext uri="{9D8B030D-6E8A-4147-A177-3AD203B41FA5}">
                      <a16:colId xmlns:a16="http://schemas.microsoft.com/office/drawing/2014/main" xmlns="" val="20001"/>
                    </a:ext>
                  </a:extLst>
                </a:gridCol>
                <a:gridCol w="177653">
                  <a:extLst>
                    <a:ext uri="{9D8B030D-6E8A-4147-A177-3AD203B41FA5}">
                      <a16:colId xmlns:a16="http://schemas.microsoft.com/office/drawing/2014/main" xmlns="" val="20002"/>
                    </a:ext>
                  </a:extLst>
                </a:gridCol>
                <a:gridCol w="177653">
                  <a:extLst>
                    <a:ext uri="{9D8B030D-6E8A-4147-A177-3AD203B41FA5}">
                      <a16:colId xmlns:a16="http://schemas.microsoft.com/office/drawing/2014/main" xmlns="" val="20003"/>
                    </a:ext>
                  </a:extLst>
                </a:gridCol>
                <a:gridCol w="177653">
                  <a:extLst>
                    <a:ext uri="{9D8B030D-6E8A-4147-A177-3AD203B41FA5}">
                      <a16:colId xmlns:a16="http://schemas.microsoft.com/office/drawing/2014/main" xmlns="" val="20004"/>
                    </a:ext>
                  </a:extLst>
                </a:gridCol>
                <a:gridCol w="177653">
                  <a:extLst>
                    <a:ext uri="{9D8B030D-6E8A-4147-A177-3AD203B41FA5}">
                      <a16:colId xmlns:a16="http://schemas.microsoft.com/office/drawing/2014/main" xmlns="" val="20005"/>
                    </a:ext>
                  </a:extLst>
                </a:gridCol>
                <a:gridCol w="177653">
                  <a:extLst>
                    <a:ext uri="{9D8B030D-6E8A-4147-A177-3AD203B41FA5}">
                      <a16:colId xmlns:a16="http://schemas.microsoft.com/office/drawing/2014/main" xmlns="" val="20006"/>
                    </a:ext>
                  </a:extLst>
                </a:gridCol>
                <a:gridCol w="177653">
                  <a:extLst>
                    <a:ext uri="{9D8B030D-6E8A-4147-A177-3AD203B41FA5}">
                      <a16:colId xmlns:a16="http://schemas.microsoft.com/office/drawing/2014/main" xmlns="" val="20007"/>
                    </a:ext>
                  </a:extLst>
                </a:gridCol>
                <a:gridCol w="177653">
                  <a:extLst>
                    <a:ext uri="{9D8B030D-6E8A-4147-A177-3AD203B41FA5}">
                      <a16:colId xmlns:a16="http://schemas.microsoft.com/office/drawing/2014/main" xmlns="" val="20008"/>
                    </a:ext>
                  </a:extLst>
                </a:gridCol>
                <a:gridCol w="177653">
                  <a:extLst>
                    <a:ext uri="{9D8B030D-6E8A-4147-A177-3AD203B41FA5}">
                      <a16:colId xmlns:a16="http://schemas.microsoft.com/office/drawing/2014/main" xmlns="" val="20009"/>
                    </a:ext>
                  </a:extLst>
                </a:gridCol>
                <a:gridCol w="177653">
                  <a:extLst>
                    <a:ext uri="{9D8B030D-6E8A-4147-A177-3AD203B41FA5}">
                      <a16:colId xmlns:a16="http://schemas.microsoft.com/office/drawing/2014/main" xmlns="" val="20010"/>
                    </a:ext>
                  </a:extLst>
                </a:gridCol>
                <a:gridCol w="177653">
                  <a:extLst>
                    <a:ext uri="{9D8B030D-6E8A-4147-A177-3AD203B41FA5}">
                      <a16:colId xmlns:a16="http://schemas.microsoft.com/office/drawing/2014/main" xmlns="" val="20011"/>
                    </a:ext>
                  </a:extLst>
                </a:gridCol>
                <a:gridCol w="172269">
                  <a:extLst>
                    <a:ext uri="{9D8B030D-6E8A-4147-A177-3AD203B41FA5}">
                      <a16:colId xmlns:a16="http://schemas.microsoft.com/office/drawing/2014/main" xmlns="" val="20012"/>
                    </a:ext>
                  </a:extLst>
                </a:gridCol>
                <a:gridCol w="177653">
                  <a:extLst>
                    <a:ext uri="{9D8B030D-6E8A-4147-A177-3AD203B41FA5}">
                      <a16:colId xmlns:a16="http://schemas.microsoft.com/office/drawing/2014/main" xmlns="" val="20013"/>
                    </a:ext>
                  </a:extLst>
                </a:gridCol>
                <a:gridCol w="177653">
                  <a:extLst>
                    <a:ext uri="{9D8B030D-6E8A-4147-A177-3AD203B41FA5}">
                      <a16:colId xmlns:a16="http://schemas.microsoft.com/office/drawing/2014/main" xmlns="" val="20014"/>
                    </a:ext>
                  </a:extLst>
                </a:gridCol>
                <a:gridCol w="177653">
                  <a:extLst>
                    <a:ext uri="{9D8B030D-6E8A-4147-A177-3AD203B41FA5}">
                      <a16:colId xmlns:a16="http://schemas.microsoft.com/office/drawing/2014/main" xmlns="" val="20015"/>
                    </a:ext>
                  </a:extLst>
                </a:gridCol>
                <a:gridCol w="177653">
                  <a:extLst>
                    <a:ext uri="{9D8B030D-6E8A-4147-A177-3AD203B41FA5}">
                      <a16:colId xmlns:a16="http://schemas.microsoft.com/office/drawing/2014/main" xmlns="" val="20016"/>
                    </a:ext>
                  </a:extLst>
                </a:gridCol>
                <a:gridCol w="177653">
                  <a:extLst>
                    <a:ext uri="{9D8B030D-6E8A-4147-A177-3AD203B41FA5}">
                      <a16:colId xmlns:a16="http://schemas.microsoft.com/office/drawing/2014/main" xmlns="" val="20017"/>
                    </a:ext>
                  </a:extLst>
                </a:gridCol>
                <a:gridCol w="177653">
                  <a:extLst>
                    <a:ext uri="{9D8B030D-6E8A-4147-A177-3AD203B41FA5}">
                      <a16:colId xmlns:a16="http://schemas.microsoft.com/office/drawing/2014/main" xmlns="" val="20018"/>
                    </a:ext>
                  </a:extLst>
                </a:gridCol>
                <a:gridCol w="177653">
                  <a:extLst>
                    <a:ext uri="{9D8B030D-6E8A-4147-A177-3AD203B41FA5}">
                      <a16:colId xmlns:a16="http://schemas.microsoft.com/office/drawing/2014/main" xmlns="" val="20019"/>
                    </a:ext>
                  </a:extLst>
                </a:gridCol>
                <a:gridCol w="177653">
                  <a:extLst>
                    <a:ext uri="{9D8B030D-6E8A-4147-A177-3AD203B41FA5}">
                      <a16:colId xmlns:a16="http://schemas.microsoft.com/office/drawing/2014/main" xmlns="" val="20020"/>
                    </a:ext>
                  </a:extLst>
                </a:gridCol>
                <a:gridCol w="177653">
                  <a:extLst>
                    <a:ext uri="{9D8B030D-6E8A-4147-A177-3AD203B41FA5}">
                      <a16:colId xmlns:a16="http://schemas.microsoft.com/office/drawing/2014/main" xmlns="" val="20021"/>
                    </a:ext>
                  </a:extLst>
                </a:gridCol>
                <a:gridCol w="177653">
                  <a:extLst>
                    <a:ext uri="{9D8B030D-6E8A-4147-A177-3AD203B41FA5}">
                      <a16:colId xmlns:a16="http://schemas.microsoft.com/office/drawing/2014/main" xmlns="" val="20022"/>
                    </a:ext>
                  </a:extLst>
                </a:gridCol>
                <a:gridCol w="177653">
                  <a:extLst>
                    <a:ext uri="{9D8B030D-6E8A-4147-A177-3AD203B41FA5}">
                      <a16:colId xmlns:a16="http://schemas.microsoft.com/office/drawing/2014/main" xmlns="" val="20023"/>
                    </a:ext>
                  </a:extLst>
                </a:gridCol>
                <a:gridCol w="177653">
                  <a:extLst>
                    <a:ext uri="{9D8B030D-6E8A-4147-A177-3AD203B41FA5}">
                      <a16:colId xmlns:a16="http://schemas.microsoft.com/office/drawing/2014/main" xmlns="" val="20024"/>
                    </a:ext>
                  </a:extLst>
                </a:gridCol>
                <a:gridCol w="177653">
                  <a:extLst>
                    <a:ext uri="{9D8B030D-6E8A-4147-A177-3AD203B41FA5}">
                      <a16:colId xmlns:a16="http://schemas.microsoft.com/office/drawing/2014/main" xmlns="" val="20025"/>
                    </a:ext>
                  </a:extLst>
                </a:gridCol>
                <a:gridCol w="177653">
                  <a:extLst>
                    <a:ext uri="{9D8B030D-6E8A-4147-A177-3AD203B41FA5}">
                      <a16:colId xmlns:a16="http://schemas.microsoft.com/office/drawing/2014/main" xmlns="" val="20026"/>
                    </a:ext>
                  </a:extLst>
                </a:gridCol>
                <a:gridCol w="177653">
                  <a:extLst>
                    <a:ext uri="{9D8B030D-6E8A-4147-A177-3AD203B41FA5}">
                      <a16:colId xmlns:a16="http://schemas.microsoft.com/office/drawing/2014/main" xmlns="" val="20027"/>
                    </a:ext>
                  </a:extLst>
                </a:gridCol>
                <a:gridCol w="177653">
                  <a:extLst>
                    <a:ext uri="{9D8B030D-6E8A-4147-A177-3AD203B41FA5}">
                      <a16:colId xmlns:a16="http://schemas.microsoft.com/office/drawing/2014/main" xmlns="" val="20028"/>
                    </a:ext>
                  </a:extLst>
                </a:gridCol>
                <a:gridCol w="177653">
                  <a:extLst>
                    <a:ext uri="{9D8B030D-6E8A-4147-A177-3AD203B41FA5}">
                      <a16:colId xmlns:a16="http://schemas.microsoft.com/office/drawing/2014/main" xmlns="" val="20029"/>
                    </a:ext>
                  </a:extLst>
                </a:gridCol>
                <a:gridCol w="177653">
                  <a:extLst>
                    <a:ext uri="{9D8B030D-6E8A-4147-A177-3AD203B41FA5}">
                      <a16:colId xmlns:a16="http://schemas.microsoft.com/office/drawing/2014/main" xmlns="" val="20030"/>
                    </a:ext>
                  </a:extLst>
                </a:gridCol>
                <a:gridCol w="177653">
                  <a:extLst>
                    <a:ext uri="{9D8B030D-6E8A-4147-A177-3AD203B41FA5}">
                      <a16:colId xmlns:a16="http://schemas.microsoft.com/office/drawing/2014/main" xmlns="" val="20031"/>
                    </a:ext>
                  </a:extLst>
                </a:gridCol>
                <a:gridCol w="177653">
                  <a:extLst>
                    <a:ext uri="{9D8B030D-6E8A-4147-A177-3AD203B41FA5}">
                      <a16:colId xmlns:a16="http://schemas.microsoft.com/office/drawing/2014/main" xmlns="" val="20032"/>
                    </a:ext>
                  </a:extLst>
                </a:gridCol>
                <a:gridCol w="177653">
                  <a:extLst>
                    <a:ext uri="{9D8B030D-6E8A-4147-A177-3AD203B41FA5}">
                      <a16:colId xmlns:a16="http://schemas.microsoft.com/office/drawing/2014/main" xmlns="" val="20033"/>
                    </a:ext>
                  </a:extLst>
                </a:gridCol>
                <a:gridCol w="177653">
                  <a:extLst>
                    <a:ext uri="{9D8B030D-6E8A-4147-A177-3AD203B41FA5}">
                      <a16:colId xmlns:a16="http://schemas.microsoft.com/office/drawing/2014/main" xmlns="" val="20034"/>
                    </a:ext>
                  </a:extLst>
                </a:gridCol>
                <a:gridCol w="177653">
                  <a:extLst>
                    <a:ext uri="{9D8B030D-6E8A-4147-A177-3AD203B41FA5}">
                      <a16:colId xmlns:a16="http://schemas.microsoft.com/office/drawing/2014/main" xmlns="" val="20035"/>
                    </a:ext>
                  </a:extLst>
                </a:gridCol>
                <a:gridCol w="177653">
                  <a:extLst>
                    <a:ext uri="{9D8B030D-6E8A-4147-A177-3AD203B41FA5}">
                      <a16:colId xmlns:a16="http://schemas.microsoft.com/office/drawing/2014/main" xmlns="" val="20036"/>
                    </a:ext>
                  </a:extLst>
                </a:gridCol>
                <a:gridCol w="177653">
                  <a:extLst>
                    <a:ext uri="{9D8B030D-6E8A-4147-A177-3AD203B41FA5}">
                      <a16:colId xmlns:a16="http://schemas.microsoft.com/office/drawing/2014/main" xmlns="" val="20037"/>
                    </a:ext>
                  </a:extLst>
                </a:gridCol>
                <a:gridCol w="177653">
                  <a:extLst>
                    <a:ext uri="{9D8B030D-6E8A-4147-A177-3AD203B41FA5}">
                      <a16:colId xmlns:a16="http://schemas.microsoft.com/office/drawing/2014/main" xmlns="" val="20038"/>
                    </a:ext>
                  </a:extLst>
                </a:gridCol>
                <a:gridCol w="177653">
                  <a:extLst>
                    <a:ext uri="{9D8B030D-6E8A-4147-A177-3AD203B41FA5}">
                      <a16:colId xmlns:a16="http://schemas.microsoft.com/office/drawing/2014/main" xmlns="" val="20039"/>
                    </a:ext>
                  </a:extLst>
                </a:gridCol>
                <a:gridCol w="177653">
                  <a:extLst>
                    <a:ext uri="{9D8B030D-6E8A-4147-A177-3AD203B41FA5}">
                      <a16:colId xmlns:a16="http://schemas.microsoft.com/office/drawing/2014/main" xmlns="" val="20040"/>
                    </a:ext>
                  </a:extLst>
                </a:gridCol>
                <a:gridCol w="177653">
                  <a:extLst>
                    <a:ext uri="{9D8B030D-6E8A-4147-A177-3AD203B41FA5}">
                      <a16:colId xmlns:a16="http://schemas.microsoft.com/office/drawing/2014/main" xmlns="" val="20041"/>
                    </a:ext>
                  </a:extLst>
                </a:gridCol>
                <a:gridCol w="177653">
                  <a:extLst>
                    <a:ext uri="{9D8B030D-6E8A-4147-A177-3AD203B41FA5}">
                      <a16:colId xmlns:a16="http://schemas.microsoft.com/office/drawing/2014/main" xmlns="" val="20042"/>
                    </a:ext>
                  </a:extLst>
                </a:gridCol>
                <a:gridCol w="177653">
                  <a:extLst>
                    <a:ext uri="{9D8B030D-6E8A-4147-A177-3AD203B41FA5}">
                      <a16:colId xmlns:a16="http://schemas.microsoft.com/office/drawing/2014/main" xmlns="" val="20043"/>
                    </a:ext>
                  </a:extLst>
                </a:gridCol>
                <a:gridCol w="177653">
                  <a:extLst>
                    <a:ext uri="{9D8B030D-6E8A-4147-A177-3AD203B41FA5}">
                      <a16:colId xmlns:a16="http://schemas.microsoft.com/office/drawing/2014/main" xmlns="" val="20044"/>
                    </a:ext>
                  </a:extLst>
                </a:gridCol>
                <a:gridCol w="177653">
                  <a:extLst>
                    <a:ext uri="{9D8B030D-6E8A-4147-A177-3AD203B41FA5}">
                      <a16:colId xmlns:a16="http://schemas.microsoft.com/office/drawing/2014/main" xmlns="" val="20045"/>
                    </a:ext>
                  </a:extLst>
                </a:gridCol>
                <a:gridCol w="177653">
                  <a:extLst>
                    <a:ext uri="{9D8B030D-6E8A-4147-A177-3AD203B41FA5}">
                      <a16:colId xmlns:a16="http://schemas.microsoft.com/office/drawing/2014/main" xmlns="" val="20046"/>
                    </a:ext>
                  </a:extLst>
                </a:gridCol>
                <a:gridCol w="177653">
                  <a:extLst>
                    <a:ext uri="{9D8B030D-6E8A-4147-A177-3AD203B41FA5}">
                      <a16:colId xmlns:a16="http://schemas.microsoft.com/office/drawing/2014/main" xmlns="" val="20047"/>
                    </a:ext>
                  </a:extLst>
                </a:gridCol>
                <a:gridCol w="177653">
                  <a:extLst>
                    <a:ext uri="{9D8B030D-6E8A-4147-A177-3AD203B41FA5}">
                      <a16:colId xmlns:a16="http://schemas.microsoft.com/office/drawing/2014/main" xmlns="" val="20048"/>
                    </a:ext>
                  </a:extLst>
                </a:gridCol>
                <a:gridCol w="177653">
                  <a:extLst>
                    <a:ext uri="{9D8B030D-6E8A-4147-A177-3AD203B41FA5}">
                      <a16:colId xmlns:a16="http://schemas.microsoft.com/office/drawing/2014/main" xmlns="" val="20049"/>
                    </a:ext>
                  </a:extLst>
                </a:gridCol>
                <a:gridCol w="177653">
                  <a:extLst>
                    <a:ext uri="{9D8B030D-6E8A-4147-A177-3AD203B41FA5}">
                      <a16:colId xmlns:a16="http://schemas.microsoft.com/office/drawing/2014/main" xmlns="" val="20050"/>
                    </a:ext>
                  </a:extLst>
                </a:gridCol>
              </a:tblGrid>
              <a:tr h="240100">
                <a:tc gridSpan="12">
                  <a:txBody>
                    <a:bodyPr/>
                    <a:lstStyle/>
                    <a:p>
                      <a:pPr algn="ctr" fontAlgn="b"/>
                      <a:r>
                        <a:rPr lang="es-ES" sz="1400" u="none" strike="noStrike" dirty="0">
                          <a:effectLst/>
                        </a:rPr>
                        <a:t>2020</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u="none" strike="noStrike" dirty="0">
                          <a:effectLst/>
                        </a:rPr>
                        <a:t> </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gridSpan="12">
                  <a:txBody>
                    <a:bodyPr/>
                    <a:lstStyle/>
                    <a:p>
                      <a:pPr algn="ctr" fontAlgn="b"/>
                      <a:r>
                        <a:rPr lang="es-ES" sz="1400" u="none" strike="noStrike" dirty="0">
                          <a:effectLst/>
                        </a:rPr>
                        <a:t>2021</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u="none" strike="noStrike">
                          <a:effectLst/>
                        </a:rPr>
                        <a:t> </a:t>
                      </a:r>
                      <a:endParaRPr lang="es-ES" sz="14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gridSpan="12">
                  <a:txBody>
                    <a:bodyPr/>
                    <a:lstStyle/>
                    <a:p>
                      <a:pPr algn="ctr" fontAlgn="b"/>
                      <a:r>
                        <a:rPr lang="es-ES" sz="1400" u="none" strike="noStrike" dirty="0">
                          <a:effectLst/>
                        </a:rPr>
                        <a:t>2022</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u="none" strike="noStrike" dirty="0">
                          <a:effectLst/>
                        </a:rPr>
                        <a:t> </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gridSpan="12">
                  <a:txBody>
                    <a:bodyPr/>
                    <a:lstStyle/>
                    <a:p>
                      <a:pPr algn="ctr" fontAlgn="b"/>
                      <a:r>
                        <a:rPr lang="es-ES" sz="1400" u="none" strike="noStrike" dirty="0">
                          <a:effectLst/>
                        </a:rPr>
                        <a:t>2023</a:t>
                      </a:r>
                      <a:endParaRPr lang="es-ES" sz="14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233429">
                <a:tc>
                  <a:txBody>
                    <a:bodyPr/>
                    <a:lstStyle/>
                    <a:p>
                      <a:pPr algn="ctr" fontAlgn="ctr"/>
                      <a:r>
                        <a:rPr lang="es-ES" sz="800" u="none" strike="noStrike" dirty="0">
                          <a:effectLst/>
                        </a:rPr>
                        <a:t>E</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F</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A</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J</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A</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S</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O</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N</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D</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800" u="none" strike="noStrike">
                          <a:effectLst/>
                        </a:rPr>
                        <a:t> </a:t>
                      </a:r>
                      <a:endParaRPr lang="es-ES" sz="8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E</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F</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M</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A</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M</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J</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A</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S</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O</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N</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D</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 </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E</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F</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A</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A</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S</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O</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a:effectLst/>
                        </a:rPr>
                        <a:t>N</a:t>
                      </a:r>
                      <a:endParaRPr lang="es-ES" sz="800" b="0" i="0" u="none" strike="noStrike">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D</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 </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E</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F</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A</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M</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J</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A</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S</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O</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N</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ctr" fontAlgn="ctr"/>
                      <a:r>
                        <a:rPr lang="es-ES" sz="800" u="none" strike="noStrike" dirty="0">
                          <a:effectLst/>
                        </a:rPr>
                        <a:t>D</a:t>
                      </a:r>
                      <a:endParaRPr lang="es-ES" sz="8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xmlns="" val="10001"/>
                  </a:ext>
                </a:extLst>
              </a:tr>
              <a:tr h="240100">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a:effectLst/>
                        </a:rPr>
                        <a:t> </a:t>
                      </a:r>
                      <a:endParaRPr lang="es-ES" sz="1100" b="0" i="0" u="none" strike="noStrike">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tc>
                  <a:txBody>
                    <a:bodyPr/>
                    <a:lstStyle/>
                    <a:p>
                      <a:pPr algn="l" fontAlgn="b"/>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3500000" scaled="1"/>
                      <a:tileRect/>
                    </a:gradFill>
                  </a:tcPr>
                </a:tc>
                <a:extLst>
                  <a:ext uri="{0D108BD9-81ED-4DB2-BD59-A6C34878D82A}">
                    <a16:rowId xmlns:a16="http://schemas.microsoft.com/office/drawing/2014/main" xmlns="" val="10002"/>
                  </a:ext>
                </a:extLst>
              </a:tr>
            </a:tbl>
          </a:graphicData>
        </a:graphic>
      </p:graphicFrame>
      <p:cxnSp>
        <p:nvCxnSpPr>
          <p:cNvPr id="17" name="Conector recto de flecha 16"/>
          <p:cNvCxnSpPr/>
          <p:nvPr/>
        </p:nvCxnSpPr>
        <p:spPr>
          <a:xfrm>
            <a:off x="9020968" y="4137263"/>
            <a:ext cx="443866" cy="57760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9" idx="3"/>
          </p:cNvCxnSpPr>
          <p:nvPr/>
        </p:nvCxnSpPr>
        <p:spPr>
          <a:xfrm flipH="1">
            <a:off x="1940322" y="4297321"/>
            <a:ext cx="1473254" cy="562007"/>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1826077" y="5248611"/>
            <a:ext cx="7638757" cy="2813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2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par>
                                <p:cTn id="14" presetID="7"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0" fill="hold"/>
                                        <p:tgtEl>
                                          <p:spTgt spid="8"/>
                                        </p:tgtEl>
                                        <p:attrNameLst>
                                          <p:attrName>ppt_x</p:attrName>
                                        </p:attrNameLst>
                                      </p:cBhvr>
                                      <p:tavLst>
                                        <p:tav tm="0">
                                          <p:val>
                                            <p:strVal val="#ppt_x"/>
                                          </p:val>
                                        </p:tav>
                                        <p:tav tm="100000">
                                          <p:val>
                                            <p:strVal val="#ppt_x"/>
                                          </p:val>
                                        </p:tav>
                                      </p:tavLst>
                                    </p:anim>
                                    <p:anim calcmode="lin" valueType="num">
                                      <p:cBhvr additive="base">
                                        <p:cTn id="17"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0" fill="hold"/>
                                        <p:tgtEl>
                                          <p:spTgt spid="5"/>
                                        </p:tgtEl>
                                        <p:attrNameLst>
                                          <p:attrName>ppt_x</p:attrName>
                                        </p:attrNameLst>
                                      </p:cBhvr>
                                      <p:tavLst>
                                        <p:tav tm="0">
                                          <p:val>
                                            <p:strVal val="#ppt_x"/>
                                          </p:val>
                                        </p:tav>
                                        <p:tav tm="100000">
                                          <p:val>
                                            <p:strVal val="#ppt_x"/>
                                          </p:val>
                                        </p:tav>
                                      </p:tavLst>
                                    </p:anim>
                                    <p:anim calcmode="lin" valueType="num">
                                      <p:cBhvr additive="base">
                                        <p:cTn id="23" dur="5000" fill="hold"/>
                                        <p:tgtEl>
                                          <p:spTgt spid="5"/>
                                        </p:tgtEl>
                                        <p:attrNameLst>
                                          <p:attrName>ppt_y</p:attrName>
                                        </p:attrNameLst>
                                      </p:cBhvr>
                                      <p:tavLst>
                                        <p:tav tm="0">
                                          <p:val>
                                            <p:strVal val="1+#ppt_h/2"/>
                                          </p:val>
                                        </p:tav>
                                        <p:tav tm="100000">
                                          <p:val>
                                            <p:strVal val="#ppt_y"/>
                                          </p:val>
                                        </p:tav>
                                      </p:tavLst>
                                    </p:anim>
                                  </p:childTnLst>
                                </p:cTn>
                              </p:par>
                              <p:par>
                                <p:cTn id="24" presetID="7"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0" fill="hold"/>
                                        <p:tgtEl>
                                          <p:spTgt spid="9"/>
                                        </p:tgtEl>
                                        <p:attrNameLst>
                                          <p:attrName>ppt_x</p:attrName>
                                        </p:attrNameLst>
                                      </p:cBhvr>
                                      <p:tavLst>
                                        <p:tav tm="0">
                                          <p:val>
                                            <p:strVal val="#ppt_x"/>
                                          </p:val>
                                        </p:tav>
                                        <p:tav tm="100000">
                                          <p:val>
                                            <p:strVal val="#ppt_x"/>
                                          </p:val>
                                        </p:tav>
                                      </p:tavLst>
                                    </p:anim>
                                    <p:anim calcmode="lin" valueType="num">
                                      <p:cBhvr additive="base">
                                        <p:cTn id="27"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0" fill="hold"/>
                                        <p:tgtEl>
                                          <p:spTgt spid="6"/>
                                        </p:tgtEl>
                                        <p:attrNameLst>
                                          <p:attrName>ppt_x</p:attrName>
                                        </p:attrNameLst>
                                      </p:cBhvr>
                                      <p:tavLst>
                                        <p:tav tm="0">
                                          <p:val>
                                            <p:strVal val="#ppt_x"/>
                                          </p:val>
                                        </p:tav>
                                        <p:tav tm="100000">
                                          <p:val>
                                            <p:strVal val="#ppt_x"/>
                                          </p:val>
                                        </p:tav>
                                      </p:tavLst>
                                    </p:anim>
                                    <p:anim calcmode="lin" valueType="num">
                                      <p:cBhvr additive="base">
                                        <p:cTn id="33" dur="5000" fill="hold"/>
                                        <p:tgtEl>
                                          <p:spTgt spid="6"/>
                                        </p:tgtEl>
                                        <p:attrNameLst>
                                          <p:attrName>ppt_y</p:attrName>
                                        </p:attrNameLst>
                                      </p:cBhvr>
                                      <p:tavLst>
                                        <p:tav tm="0">
                                          <p:val>
                                            <p:strVal val="1+#ppt_h/2"/>
                                          </p:val>
                                        </p:tav>
                                        <p:tav tm="100000">
                                          <p:val>
                                            <p:strVal val="#ppt_y"/>
                                          </p:val>
                                        </p:tav>
                                      </p:tavLst>
                                    </p:anim>
                                  </p:childTnLst>
                                </p:cTn>
                              </p:par>
                              <p:par>
                                <p:cTn id="34" presetID="7"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0" fill="hold"/>
                                        <p:tgtEl>
                                          <p:spTgt spid="11"/>
                                        </p:tgtEl>
                                        <p:attrNameLst>
                                          <p:attrName>ppt_x</p:attrName>
                                        </p:attrNameLst>
                                      </p:cBhvr>
                                      <p:tavLst>
                                        <p:tav tm="0">
                                          <p:val>
                                            <p:strVal val="#ppt_x"/>
                                          </p:val>
                                        </p:tav>
                                        <p:tav tm="100000">
                                          <p:val>
                                            <p:strVal val="#ppt_x"/>
                                          </p:val>
                                        </p:tav>
                                      </p:tavLst>
                                    </p:anim>
                                    <p:anim calcmode="lin" valueType="num">
                                      <p:cBhvr additive="base">
                                        <p:cTn id="37"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0" fill="hold"/>
                                        <p:tgtEl>
                                          <p:spTgt spid="7"/>
                                        </p:tgtEl>
                                        <p:attrNameLst>
                                          <p:attrName>ppt_x</p:attrName>
                                        </p:attrNameLst>
                                      </p:cBhvr>
                                      <p:tavLst>
                                        <p:tav tm="0">
                                          <p:val>
                                            <p:strVal val="#ppt_x"/>
                                          </p:val>
                                        </p:tav>
                                        <p:tav tm="100000">
                                          <p:val>
                                            <p:strVal val="#ppt_x"/>
                                          </p:val>
                                        </p:tav>
                                      </p:tavLst>
                                    </p:anim>
                                    <p:anim calcmode="lin" valueType="num">
                                      <p:cBhvr additive="base">
                                        <p:cTn id="43" dur="5000" fill="hold"/>
                                        <p:tgtEl>
                                          <p:spTgt spid="7"/>
                                        </p:tgtEl>
                                        <p:attrNameLst>
                                          <p:attrName>ppt_y</p:attrName>
                                        </p:attrNameLst>
                                      </p:cBhvr>
                                      <p:tavLst>
                                        <p:tav tm="0">
                                          <p:val>
                                            <p:strVal val="1+#ppt_h/2"/>
                                          </p:val>
                                        </p:tav>
                                        <p:tav tm="100000">
                                          <p:val>
                                            <p:strVal val="#ppt_y"/>
                                          </p:val>
                                        </p:tav>
                                      </p:tavLst>
                                    </p:anim>
                                  </p:childTnLst>
                                </p:cTn>
                              </p:par>
                              <p:par>
                                <p:cTn id="44" presetID="7"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0" fill="hold"/>
                                        <p:tgtEl>
                                          <p:spTgt spid="12"/>
                                        </p:tgtEl>
                                        <p:attrNameLst>
                                          <p:attrName>ppt_x</p:attrName>
                                        </p:attrNameLst>
                                      </p:cBhvr>
                                      <p:tavLst>
                                        <p:tav tm="0">
                                          <p:val>
                                            <p:strVal val="#ppt_x"/>
                                          </p:val>
                                        </p:tav>
                                        <p:tav tm="100000">
                                          <p:val>
                                            <p:strVal val="#ppt_x"/>
                                          </p:val>
                                        </p:tav>
                                      </p:tavLst>
                                    </p:anim>
                                    <p:anim calcmode="lin" valueType="num">
                                      <p:cBhvr additive="base">
                                        <p:cTn id="47" dur="5000" fill="hold"/>
                                        <p:tgtEl>
                                          <p:spTgt spid="12"/>
                                        </p:tgtEl>
                                        <p:attrNameLst>
                                          <p:attrName>ppt_y</p:attrName>
                                        </p:attrNameLst>
                                      </p:cBhvr>
                                      <p:tavLst>
                                        <p:tav tm="0">
                                          <p:val>
                                            <p:strVal val="1+#ppt_h/2"/>
                                          </p:val>
                                        </p:tav>
                                        <p:tav tm="100000">
                                          <p:val>
                                            <p:strVal val="#ppt_y"/>
                                          </p:val>
                                        </p:tav>
                                      </p:tavLst>
                                    </p:anim>
                                  </p:childTnLst>
                                </p:cTn>
                              </p:par>
                              <p:par>
                                <p:cTn id="48" presetID="7"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0" fill="hold"/>
                                        <p:tgtEl>
                                          <p:spTgt spid="13"/>
                                        </p:tgtEl>
                                        <p:attrNameLst>
                                          <p:attrName>ppt_x</p:attrName>
                                        </p:attrNameLst>
                                      </p:cBhvr>
                                      <p:tavLst>
                                        <p:tav tm="0">
                                          <p:val>
                                            <p:strVal val="#ppt_x"/>
                                          </p:val>
                                        </p:tav>
                                        <p:tav tm="100000">
                                          <p:val>
                                            <p:strVal val="#ppt_x"/>
                                          </p:val>
                                        </p:tav>
                                      </p:tavLst>
                                    </p:anim>
                                    <p:anim calcmode="lin" valueType="num">
                                      <p:cBhvr additive="base">
                                        <p:cTn id="51"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randombar(horizont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autoUpdateAnimBg="0"/>
      <p:bldP spid="5" grpId="0" animBg="1" autoUpdateAnimBg="0"/>
      <p:bldP spid="6" grpId="0" animBg="1" autoUpdateAnimBg="0"/>
      <p:bldP spid="7" grpId="0" animBg="1" autoUpdateAnimBg="0"/>
      <p:bldP spid="8" grpId="0" animBg="1" autoUpdateAnimBg="0"/>
      <p:bldP spid="9" grpId="0" animBg="1" autoUpdateAnimBg="0"/>
      <p:bldP spid="11" grpId="0" animBg="1" autoUpdateAnimBg="0"/>
      <p:bldP spid="12" grpId="0" animBg="1" autoUpdateAnimBg="0"/>
      <p:bldP spid="13" grpId="0" animBg="1" autoUpdateAnimBg="0"/>
      <p:bldP spid="10"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ceso alternativo 5"/>
          <p:cNvSpPr/>
          <p:nvPr/>
        </p:nvSpPr>
        <p:spPr>
          <a:xfrm>
            <a:off x="1960186" y="264381"/>
            <a:ext cx="5697415" cy="576776"/>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FORMULAR </a:t>
            </a:r>
            <a:endParaRPr lang="es-ES" sz="3200" b="1" dirty="0">
              <a:ln w="0"/>
              <a:solidFill>
                <a:schemeClr val="tx1"/>
              </a:solidFill>
              <a:effectLst>
                <a:outerShdw blurRad="38100" dist="19050" dir="2700000" algn="tl" rotWithShape="0">
                  <a:schemeClr val="dk1">
                    <a:alpha val="40000"/>
                  </a:schemeClr>
                </a:outerShdw>
              </a:effectLst>
            </a:endParaRPr>
          </a:p>
        </p:txBody>
      </p:sp>
      <p:sp>
        <p:nvSpPr>
          <p:cNvPr id="7" name="Proceso alternativo 6"/>
          <p:cNvSpPr/>
          <p:nvPr/>
        </p:nvSpPr>
        <p:spPr>
          <a:xfrm>
            <a:off x="469011" y="1044699"/>
            <a:ext cx="8595359" cy="1034415"/>
          </a:xfrm>
          <a:prstGeom prst="flowChartAlternateProcess">
            <a:avLst/>
          </a:prstGeom>
          <a:noFill/>
          <a:ln>
            <a:solidFill>
              <a:srgbClr val="0000FF"/>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defRPr/>
            </a:pPr>
            <a:r>
              <a:rPr lang="es-CO" sz="3200" b="1" dirty="0"/>
              <a:t>ES </a:t>
            </a:r>
            <a:r>
              <a:rPr lang="es-CO" sz="3200" b="1" dirty="0">
                <a:solidFill>
                  <a:schemeClr val="tx1"/>
                </a:solidFill>
              </a:rPr>
              <a:t>EL PROCESO DE IDENTIFICAR Y PREPARAR SOLUCIONES  </a:t>
            </a:r>
          </a:p>
        </p:txBody>
      </p:sp>
      <p:sp>
        <p:nvSpPr>
          <p:cNvPr id="8" name="Proceso alternativo 7"/>
          <p:cNvSpPr/>
          <p:nvPr/>
        </p:nvSpPr>
        <p:spPr>
          <a:xfrm>
            <a:off x="567485" y="2225510"/>
            <a:ext cx="3756073" cy="395646"/>
          </a:xfrm>
          <a:prstGeom prst="flowChartAlternateProcess">
            <a:avLst/>
          </a:prstGeom>
          <a:noFill/>
          <a:ln w="28575">
            <a:solidFill>
              <a:srgbClr val="66FFFF"/>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IDENTIFICA</a:t>
            </a:r>
            <a:endParaRPr lang="es-ES" dirty="0">
              <a:solidFill>
                <a:schemeClr val="tx1"/>
              </a:solidFill>
            </a:endParaRPr>
          </a:p>
        </p:txBody>
      </p:sp>
      <p:sp>
        <p:nvSpPr>
          <p:cNvPr id="9" name="Proceso alternativo 8"/>
          <p:cNvSpPr/>
          <p:nvPr/>
        </p:nvSpPr>
        <p:spPr>
          <a:xfrm>
            <a:off x="5575584" y="2211443"/>
            <a:ext cx="3812345" cy="409713"/>
          </a:xfrm>
          <a:prstGeom prst="flowChartAlternateProcess">
            <a:avLst/>
          </a:prstGeom>
          <a:noFill/>
          <a:ln w="28575">
            <a:solidFill>
              <a:srgbClr val="66FFFF"/>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PREPARA </a:t>
            </a:r>
            <a:endParaRPr lang="es-ES" dirty="0">
              <a:solidFill>
                <a:schemeClr val="tx1"/>
              </a:solidFill>
            </a:endParaRPr>
          </a:p>
        </p:txBody>
      </p:sp>
      <p:graphicFrame>
        <p:nvGraphicFramePr>
          <p:cNvPr id="10" name="Tabla 9"/>
          <p:cNvGraphicFramePr>
            <a:graphicFrameLocks noGrp="1"/>
          </p:cNvGraphicFramePr>
          <p:nvPr>
            <p:extLst>
              <p:ext uri="{D42A27DB-BD31-4B8C-83A1-F6EECF244321}">
                <p14:modId xmlns:p14="http://schemas.microsoft.com/office/powerpoint/2010/main" val="3383327781"/>
              </p:ext>
            </p:extLst>
          </p:nvPr>
        </p:nvGraphicFramePr>
        <p:xfrm>
          <a:off x="511214" y="2767552"/>
          <a:ext cx="3812345" cy="3901931"/>
        </p:xfrm>
        <a:graphic>
          <a:graphicData uri="http://schemas.openxmlformats.org/drawingml/2006/table">
            <a:tbl>
              <a:tblPr>
                <a:effectLst>
                  <a:innerShdw blurRad="114300">
                    <a:prstClr val="black"/>
                  </a:innerShdw>
                </a:effectLst>
                <a:tableStyleId>{5C22544A-7EE6-4342-B048-85BDC9FD1C3A}</a:tableStyleId>
              </a:tblPr>
              <a:tblGrid>
                <a:gridCol w="2292231">
                  <a:extLst>
                    <a:ext uri="{9D8B030D-6E8A-4147-A177-3AD203B41FA5}">
                      <a16:colId xmlns:a16="http://schemas.microsoft.com/office/drawing/2014/main" xmlns="" val="20000"/>
                    </a:ext>
                  </a:extLst>
                </a:gridCol>
                <a:gridCol w="1520114">
                  <a:extLst>
                    <a:ext uri="{9D8B030D-6E8A-4147-A177-3AD203B41FA5}">
                      <a16:colId xmlns:a16="http://schemas.microsoft.com/office/drawing/2014/main" xmlns="" val="20001"/>
                    </a:ext>
                  </a:extLst>
                </a:gridCol>
              </a:tblGrid>
              <a:tr h="403116">
                <a:tc gridSpan="2">
                  <a:txBody>
                    <a:bodyPr/>
                    <a:lstStyle/>
                    <a:p>
                      <a:pPr algn="ctr" fontAlgn="ctr"/>
                      <a:r>
                        <a:rPr lang="es-ES" sz="1400" u="none" strike="noStrike" dirty="0">
                          <a:effectLst/>
                        </a:rPr>
                        <a:t>ALINEACIÓN CON POLÍTICAS </a:t>
                      </a:r>
                      <a:r>
                        <a:rPr lang="es-ES" sz="1000" u="none" strike="noStrike" dirty="0">
                          <a:effectLst/>
                        </a:rPr>
                        <a:t>PUBLICAS NACIONALES Y DEPARTAMENTALES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hMerge="1">
                  <a:txBody>
                    <a:bodyPr/>
                    <a:lstStyle/>
                    <a:p>
                      <a:endParaRPr lang="es-ES"/>
                    </a:p>
                  </a:txBody>
                  <a:tcPr/>
                </a:tc>
                <a:extLst>
                  <a:ext uri="{0D108BD9-81ED-4DB2-BD59-A6C34878D82A}">
                    <a16:rowId xmlns:a16="http://schemas.microsoft.com/office/drawing/2014/main" xmlns="" val="10000"/>
                  </a:ext>
                </a:extLst>
              </a:tr>
              <a:tr h="197116">
                <a:tc rowSpan="3">
                  <a:txBody>
                    <a:bodyPr/>
                    <a:lstStyle/>
                    <a:p>
                      <a:pPr algn="ctr" fontAlgn="ctr"/>
                      <a:r>
                        <a:rPr lang="es-ES" sz="1400" u="none" strike="noStrike" dirty="0">
                          <a:effectLst/>
                        </a:rPr>
                        <a:t>PROBLEMA</a:t>
                      </a:r>
                      <a:endParaRPr lang="es-ES" sz="1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DEFINICION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1"/>
                  </a:ext>
                </a:extLst>
              </a:tr>
              <a:tr h="295675">
                <a:tc vMerge="1">
                  <a:txBody>
                    <a:bodyPr/>
                    <a:lstStyle/>
                    <a:p>
                      <a:endParaRPr lang="es-ES"/>
                    </a:p>
                  </a:txBody>
                  <a:tcPr/>
                </a:tc>
                <a:tc>
                  <a:txBody>
                    <a:bodyPr/>
                    <a:lstStyle/>
                    <a:p>
                      <a:pPr algn="just" fontAlgn="ctr"/>
                      <a:r>
                        <a:rPr lang="es-ES" sz="1000" u="none" strike="noStrike" dirty="0">
                          <a:effectLst/>
                        </a:rPr>
                        <a:t>SITUACION EXISTENTE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2"/>
                  </a:ext>
                </a:extLst>
              </a:tr>
              <a:tr h="197116">
                <a:tc vMerge="1">
                  <a:txBody>
                    <a:bodyPr/>
                    <a:lstStyle/>
                    <a:p>
                      <a:endParaRPr lang="es-ES"/>
                    </a:p>
                  </a:txBody>
                  <a:tcPr/>
                </a:tc>
                <a:tc>
                  <a:txBody>
                    <a:bodyPr/>
                    <a:lstStyle/>
                    <a:p>
                      <a:pPr algn="just" fontAlgn="ctr"/>
                      <a:r>
                        <a:rPr lang="es-ES" sz="1000" u="none" strike="noStrike" dirty="0">
                          <a:effectLst/>
                        </a:rPr>
                        <a:t>MAGNITUD</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3"/>
                  </a:ext>
                </a:extLst>
              </a:tr>
              <a:tr h="295675">
                <a:tc rowSpan="2">
                  <a:txBody>
                    <a:bodyPr/>
                    <a:lstStyle/>
                    <a:p>
                      <a:pPr algn="ctr" fontAlgn="ctr"/>
                      <a:r>
                        <a:rPr lang="es-ES" sz="1400" u="none" strike="noStrike" dirty="0">
                          <a:effectLst/>
                        </a:rPr>
                        <a:t>CAUSAS</a:t>
                      </a:r>
                      <a:r>
                        <a:rPr lang="es-ES" sz="1000" u="none" strike="noStrike" dirty="0">
                          <a:effectLst/>
                        </a:rPr>
                        <a:t> QUE LO GENERAN EL PROBLEMA</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DIRECTAS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4"/>
                  </a:ext>
                </a:extLst>
              </a:tr>
              <a:tr h="197116">
                <a:tc vMerge="1">
                  <a:txBody>
                    <a:bodyPr/>
                    <a:lstStyle/>
                    <a:p>
                      <a:endParaRPr lang="es-ES"/>
                    </a:p>
                  </a:txBody>
                  <a:tcPr/>
                </a:tc>
                <a:tc>
                  <a:txBody>
                    <a:bodyPr/>
                    <a:lstStyle/>
                    <a:p>
                      <a:pPr algn="just" fontAlgn="ctr"/>
                      <a:r>
                        <a:rPr lang="es-ES" sz="1000" u="none" strike="noStrike" dirty="0">
                          <a:effectLst/>
                        </a:rPr>
                        <a:t>INDIRECTAS</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5"/>
                  </a:ext>
                </a:extLst>
              </a:tr>
              <a:tr h="295675">
                <a:tc rowSpan="2">
                  <a:txBody>
                    <a:bodyPr/>
                    <a:lstStyle/>
                    <a:p>
                      <a:pPr algn="ctr" fontAlgn="ctr"/>
                      <a:r>
                        <a:rPr lang="es-ES" sz="1400" u="none" strike="noStrike" dirty="0">
                          <a:effectLst/>
                        </a:rPr>
                        <a:t>EFECTOS</a:t>
                      </a:r>
                      <a:r>
                        <a:rPr lang="es-ES" sz="1000" u="none" strike="noStrike" dirty="0">
                          <a:effectLst/>
                        </a:rPr>
                        <a:t> GENERADOS POR  EL PROBLEMA</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DIRECTOS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6"/>
                  </a:ext>
                </a:extLst>
              </a:tr>
              <a:tr h="197116">
                <a:tc vMerge="1">
                  <a:txBody>
                    <a:bodyPr/>
                    <a:lstStyle/>
                    <a:p>
                      <a:endParaRPr lang="es-ES"/>
                    </a:p>
                  </a:txBody>
                  <a:tcPr/>
                </a:tc>
                <a:tc>
                  <a:txBody>
                    <a:bodyPr/>
                    <a:lstStyle/>
                    <a:p>
                      <a:pPr algn="just" fontAlgn="ctr"/>
                      <a:r>
                        <a:rPr lang="es-ES" sz="1000" u="none" strike="noStrike" dirty="0">
                          <a:effectLst/>
                        </a:rPr>
                        <a:t>INDIRECTOS</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7"/>
                  </a:ext>
                </a:extLst>
              </a:tr>
              <a:tr h="739187">
                <a:tc>
                  <a:txBody>
                    <a:bodyPr/>
                    <a:lstStyle/>
                    <a:p>
                      <a:pPr algn="ctr" fontAlgn="ctr"/>
                      <a:r>
                        <a:rPr lang="es-ES" sz="1400" u="none" strike="noStrike" dirty="0">
                          <a:effectLst/>
                        </a:rPr>
                        <a:t>PARTICIPANTES </a:t>
                      </a:r>
                      <a:endParaRPr lang="es-ES" sz="1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ACTORES , ENTIDAD, POSICIÓN Y TIPO DE CONTRIBUCIÓN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8"/>
                  </a:ext>
                </a:extLst>
              </a:tr>
              <a:tr h="197116">
                <a:tc rowSpan="2">
                  <a:txBody>
                    <a:bodyPr/>
                    <a:lstStyle/>
                    <a:p>
                      <a:pPr algn="ctr" fontAlgn="ctr"/>
                      <a:r>
                        <a:rPr lang="es-ES" sz="1400" u="none" strike="noStrike" dirty="0">
                          <a:effectLst/>
                        </a:rPr>
                        <a:t>POBLACION</a:t>
                      </a:r>
                      <a:r>
                        <a:rPr lang="es-ES" sz="1000" u="none" strike="noStrike" dirty="0">
                          <a:effectLst/>
                        </a:rPr>
                        <a:t>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AFECTADA</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9"/>
                  </a:ext>
                </a:extLst>
              </a:tr>
              <a:tr h="197116">
                <a:tc vMerge="1">
                  <a:txBody>
                    <a:bodyPr/>
                    <a:lstStyle/>
                    <a:p>
                      <a:endParaRPr lang="es-ES"/>
                    </a:p>
                  </a:txBody>
                  <a:tcPr/>
                </a:tc>
                <a:tc>
                  <a:txBody>
                    <a:bodyPr/>
                    <a:lstStyle/>
                    <a:p>
                      <a:pPr algn="just" fontAlgn="ctr"/>
                      <a:r>
                        <a:rPr lang="es-ES" sz="1000" u="none" strike="noStrike" dirty="0">
                          <a:effectLst/>
                        </a:rPr>
                        <a:t>OBJETIVO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0"/>
                  </a:ext>
                </a:extLst>
              </a:tr>
              <a:tr h="197116">
                <a:tc rowSpan="2">
                  <a:txBody>
                    <a:bodyPr/>
                    <a:lstStyle/>
                    <a:p>
                      <a:pPr algn="ctr" fontAlgn="ctr"/>
                      <a:r>
                        <a:rPr lang="es-ES" sz="1400" u="none" strike="noStrike" dirty="0">
                          <a:effectLst/>
                        </a:rPr>
                        <a:t>OBJETIVOS </a:t>
                      </a:r>
                      <a:r>
                        <a:rPr lang="es-ES" sz="1000" u="none" strike="noStrike" dirty="0">
                          <a:effectLst/>
                        </a:rPr>
                        <a:t> E INDICADORES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000" u="none" strike="noStrike" dirty="0">
                          <a:effectLst/>
                        </a:rPr>
                        <a:t>GENERAL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1"/>
                  </a:ext>
                </a:extLst>
              </a:tr>
              <a:tr h="197116">
                <a:tc vMerge="1">
                  <a:txBody>
                    <a:bodyPr/>
                    <a:lstStyle/>
                    <a:p>
                      <a:endParaRPr lang="es-ES"/>
                    </a:p>
                  </a:txBody>
                  <a:tcPr/>
                </a:tc>
                <a:tc>
                  <a:txBody>
                    <a:bodyPr/>
                    <a:lstStyle/>
                    <a:p>
                      <a:pPr algn="just" fontAlgn="ctr"/>
                      <a:r>
                        <a:rPr lang="es-ES" sz="1000" u="none" strike="noStrike" dirty="0">
                          <a:effectLst/>
                        </a:rPr>
                        <a:t>ESPECÍFICOS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2"/>
                  </a:ext>
                </a:extLst>
              </a:tr>
              <a:tr h="295675">
                <a:tc gridSpan="2">
                  <a:txBody>
                    <a:bodyPr/>
                    <a:lstStyle/>
                    <a:p>
                      <a:pPr algn="ctr" fontAlgn="ctr"/>
                      <a:r>
                        <a:rPr lang="es-ES" sz="1400" u="none" strike="noStrike" dirty="0">
                          <a:effectLst/>
                        </a:rPr>
                        <a:t>ALTERNATIVAS</a:t>
                      </a:r>
                      <a:r>
                        <a:rPr lang="es-ES" sz="1000" u="none" strike="noStrike" dirty="0">
                          <a:effectLst/>
                        </a:rPr>
                        <a:t> DE SOLUCIÓN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hMerge="1">
                  <a:txBody>
                    <a:bodyPr/>
                    <a:lstStyle/>
                    <a:p>
                      <a:endParaRPr lang="es-ES"/>
                    </a:p>
                  </a:txBody>
                  <a:tcPr/>
                </a:tc>
                <a:extLst>
                  <a:ext uri="{0D108BD9-81ED-4DB2-BD59-A6C34878D82A}">
                    <a16:rowId xmlns:a16="http://schemas.microsoft.com/office/drawing/2014/main" xmlns="" val="10013"/>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701740762"/>
              </p:ext>
            </p:extLst>
          </p:nvPr>
        </p:nvGraphicFramePr>
        <p:xfrm>
          <a:off x="5575584" y="2753485"/>
          <a:ext cx="3953021" cy="3979499"/>
        </p:xfrm>
        <a:graphic>
          <a:graphicData uri="http://schemas.openxmlformats.org/drawingml/2006/table">
            <a:tbl>
              <a:tblPr>
                <a:effectLst>
                  <a:innerShdw blurRad="114300">
                    <a:prstClr val="black"/>
                  </a:innerShdw>
                </a:effectLst>
                <a:tableStyleId>{5C22544A-7EE6-4342-B048-85BDC9FD1C3A}</a:tableStyleId>
              </a:tblPr>
              <a:tblGrid>
                <a:gridCol w="2147989">
                  <a:extLst>
                    <a:ext uri="{9D8B030D-6E8A-4147-A177-3AD203B41FA5}">
                      <a16:colId xmlns:a16="http://schemas.microsoft.com/office/drawing/2014/main" xmlns="" val="20000"/>
                    </a:ext>
                  </a:extLst>
                </a:gridCol>
                <a:gridCol w="1805032">
                  <a:extLst>
                    <a:ext uri="{9D8B030D-6E8A-4147-A177-3AD203B41FA5}">
                      <a16:colId xmlns:a16="http://schemas.microsoft.com/office/drawing/2014/main" xmlns="" val="20001"/>
                    </a:ext>
                  </a:extLst>
                </a:gridCol>
              </a:tblGrid>
              <a:tr h="223676">
                <a:tc gridSpan="2">
                  <a:txBody>
                    <a:bodyPr/>
                    <a:lstStyle/>
                    <a:p>
                      <a:pPr algn="ctr" fontAlgn="ctr"/>
                      <a:r>
                        <a:rPr lang="es-ES" sz="1000" u="none" strike="noStrike" dirty="0">
                          <a:effectLst/>
                        </a:rPr>
                        <a:t>ANALISIS</a:t>
                      </a:r>
                      <a:r>
                        <a:rPr lang="es-ES" sz="1400" u="none" strike="noStrike" dirty="0">
                          <a:effectLst/>
                        </a:rPr>
                        <a:t> TÉCNICO </a:t>
                      </a:r>
                      <a:endParaRPr lang="es-ES" sz="1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0"/>
                  </a:ext>
                </a:extLst>
              </a:tr>
              <a:tr h="233917">
                <a:tc gridSpan="2">
                  <a:txBody>
                    <a:bodyPr/>
                    <a:lstStyle/>
                    <a:p>
                      <a:pPr algn="ctr" fontAlgn="ctr"/>
                      <a:r>
                        <a:rPr lang="es-ES" sz="1400" u="none" strike="noStrike" dirty="0">
                          <a:effectLst/>
                        </a:rPr>
                        <a:t>LOCALIZACION</a:t>
                      </a:r>
                      <a:r>
                        <a:rPr lang="es-ES" sz="1000" u="none" strike="noStrike" dirty="0">
                          <a:effectLst/>
                        </a:rPr>
                        <a:t>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1"/>
                  </a:ext>
                </a:extLst>
              </a:tr>
              <a:tr h="223676">
                <a:tc gridSpan="2">
                  <a:txBody>
                    <a:bodyPr/>
                    <a:lstStyle/>
                    <a:p>
                      <a:pPr algn="ctr" fontAlgn="ctr"/>
                      <a:r>
                        <a:rPr lang="es-ES" sz="1000" u="none" strike="noStrike" dirty="0">
                          <a:effectLst/>
                        </a:rPr>
                        <a:t>IDENTIFICA </a:t>
                      </a:r>
                      <a:r>
                        <a:rPr lang="es-ES" sz="1400" u="none" strike="noStrike" dirty="0">
                          <a:effectLst/>
                        </a:rPr>
                        <a:t>PRODUCTOS</a:t>
                      </a:r>
                      <a:endParaRPr lang="es-ES" sz="1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2"/>
                  </a:ext>
                </a:extLst>
              </a:tr>
              <a:tr h="233917">
                <a:tc rowSpan="4">
                  <a:txBody>
                    <a:bodyPr/>
                    <a:lstStyle/>
                    <a:p>
                      <a:pPr algn="ctr" fontAlgn="ctr"/>
                      <a:r>
                        <a:rPr lang="es-ES" sz="1000" u="none" strike="noStrike" dirty="0">
                          <a:effectLst/>
                        </a:rPr>
                        <a:t>PLANTEAN LAS </a:t>
                      </a:r>
                      <a:r>
                        <a:rPr lang="es-ES" sz="1400" u="none" strike="noStrike" dirty="0">
                          <a:effectLst/>
                        </a:rPr>
                        <a:t>ACTIVIDADES</a:t>
                      </a:r>
                      <a:r>
                        <a:rPr lang="es-ES" sz="1000" u="none" strike="noStrike" dirty="0">
                          <a:effectLst/>
                        </a:rPr>
                        <a:t>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000" u="none" strike="noStrike" dirty="0">
                          <a:effectLst/>
                        </a:rPr>
                        <a:t>COSTO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3"/>
                  </a:ext>
                </a:extLst>
              </a:tr>
              <a:tr h="269005">
                <a:tc vMerge="1">
                  <a:txBody>
                    <a:bodyPr/>
                    <a:lstStyle/>
                    <a:p>
                      <a:endParaRPr lang="es-ES"/>
                    </a:p>
                  </a:txBody>
                  <a:tcPr/>
                </a:tc>
                <a:tc>
                  <a:txBody>
                    <a:bodyPr/>
                    <a:lstStyle/>
                    <a:p>
                      <a:pPr algn="just" fontAlgn="ctr"/>
                      <a:r>
                        <a:rPr lang="es-ES" sz="1000" u="none" strike="noStrike" dirty="0">
                          <a:effectLst/>
                        </a:rPr>
                        <a:t>UNIDAD DE MEDIDA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4"/>
                  </a:ext>
                </a:extLst>
              </a:tr>
              <a:tr h="233917">
                <a:tc vMerge="1">
                  <a:txBody>
                    <a:bodyPr/>
                    <a:lstStyle/>
                    <a:p>
                      <a:endParaRPr lang="es-ES"/>
                    </a:p>
                  </a:txBody>
                  <a:tcPr/>
                </a:tc>
                <a:tc>
                  <a:txBody>
                    <a:bodyPr/>
                    <a:lstStyle/>
                    <a:p>
                      <a:pPr algn="just" fontAlgn="ctr"/>
                      <a:r>
                        <a:rPr lang="es-ES" sz="1000" u="none" strike="noStrike" dirty="0">
                          <a:effectLst/>
                        </a:rPr>
                        <a:t>RUTA CRITICA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5"/>
                  </a:ext>
                </a:extLst>
              </a:tr>
              <a:tr h="350875">
                <a:tc vMerge="1">
                  <a:txBody>
                    <a:bodyPr/>
                    <a:lstStyle/>
                    <a:p>
                      <a:endParaRPr lang="es-ES"/>
                    </a:p>
                  </a:txBody>
                  <a:tcPr/>
                </a:tc>
                <a:tc>
                  <a:txBody>
                    <a:bodyPr/>
                    <a:lstStyle/>
                    <a:p>
                      <a:pPr algn="just" fontAlgn="ctr"/>
                      <a:r>
                        <a:rPr lang="es-ES" sz="1000" u="none" strike="noStrike" dirty="0">
                          <a:effectLst/>
                        </a:rPr>
                        <a:t>CUALIFICA EL TIPO DE GASTO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6"/>
                  </a:ext>
                </a:extLst>
              </a:tr>
              <a:tr h="175439">
                <a:tc rowSpan="5">
                  <a:txBody>
                    <a:bodyPr/>
                    <a:lstStyle/>
                    <a:p>
                      <a:pPr algn="ctr" fontAlgn="ctr"/>
                      <a:r>
                        <a:rPr lang="es-ES" sz="1000" u="none" strike="noStrike" dirty="0">
                          <a:effectLst/>
                        </a:rPr>
                        <a:t>ANÁLISIS DE</a:t>
                      </a:r>
                      <a:r>
                        <a:rPr lang="es-ES" sz="1400" u="none" strike="noStrike" dirty="0">
                          <a:effectLst/>
                        </a:rPr>
                        <a:t> RIESGOS </a:t>
                      </a:r>
                      <a:endParaRPr lang="es-ES" sz="1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000" u="none" strike="noStrike" dirty="0">
                          <a:effectLst/>
                        </a:rPr>
                        <a:t>TIPO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7"/>
                  </a:ext>
                </a:extLst>
              </a:tr>
              <a:tr h="269005">
                <a:tc vMerge="1">
                  <a:txBody>
                    <a:bodyPr/>
                    <a:lstStyle/>
                    <a:p>
                      <a:endParaRPr lang="es-ES"/>
                    </a:p>
                  </a:txBody>
                  <a:tcPr/>
                </a:tc>
                <a:tc>
                  <a:txBody>
                    <a:bodyPr/>
                    <a:lstStyle/>
                    <a:p>
                      <a:pPr algn="just" fontAlgn="ctr"/>
                      <a:r>
                        <a:rPr lang="es-ES" sz="1000" u="none" strike="noStrike" dirty="0">
                          <a:effectLst/>
                        </a:rPr>
                        <a:t>DESCRIPCIÓN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8"/>
                  </a:ext>
                </a:extLst>
              </a:tr>
              <a:tr h="350875">
                <a:tc vMerge="1">
                  <a:txBody>
                    <a:bodyPr/>
                    <a:lstStyle/>
                    <a:p>
                      <a:endParaRPr lang="es-ES"/>
                    </a:p>
                  </a:txBody>
                  <a:tcPr/>
                </a:tc>
                <a:tc>
                  <a:txBody>
                    <a:bodyPr/>
                    <a:lstStyle/>
                    <a:p>
                      <a:pPr algn="just" fontAlgn="ctr"/>
                      <a:r>
                        <a:rPr lang="es-ES" sz="1000" u="none" strike="noStrike" dirty="0">
                          <a:effectLst/>
                        </a:rPr>
                        <a:t>PROBABILIDAD E IMPACTO</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9"/>
                  </a:ext>
                </a:extLst>
              </a:tr>
              <a:tr h="233917">
                <a:tc vMerge="1">
                  <a:txBody>
                    <a:bodyPr/>
                    <a:lstStyle/>
                    <a:p>
                      <a:endParaRPr lang="es-ES"/>
                    </a:p>
                  </a:txBody>
                  <a:tcPr/>
                </a:tc>
                <a:tc>
                  <a:txBody>
                    <a:bodyPr/>
                    <a:lstStyle/>
                    <a:p>
                      <a:pPr algn="just" fontAlgn="ctr"/>
                      <a:r>
                        <a:rPr lang="es-ES" sz="1000" u="none" strike="noStrike" dirty="0">
                          <a:effectLst/>
                        </a:rPr>
                        <a:t>EFECTOS</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0"/>
                  </a:ext>
                </a:extLst>
              </a:tr>
              <a:tr h="350875">
                <a:tc vMerge="1">
                  <a:txBody>
                    <a:bodyPr/>
                    <a:lstStyle/>
                    <a:p>
                      <a:endParaRPr lang="es-ES"/>
                    </a:p>
                  </a:txBody>
                  <a:tcPr/>
                </a:tc>
                <a:tc>
                  <a:txBody>
                    <a:bodyPr/>
                    <a:lstStyle/>
                    <a:p>
                      <a:pPr algn="just" fontAlgn="ctr"/>
                      <a:r>
                        <a:rPr lang="es-ES" sz="1000" u="none" strike="noStrike" dirty="0">
                          <a:effectLst/>
                        </a:rPr>
                        <a:t>MEDIDA DE MITIGACIÓN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1"/>
                  </a:ext>
                </a:extLst>
              </a:tr>
              <a:tr h="245613">
                <a:tc rowSpan="3">
                  <a:txBody>
                    <a:bodyPr/>
                    <a:lstStyle/>
                    <a:p>
                      <a:pPr algn="ctr" fontAlgn="ctr"/>
                      <a:r>
                        <a:rPr lang="es-ES" sz="1000" u="none" strike="noStrike" dirty="0">
                          <a:effectLst/>
                        </a:rPr>
                        <a:t>INGRESOS Y/O </a:t>
                      </a:r>
                      <a:r>
                        <a:rPr lang="es-ES" sz="1400" u="none" strike="noStrike" dirty="0">
                          <a:effectLst/>
                        </a:rPr>
                        <a:t>BENEFICIOS</a:t>
                      </a:r>
                      <a:r>
                        <a:rPr lang="es-ES" sz="1000" u="none" strike="noStrike" dirty="0">
                          <a:effectLst/>
                        </a:rPr>
                        <a:t>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1000" u="none" strike="noStrike" dirty="0">
                          <a:effectLst/>
                        </a:rPr>
                        <a:t>IDENTIFICA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2"/>
                  </a:ext>
                </a:extLst>
              </a:tr>
              <a:tr h="350875">
                <a:tc vMerge="1">
                  <a:txBody>
                    <a:bodyPr/>
                    <a:lstStyle/>
                    <a:p>
                      <a:endParaRPr lang="es-ES"/>
                    </a:p>
                  </a:txBody>
                  <a:tcPr/>
                </a:tc>
                <a:tc>
                  <a:txBody>
                    <a:bodyPr/>
                    <a:lstStyle/>
                    <a:p>
                      <a:pPr algn="just" fontAlgn="ctr"/>
                      <a:r>
                        <a:rPr lang="es-ES" sz="1000" u="none" strike="noStrike" dirty="0">
                          <a:effectLst/>
                        </a:rPr>
                        <a:t>ESTABLECE UNA UNIDAD DE MEDIDA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3"/>
                  </a:ext>
                </a:extLst>
              </a:tr>
              <a:tr h="233917">
                <a:tc vMerge="1">
                  <a:txBody>
                    <a:bodyPr/>
                    <a:lstStyle/>
                    <a:p>
                      <a:endParaRPr lang="es-ES"/>
                    </a:p>
                  </a:txBody>
                  <a:tcPr/>
                </a:tc>
                <a:tc>
                  <a:txBody>
                    <a:bodyPr/>
                    <a:lstStyle/>
                    <a:p>
                      <a:pPr algn="just" fontAlgn="ctr"/>
                      <a:r>
                        <a:rPr lang="es-ES" sz="1000" u="none" strike="noStrike" dirty="0">
                          <a:effectLst/>
                        </a:rPr>
                        <a:t>SE CUANTIFICA </a:t>
                      </a:r>
                      <a:endParaRPr lang="es-ES" sz="1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2107704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ceso alternativo 5"/>
          <p:cNvSpPr/>
          <p:nvPr/>
        </p:nvSpPr>
        <p:spPr>
          <a:xfrm>
            <a:off x="4015707" y="917585"/>
            <a:ext cx="5949749" cy="1031136"/>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4800" b="1" dirty="0">
                <a:ln w="0"/>
                <a:solidFill>
                  <a:schemeClr val="tx1"/>
                </a:solidFill>
                <a:effectLst>
                  <a:outerShdw blurRad="38100" dist="19050" dir="2700000" algn="tl" rotWithShape="0">
                    <a:schemeClr val="dk1">
                      <a:alpha val="40000"/>
                    </a:schemeClr>
                  </a:outerShdw>
                </a:effectLst>
              </a:rPr>
              <a:t>FORMULAR </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7" name="Proceso alternativo 6"/>
          <p:cNvSpPr/>
          <p:nvPr/>
        </p:nvSpPr>
        <p:spPr>
          <a:xfrm>
            <a:off x="2819070" y="2672264"/>
            <a:ext cx="8595359" cy="1034415"/>
          </a:xfrm>
          <a:prstGeom prst="flowChartAlternateProcess">
            <a:avLst/>
          </a:prstGeom>
          <a:noFill/>
          <a:ln>
            <a:solidFill>
              <a:srgbClr val="0000FF"/>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defRPr/>
            </a:pPr>
            <a:r>
              <a:rPr lang="es-CO" sz="3200" b="1" dirty="0"/>
              <a:t>ES </a:t>
            </a:r>
            <a:r>
              <a:rPr lang="es-CO" sz="3200" b="1" dirty="0">
                <a:solidFill>
                  <a:schemeClr val="tx1"/>
                </a:solidFill>
              </a:rPr>
              <a:t>EL PROCESO DE IDENTIFICAR Y PREPARAR SOLUCIONES  </a:t>
            </a:r>
          </a:p>
        </p:txBody>
      </p:sp>
      <p:sp>
        <p:nvSpPr>
          <p:cNvPr id="12" name="Proceso alternativo 11"/>
          <p:cNvSpPr/>
          <p:nvPr/>
        </p:nvSpPr>
        <p:spPr>
          <a:xfrm>
            <a:off x="4015707" y="4884582"/>
            <a:ext cx="5697415" cy="576776"/>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CO" sz="3200" b="1" dirty="0">
                <a:ln w="0"/>
                <a:solidFill>
                  <a:schemeClr val="tx1"/>
                </a:solidFill>
                <a:effectLst>
                  <a:outerShdw blurRad="38100" dist="19050" dir="2700000" algn="tl" rotWithShape="0">
                    <a:schemeClr val="dk1">
                      <a:alpha val="40000"/>
                    </a:schemeClr>
                  </a:outerShdw>
                </a:effectLst>
              </a:rPr>
              <a:t>ETAPA DE PREINVERSIÓN  </a:t>
            </a:r>
            <a:endParaRPr lang="es-ES" sz="32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371310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0" y="233510"/>
            <a:ext cx="6027174" cy="919401"/>
          </a:xfrm>
          <a:prstGeom prst="roundRect">
            <a:avLst/>
          </a:prstGeom>
          <a:noFill/>
          <a:ln>
            <a:solidFill>
              <a:srgbClr val="9900CC"/>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PROPÓSITOS:</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2" name="Rectángulo redondeado 1"/>
          <p:cNvSpPr/>
          <p:nvPr/>
        </p:nvSpPr>
        <p:spPr>
          <a:xfrm>
            <a:off x="432618" y="1329071"/>
            <a:ext cx="11090787" cy="2758202"/>
          </a:xfrm>
          <a:prstGeom prst="roundRect">
            <a:avLst/>
          </a:prstGeom>
          <a:noFill/>
          <a:ln w="38100">
            <a:solidFill>
              <a:srgbClr val="0000FF"/>
            </a:solid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txBody>
          <a:bodyPr wrap="square">
            <a:spAutoFit/>
          </a:bodyPr>
          <a:lstStyle/>
          <a:p>
            <a:pPr algn="just">
              <a:spcBef>
                <a:spcPct val="0"/>
              </a:spcBef>
            </a:pPr>
            <a:r>
              <a:rPr lang="es-ES" sz="2600" dirty="0">
                <a:solidFill>
                  <a:schemeClr val="tx1"/>
                </a:solidFill>
                <a:latin typeface="Arial" panose="020B0604020202020204" pitchFamily="34" charset="0"/>
              </a:rPr>
              <a:t>Fortalecer las competencias  fundamentales, de los funcionarios municipales, en la formulación   y seguimiento a los Proyectos de Inversión,  y la interacción con las Plataformas Nacionales destinadas al Registro  y Seguimiento de los mismos, articulándolos a los instrumentos de planificación de menor complejidad como fundamentos básicos de la planificación estratégica.</a:t>
            </a:r>
          </a:p>
        </p:txBody>
      </p:sp>
      <p:sp>
        <p:nvSpPr>
          <p:cNvPr id="9" name="Rectángulo redondeado 8"/>
          <p:cNvSpPr/>
          <p:nvPr/>
        </p:nvSpPr>
        <p:spPr>
          <a:xfrm>
            <a:off x="432618" y="4148521"/>
            <a:ext cx="11090787" cy="2315528"/>
          </a:xfrm>
          <a:prstGeom prst="roundRect">
            <a:avLst/>
          </a:prstGeom>
          <a:noFill/>
          <a:ln w="38100">
            <a:solidFill>
              <a:srgbClr val="0000FF"/>
            </a:solid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txBody>
          <a:bodyPr wrap="square">
            <a:spAutoFit/>
          </a:bodyPr>
          <a:lstStyle/>
          <a:p>
            <a:pPr algn="just">
              <a:spcBef>
                <a:spcPct val="0"/>
              </a:spcBef>
            </a:pPr>
            <a:r>
              <a:rPr lang="es-ES" sz="2600" dirty="0">
                <a:solidFill>
                  <a:schemeClr val="tx1"/>
                </a:solidFill>
                <a:latin typeface="Arial" panose="020B0604020202020204" pitchFamily="34" charset="0"/>
              </a:rPr>
              <a:t>Identificar las Plataformas actuales  Metodología General Ajustada (M.G.A),  </a:t>
            </a:r>
            <a:r>
              <a:rPr lang="es-MX" sz="2600" dirty="0">
                <a:solidFill>
                  <a:schemeClr val="tx1"/>
                </a:solidFill>
                <a:latin typeface="Arial" panose="020B0604020202020204" pitchFamily="34" charset="0"/>
              </a:rPr>
              <a:t>Sistema Unificado de Inversiones y Finanzas Públicas (SUIFP) y El Sistema de Seguimiento de Proyectos de Inversión (SPI),</a:t>
            </a:r>
            <a:r>
              <a:rPr lang="es-ES" sz="2600" dirty="0">
                <a:solidFill>
                  <a:schemeClr val="tx1"/>
                </a:solidFill>
                <a:latin typeface="Arial" panose="020B0604020202020204" pitchFamily="34" charset="0"/>
              </a:rPr>
              <a:t> como aplicativos Nacionales asociados a la Formulación, programación, ejecución y seguimiento de los Proyectos de Inversión.</a:t>
            </a:r>
            <a:endParaRPr lang="es-CO" sz="2600" dirty="0">
              <a:solidFill>
                <a:schemeClr val="tx1"/>
              </a:solidFill>
              <a:latin typeface="Arial" panose="020B0604020202020204" pitchFamily="34" charset="0"/>
            </a:endParaRPr>
          </a:p>
        </p:txBody>
      </p:sp>
    </p:spTree>
    <p:extLst>
      <p:ext uri="{BB962C8B-B14F-4D97-AF65-F5344CB8AC3E}">
        <p14:creationId xmlns:p14="http://schemas.microsoft.com/office/powerpoint/2010/main" val="12233207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595737733"/>
              </p:ext>
            </p:extLst>
          </p:nvPr>
        </p:nvGraphicFramePr>
        <p:xfrm>
          <a:off x="408091" y="1221373"/>
          <a:ext cx="6655632" cy="5456422"/>
        </p:xfrm>
        <a:graphic>
          <a:graphicData uri="http://schemas.openxmlformats.org/drawingml/2006/table">
            <a:tbl>
              <a:tblPr>
                <a:effectLst>
                  <a:innerShdw blurRad="114300">
                    <a:prstClr val="black"/>
                  </a:innerShdw>
                </a:effectLst>
                <a:tableStyleId>{5C22544A-7EE6-4342-B048-85BDC9FD1C3A}</a:tableStyleId>
              </a:tblPr>
              <a:tblGrid>
                <a:gridCol w="4001801">
                  <a:extLst>
                    <a:ext uri="{9D8B030D-6E8A-4147-A177-3AD203B41FA5}">
                      <a16:colId xmlns:a16="http://schemas.microsoft.com/office/drawing/2014/main" xmlns="" val="20000"/>
                    </a:ext>
                  </a:extLst>
                </a:gridCol>
                <a:gridCol w="2653831">
                  <a:extLst>
                    <a:ext uri="{9D8B030D-6E8A-4147-A177-3AD203B41FA5}">
                      <a16:colId xmlns:a16="http://schemas.microsoft.com/office/drawing/2014/main" xmlns="" val="20001"/>
                    </a:ext>
                  </a:extLst>
                </a:gridCol>
              </a:tblGrid>
              <a:tr h="559187">
                <a:tc gridSpan="2">
                  <a:txBody>
                    <a:bodyPr/>
                    <a:lstStyle/>
                    <a:p>
                      <a:pPr algn="ctr" fontAlgn="ctr"/>
                      <a:r>
                        <a:rPr lang="es-ES" sz="1600" u="none" strike="noStrike" dirty="0">
                          <a:effectLst/>
                        </a:rPr>
                        <a:t>ALINEACIÓN CON POLÍTICAS PUBLICAS NACIONALES Y DEPARTAMENTALES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hMerge="1">
                  <a:txBody>
                    <a:bodyPr/>
                    <a:lstStyle/>
                    <a:p>
                      <a:endParaRPr lang="es-ES"/>
                    </a:p>
                  </a:txBody>
                  <a:tcPr/>
                </a:tc>
                <a:extLst>
                  <a:ext uri="{0D108BD9-81ED-4DB2-BD59-A6C34878D82A}">
                    <a16:rowId xmlns:a16="http://schemas.microsoft.com/office/drawing/2014/main" xmlns="" val="10000"/>
                  </a:ext>
                </a:extLst>
              </a:tr>
              <a:tr h="273433">
                <a:tc rowSpan="3">
                  <a:txBody>
                    <a:bodyPr/>
                    <a:lstStyle/>
                    <a:p>
                      <a:pPr algn="ctr" fontAlgn="ctr"/>
                      <a:r>
                        <a:rPr lang="es-ES" sz="1600" u="none" strike="noStrike" dirty="0">
                          <a:effectLst/>
                        </a:rPr>
                        <a:t>PROBLEMA</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600" u="none" strike="noStrike" dirty="0">
                          <a:effectLst/>
                        </a:rPr>
                        <a:t>DEFINICION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1"/>
                  </a:ext>
                </a:extLst>
              </a:tr>
              <a:tr h="410151">
                <a:tc vMerge="1">
                  <a:txBody>
                    <a:bodyPr/>
                    <a:lstStyle/>
                    <a:p>
                      <a:endParaRPr lang="es-ES"/>
                    </a:p>
                  </a:txBody>
                  <a:tcPr/>
                </a:tc>
                <a:tc>
                  <a:txBody>
                    <a:bodyPr/>
                    <a:lstStyle/>
                    <a:p>
                      <a:pPr algn="just" fontAlgn="ctr"/>
                      <a:r>
                        <a:rPr lang="es-ES" sz="1600" u="none" strike="noStrike" dirty="0">
                          <a:effectLst/>
                        </a:rPr>
                        <a:t>SITUACION EXISTENTE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2"/>
                  </a:ext>
                </a:extLst>
              </a:tr>
              <a:tr h="273433">
                <a:tc vMerge="1">
                  <a:txBody>
                    <a:bodyPr/>
                    <a:lstStyle/>
                    <a:p>
                      <a:endParaRPr lang="es-ES"/>
                    </a:p>
                  </a:txBody>
                  <a:tcPr/>
                </a:tc>
                <a:tc>
                  <a:txBody>
                    <a:bodyPr/>
                    <a:lstStyle/>
                    <a:p>
                      <a:pPr algn="just" fontAlgn="ctr"/>
                      <a:r>
                        <a:rPr lang="es-ES" sz="1600" u="none" strike="noStrike" dirty="0">
                          <a:effectLst/>
                        </a:rPr>
                        <a:t>MAGNITUD</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3"/>
                  </a:ext>
                </a:extLst>
              </a:tr>
              <a:tr h="410151">
                <a:tc rowSpan="2">
                  <a:txBody>
                    <a:bodyPr/>
                    <a:lstStyle/>
                    <a:p>
                      <a:pPr algn="ctr" fontAlgn="ctr"/>
                      <a:r>
                        <a:rPr lang="es-ES" sz="1600" u="none" strike="noStrike" dirty="0">
                          <a:effectLst/>
                        </a:rPr>
                        <a:t>CAUSAS QUE LO GENERAN EL PROBLEMA</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600" u="none" strike="noStrike" dirty="0">
                          <a:effectLst/>
                        </a:rPr>
                        <a:t>DIRECTAS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4"/>
                  </a:ext>
                </a:extLst>
              </a:tr>
              <a:tr h="273433">
                <a:tc vMerge="1">
                  <a:txBody>
                    <a:bodyPr/>
                    <a:lstStyle/>
                    <a:p>
                      <a:endParaRPr lang="es-ES"/>
                    </a:p>
                  </a:txBody>
                  <a:tcPr/>
                </a:tc>
                <a:tc>
                  <a:txBody>
                    <a:bodyPr/>
                    <a:lstStyle/>
                    <a:p>
                      <a:pPr algn="just" fontAlgn="ctr"/>
                      <a:r>
                        <a:rPr lang="es-ES" sz="1600" u="none" strike="noStrike" dirty="0">
                          <a:effectLst/>
                        </a:rPr>
                        <a:t>INDIRECTAS</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5"/>
                  </a:ext>
                </a:extLst>
              </a:tr>
              <a:tr h="410151">
                <a:tc rowSpan="2">
                  <a:txBody>
                    <a:bodyPr/>
                    <a:lstStyle/>
                    <a:p>
                      <a:pPr algn="ctr" fontAlgn="ctr"/>
                      <a:r>
                        <a:rPr lang="es-ES" sz="1600" u="none" strike="noStrike" dirty="0">
                          <a:effectLst/>
                        </a:rPr>
                        <a:t>EFECTOS GENERADOS POR  EL PROBLEMA</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600" u="none" strike="noStrike" dirty="0">
                          <a:effectLst/>
                        </a:rPr>
                        <a:t>DIRECTOS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6"/>
                  </a:ext>
                </a:extLst>
              </a:tr>
              <a:tr h="273433">
                <a:tc vMerge="1">
                  <a:txBody>
                    <a:bodyPr/>
                    <a:lstStyle/>
                    <a:p>
                      <a:endParaRPr lang="es-ES"/>
                    </a:p>
                  </a:txBody>
                  <a:tcPr/>
                </a:tc>
                <a:tc>
                  <a:txBody>
                    <a:bodyPr/>
                    <a:lstStyle/>
                    <a:p>
                      <a:pPr algn="just" fontAlgn="ctr"/>
                      <a:r>
                        <a:rPr lang="es-ES" sz="1600" u="none" strike="noStrike" dirty="0">
                          <a:effectLst/>
                        </a:rPr>
                        <a:t>INDIRECTOS</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7"/>
                  </a:ext>
                </a:extLst>
              </a:tr>
              <a:tr h="1025374">
                <a:tc>
                  <a:txBody>
                    <a:bodyPr/>
                    <a:lstStyle/>
                    <a:p>
                      <a:pPr algn="ctr" fontAlgn="ctr"/>
                      <a:r>
                        <a:rPr lang="es-ES" sz="1600" u="none" strike="noStrike" dirty="0">
                          <a:effectLst/>
                        </a:rPr>
                        <a:t>PARTICIPANTES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600" u="none" strike="noStrike" dirty="0">
                          <a:effectLst/>
                        </a:rPr>
                        <a:t>ACTORES , ENTIDAD, POSICIÓN Y TIPO DE CONTRIBUCIÓN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08"/>
                  </a:ext>
                </a:extLst>
              </a:tr>
              <a:tr h="273433">
                <a:tc rowSpan="2">
                  <a:txBody>
                    <a:bodyPr/>
                    <a:lstStyle/>
                    <a:p>
                      <a:pPr algn="ctr" fontAlgn="ctr"/>
                      <a:r>
                        <a:rPr lang="es-ES" sz="1600" u="none" strike="noStrike" dirty="0">
                          <a:effectLst/>
                        </a:rPr>
                        <a:t>POBLACION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tc>
                  <a:txBody>
                    <a:bodyPr/>
                    <a:lstStyle/>
                    <a:p>
                      <a:pPr algn="just" fontAlgn="ctr"/>
                      <a:r>
                        <a:rPr lang="es-ES" sz="1600" u="none" strike="noStrike" dirty="0">
                          <a:effectLst/>
                        </a:rPr>
                        <a:t>AFECTADA</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09"/>
                  </a:ext>
                </a:extLst>
              </a:tr>
              <a:tr h="273433">
                <a:tc vMerge="1">
                  <a:txBody>
                    <a:bodyPr/>
                    <a:lstStyle/>
                    <a:p>
                      <a:endParaRPr lang="es-ES"/>
                    </a:p>
                  </a:txBody>
                  <a:tcPr/>
                </a:tc>
                <a:tc>
                  <a:txBody>
                    <a:bodyPr/>
                    <a:lstStyle/>
                    <a:p>
                      <a:pPr algn="just" fontAlgn="ctr"/>
                      <a:r>
                        <a:rPr lang="es-ES" sz="1600" u="none" strike="noStrike" dirty="0">
                          <a:effectLst/>
                        </a:rPr>
                        <a:t>OBJETIVO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tcPr>
                </a:tc>
                <a:extLst>
                  <a:ext uri="{0D108BD9-81ED-4DB2-BD59-A6C34878D82A}">
                    <a16:rowId xmlns:a16="http://schemas.microsoft.com/office/drawing/2014/main" xmlns="" val="10010"/>
                  </a:ext>
                </a:extLst>
              </a:tr>
              <a:tr h="273433">
                <a:tc rowSpan="2">
                  <a:txBody>
                    <a:bodyPr/>
                    <a:lstStyle/>
                    <a:p>
                      <a:pPr algn="ctr" fontAlgn="ctr"/>
                      <a:r>
                        <a:rPr lang="es-ES" sz="1600" u="none" strike="noStrike" dirty="0">
                          <a:effectLst/>
                        </a:rPr>
                        <a:t>OBJETIVOS  E INDICADORES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tc>
                  <a:txBody>
                    <a:bodyPr/>
                    <a:lstStyle/>
                    <a:p>
                      <a:pPr algn="just" fontAlgn="ctr"/>
                      <a:r>
                        <a:rPr lang="es-ES" sz="1600" u="none" strike="noStrike" dirty="0">
                          <a:effectLst/>
                        </a:rPr>
                        <a:t>GENERAL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1"/>
                  </a:ext>
                </a:extLst>
              </a:tr>
              <a:tr h="273433">
                <a:tc vMerge="1">
                  <a:txBody>
                    <a:bodyPr/>
                    <a:lstStyle/>
                    <a:p>
                      <a:endParaRPr lang="es-ES"/>
                    </a:p>
                  </a:txBody>
                  <a:tcPr/>
                </a:tc>
                <a:tc>
                  <a:txBody>
                    <a:bodyPr/>
                    <a:lstStyle/>
                    <a:p>
                      <a:pPr algn="just" fontAlgn="ctr"/>
                      <a:r>
                        <a:rPr lang="es-ES" sz="1600" u="none" strike="noStrike" dirty="0">
                          <a:effectLst/>
                        </a:rPr>
                        <a:t>ESPECÍFICOS </a:t>
                      </a:r>
                      <a:endParaRPr lang="es-ES" sz="16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tcPr>
                </a:tc>
                <a:extLst>
                  <a:ext uri="{0D108BD9-81ED-4DB2-BD59-A6C34878D82A}">
                    <a16:rowId xmlns:a16="http://schemas.microsoft.com/office/drawing/2014/main" xmlns="" val="10012"/>
                  </a:ext>
                </a:extLst>
              </a:tr>
              <a:tr h="453944">
                <a:tc gridSpan="2">
                  <a:txBody>
                    <a:bodyPr/>
                    <a:lstStyle/>
                    <a:p>
                      <a:pPr algn="ctr" fontAlgn="ctr"/>
                      <a:r>
                        <a:rPr lang="es-ES" sz="2800" b="1" u="none" strike="noStrike" dirty="0">
                          <a:effectLst/>
                        </a:rPr>
                        <a:t>ALTERNATIVA DE SOLUCIÓN </a:t>
                      </a:r>
                      <a:endParaRPr lang="es-ES" sz="2800" b="1"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8100000" scaled="1"/>
                      <a:tileRect/>
                    </a:gradFill>
                  </a:tcPr>
                </a:tc>
                <a:tc hMerge="1">
                  <a:txBody>
                    <a:bodyPr/>
                    <a:lstStyle/>
                    <a:p>
                      <a:endParaRPr lang="es-ES"/>
                    </a:p>
                  </a:txBody>
                  <a:tcPr/>
                </a:tc>
                <a:extLst>
                  <a:ext uri="{0D108BD9-81ED-4DB2-BD59-A6C34878D82A}">
                    <a16:rowId xmlns:a16="http://schemas.microsoft.com/office/drawing/2014/main" xmlns="" val="10013"/>
                  </a:ext>
                </a:extLst>
              </a:tr>
            </a:tbl>
          </a:graphicData>
        </a:graphic>
      </p:graphicFrame>
      <p:sp>
        <p:nvSpPr>
          <p:cNvPr id="6" name="Proceso alternativo 5"/>
          <p:cNvSpPr/>
          <p:nvPr/>
        </p:nvSpPr>
        <p:spPr>
          <a:xfrm>
            <a:off x="290938" y="319467"/>
            <a:ext cx="9628680" cy="381259"/>
          </a:xfrm>
          <a:prstGeom prst="flowChartAlternateProcess">
            <a:avLst/>
          </a:prstGeom>
          <a:noFill/>
          <a:ln w="28575">
            <a:solidFill>
              <a:srgbClr val="66FFFF"/>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IDENTIFICACIÓN </a:t>
            </a:r>
            <a:endParaRPr lang="es-ES" sz="3200" b="1" dirty="0">
              <a:solidFill>
                <a:schemeClr val="tx1"/>
              </a:solidFill>
            </a:endParaRPr>
          </a:p>
        </p:txBody>
      </p:sp>
      <p:sp>
        <p:nvSpPr>
          <p:cNvPr id="2" name="Flecha derecha 1"/>
          <p:cNvSpPr/>
          <p:nvPr/>
        </p:nvSpPr>
        <p:spPr>
          <a:xfrm>
            <a:off x="7411262" y="1278839"/>
            <a:ext cx="667063" cy="284813"/>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9" name="Flecha derecha 8"/>
          <p:cNvSpPr/>
          <p:nvPr/>
        </p:nvSpPr>
        <p:spPr>
          <a:xfrm>
            <a:off x="7411263" y="3532353"/>
            <a:ext cx="667063" cy="284813"/>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0" name="Flecha derecha 9"/>
          <p:cNvSpPr/>
          <p:nvPr/>
        </p:nvSpPr>
        <p:spPr>
          <a:xfrm>
            <a:off x="7411262" y="2790342"/>
            <a:ext cx="667063" cy="284813"/>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1" name="Flecha derecha 10"/>
          <p:cNvSpPr/>
          <p:nvPr/>
        </p:nvSpPr>
        <p:spPr>
          <a:xfrm>
            <a:off x="7431876" y="2138274"/>
            <a:ext cx="667063" cy="284813"/>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2" name="Proceso alternativo 11"/>
          <p:cNvSpPr/>
          <p:nvPr/>
        </p:nvSpPr>
        <p:spPr>
          <a:xfrm>
            <a:off x="8375631" y="2068320"/>
            <a:ext cx="1543987" cy="3894945"/>
          </a:xfrm>
          <a:prstGeom prst="flowChartAlternateProcess">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METODOLOGÍA DE MARCO LÓGICO </a:t>
            </a:r>
            <a:endParaRPr lang="es-ES" sz="1400" dirty="0">
              <a:solidFill>
                <a:schemeClr val="tx1"/>
              </a:solidFill>
            </a:endParaRPr>
          </a:p>
        </p:txBody>
      </p:sp>
      <p:sp>
        <p:nvSpPr>
          <p:cNvPr id="13" name="Flecha derecha 12"/>
          <p:cNvSpPr/>
          <p:nvPr/>
        </p:nvSpPr>
        <p:spPr>
          <a:xfrm>
            <a:off x="7411262" y="5678453"/>
            <a:ext cx="667063" cy="284813"/>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4" name="Proceso alternativo 13"/>
          <p:cNvSpPr/>
          <p:nvPr/>
        </p:nvSpPr>
        <p:spPr>
          <a:xfrm>
            <a:off x="8379380" y="1221373"/>
            <a:ext cx="1543987" cy="494679"/>
          </a:xfrm>
          <a:prstGeom prst="flowChartAlternateProcess">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PLANES DE DESARROLLO </a:t>
            </a:r>
            <a:endParaRPr lang="es-ES" sz="1400" dirty="0">
              <a:solidFill>
                <a:schemeClr val="tx1"/>
              </a:solidFill>
            </a:endParaRPr>
          </a:p>
        </p:txBody>
      </p:sp>
      <p:sp>
        <p:nvSpPr>
          <p:cNvPr id="15" name="Flecha derecha 14"/>
          <p:cNvSpPr/>
          <p:nvPr/>
        </p:nvSpPr>
        <p:spPr>
          <a:xfrm>
            <a:off x="7431875" y="4320590"/>
            <a:ext cx="667063" cy="284813"/>
          </a:xfrm>
          <a:prstGeom prst="rightArrow">
            <a:avLst/>
          </a:prstGeom>
          <a:noFill/>
          <a:ln>
            <a:solidFill>
              <a:srgbClr val="00FF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7" name="Flecha derecha 16"/>
          <p:cNvSpPr/>
          <p:nvPr/>
        </p:nvSpPr>
        <p:spPr>
          <a:xfrm>
            <a:off x="7431874" y="5086342"/>
            <a:ext cx="667063" cy="284813"/>
          </a:xfrm>
          <a:prstGeom prst="rightArrow">
            <a:avLst/>
          </a:prstGeom>
          <a:noFill/>
          <a:ln>
            <a:solidFill>
              <a:srgbClr val="FF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19" name="Flecha derecha 18"/>
          <p:cNvSpPr/>
          <p:nvPr/>
        </p:nvSpPr>
        <p:spPr>
          <a:xfrm>
            <a:off x="7396451" y="6301798"/>
            <a:ext cx="667063" cy="284813"/>
          </a:xfrm>
          <a:prstGeom prst="rightArrow">
            <a:avLst/>
          </a:prstGeom>
          <a:noFill/>
          <a:ln>
            <a:solidFill>
              <a:srgbClr val="FFFF6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endParaRPr>
          </a:p>
        </p:txBody>
      </p:sp>
      <p:sp>
        <p:nvSpPr>
          <p:cNvPr id="20" name="Proceso alternativo 19"/>
          <p:cNvSpPr/>
          <p:nvPr/>
        </p:nvSpPr>
        <p:spPr>
          <a:xfrm>
            <a:off x="8396243" y="6230600"/>
            <a:ext cx="1543987" cy="375997"/>
          </a:xfrm>
          <a:prstGeom prst="flowChartAlternateProcess">
            <a:avLst/>
          </a:prstGeom>
          <a:noFill/>
          <a:ln>
            <a:solidFill>
              <a:srgbClr val="FFFF6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a:solidFill>
                  <a:schemeClr val="tx1"/>
                </a:solidFill>
              </a:rPr>
              <a:t>PROYECTO </a:t>
            </a:r>
            <a:endParaRPr lang="es-ES" sz="1600" b="1" dirty="0">
              <a:solidFill>
                <a:schemeClr val="tx1"/>
              </a:solidFill>
            </a:endParaRPr>
          </a:p>
        </p:txBody>
      </p:sp>
      <p:sp>
        <p:nvSpPr>
          <p:cNvPr id="23" name="Proceso alternativo 22"/>
          <p:cNvSpPr/>
          <p:nvPr/>
        </p:nvSpPr>
        <p:spPr>
          <a:xfrm>
            <a:off x="8248214" y="6230599"/>
            <a:ext cx="1798820" cy="447195"/>
          </a:xfrm>
          <a:prstGeom prst="flowChartAlternate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58645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9" grpId="0" animBg="1"/>
      <p:bldP spid="10" grpId="0" animBg="1"/>
      <p:bldP spid="11" grpId="0" animBg="1"/>
      <p:bldP spid="12" grpId="0" animBg="1"/>
      <p:bldP spid="13" grpId="0" animBg="1"/>
      <p:bldP spid="14" grpId="0" animBg="1"/>
      <p:bldP spid="15" grpId="0" animBg="1"/>
      <p:bldP spid="17" grpId="0" animBg="1"/>
      <p:bldP spid="19" grpId="0" animBg="1"/>
      <p:bldP spid="20"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0" y="309880"/>
            <a:ext cx="6506699" cy="779488"/>
          </a:xfrm>
          <a:prstGeom prst="flowChartAlternateProcess">
            <a:avLst/>
          </a:prstGeom>
          <a:noFill/>
          <a:ln>
            <a:solidFill>
              <a:srgbClr val="0000FF"/>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METODOLOGÍA DEL MARCO LÓGICO   </a:t>
            </a:r>
          </a:p>
        </p:txBody>
      </p:sp>
      <p:sp>
        <p:nvSpPr>
          <p:cNvPr id="4" name="3 Proceso alternativo"/>
          <p:cNvSpPr/>
          <p:nvPr/>
        </p:nvSpPr>
        <p:spPr>
          <a:xfrm>
            <a:off x="648928" y="1513646"/>
            <a:ext cx="10825315" cy="2306066"/>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endParaRPr lang="es-ES" sz="2800" dirty="0">
              <a:solidFill>
                <a:schemeClr val="tx1"/>
              </a:solidFill>
            </a:endParaRPr>
          </a:p>
          <a:p>
            <a:pPr algn="just"/>
            <a:endParaRPr lang="es-ES" sz="2800" dirty="0">
              <a:solidFill>
                <a:schemeClr val="tx1"/>
              </a:solidFill>
            </a:endParaRPr>
          </a:p>
          <a:p>
            <a:pPr algn="just"/>
            <a:r>
              <a:rPr lang="es-ES" sz="2800" dirty="0">
                <a:solidFill>
                  <a:schemeClr val="tx1"/>
                </a:solidFill>
              </a:rPr>
              <a:t>Es una herramienta para facilitar el proceso de conceptualización, </a:t>
            </a:r>
            <a:r>
              <a:rPr lang="es-ES" sz="2800" dirty="0">
                <a:solidFill>
                  <a:schemeClr val="tx1"/>
                </a:solidFill>
                <a:hlinkClick r:id="rId3"/>
              </a:rPr>
              <a:t>diseño</a:t>
            </a:r>
            <a:r>
              <a:rPr lang="es-ES" sz="2800" dirty="0">
                <a:solidFill>
                  <a:schemeClr val="tx1"/>
                </a:solidFill>
              </a:rPr>
              <a:t>, darle seguimiento a la ejecución y evaluación de proyectos. Su énfasis está centrado en la orientación por objetivos, la orientación hacia </a:t>
            </a:r>
            <a:r>
              <a:rPr lang="es-ES" sz="2800" dirty="0">
                <a:solidFill>
                  <a:schemeClr val="tx1"/>
                </a:solidFill>
                <a:hlinkClick r:id="rId4"/>
              </a:rPr>
              <a:t>grupos</a:t>
            </a:r>
            <a:r>
              <a:rPr lang="es-ES" sz="2800" dirty="0">
                <a:solidFill>
                  <a:schemeClr val="tx1"/>
                </a:solidFill>
              </a:rPr>
              <a:t> beneficiarios y facilitar la participación y </a:t>
            </a:r>
            <a:r>
              <a:rPr lang="es-ES" sz="2800" dirty="0">
                <a:solidFill>
                  <a:schemeClr val="tx1"/>
                </a:solidFill>
                <a:hlinkClick r:id="rId5"/>
              </a:rPr>
              <a:t>la comunicación</a:t>
            </a:r>
            <a:r>
              <a:rPr lang="es-ES" sz="2800" dirty="0">
                <a:solidFill>
                  <a:schemeClr val="tx1"/>
                </a:solidFill>
              </a:rPr>
              <a:t> entre las partes interesadas.</a:t>
            </a:r>
            <a:br>
              <a:rPr lang="es-ES" sz="2800" dirty="0">
                <a:solidFill>
                  <a:schemeClr val="tx1"/>
                </a:solidFill>
              </a:rPr>
            </a:br>
            <a:r>
              <a:rPr lang="es-ES" sz="2800" dirty="0">
                <a:solidFill>
                  <a:schemeClr val="tx1"/>
                </a:solidFill>
              </a:rPr>
              <a:t/>
            </a:r>
            <a:br>
              <a:rPr lang="es-ES" sz="2800" dirty="0">
                <a:solidFill>
                  <a:schemeClr val="tx1"/>
                </a:solidFill>
              </a:rPr>
            </a:br>
            <a:endParaRPr lang="es-CO" sz="2800" b="1" dirty="0">
              <a:solidFill>
                <a:schemeClr val="tx1"/>
              </a:solidFill>
            </a:endParaRPr>
          </a:p>
        </p:txBody>
      </p:sp>
      <p:sp>
        <p:nvSpPr>
          <p:cNvPr id="8" name="3 Proceso alternativo"/>
          <p:cNvSpPr/>
          <p:nvPr/>
        </p:nvSpPr>
        <p:spPr>
          <a:xfrm>
            <a:off x="648929" y="4243990"/>
            <a:ext cx="10825315" cy="203882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endParaRPr lang="es-ES" sz="2400" dirty="0">
              <a:solidFill>
                <a:schemeClr val="tx1"/>
              </a:solidFill>
            </a:endParaRPr>
          </a:p>
          <a:p>
            <a:pPr algn="just"/>
            <a:endParaRPr lang="es-ES" sz="2400" dirty="0">
              <a:solidFill>
                <a:schemeClr val="tx1"/>
              </a:solidFill>
            </a:endParaRPr>
          </a:p>
          <a:p>
            <a:pPr algn="just"/>
            <a:endParaRPr lang="es-ES" altLang="es-ES" sz="2400" dirty="0">
              <a:solidFill>
                <a:schemeClr val="tx1"/>
              </a:solidFill>
            </a:endParaRPr>
          </a:p>
          <a:p>
            <a:pPr algn="just"/>
            <a:r>
              <a:rPr lang="es-ES" altLang="es-ES" sz="2800" dirty="0">
                <a:solidFill>
                  <a:schemeClr val="tx1"/>
                </a:solidFill>
              </a:rPr>
              <a:t>Su propósito es brindar estructura al proceso de planificación y comunicar información esencial relativa al proyecto.</a:t>
            </a:r>
            <a:endParaRPr lang="es-MX" altLang="es-ES" sz="2800" dirty="0">
              <a:solidFill>
                <a:schemeClr val="tx1"/>
              </a:solidFill>
            </a:endParaRPr>
          </a:p>
          <a:p>
            <a:pPr algn="just"/>
            <a:r>
              <a:rPr lang="es-ES" sz="2800" dirty="0">
                <a:solidFill>
                  <a:schemeClr val="tx1"/>
                </a:solidFill>
              </a:rPr>
              <a:t/>
            </a:r>
            <a:br>
              <a:rPr lang="es-ES" sz="2800" dirty="0">
                <a:solidFill>
                  <a:schemeClr val="tx1"/>
                </a:solidFill>
              </a:rPr>
            </a:br>
            <a:r>
              <a:rPr lang="es-ES" sz="2400" dirty="0">
                <a:solidFill>
                  <a:schemeClr val="tx1"/>
                </a:solidFill>
              </a:rPr>
              <a:t/>
            </a:r>
            <a:br>
              <a:rPr lang="es-ES" sz="2400" dirty="0">
                <a:solidFill>
                  <a:schemeClr val="tx1"/>
                </a:solidFill>
              </a:rPr>
            </a:br>
            <a:endParaRPr lang="es-CO" sz="2400" dirty="0">
              <a:solidFill>
                <a:schemeClr val="tx1"/>
              </a:solidFill>
            </a:endParaRPr>
          </a:p>
        </p:txBody>
      </p:sp>
    </p:spTree>
    <p:extLst>
      <p:ext uri="{BB962C8B-B14F-4D97-AF65-F5344CB8AC3E}">
        <p14:creationId xmlns:p14="http://schemas.microsoft.com/office/powerpoint/2010/main" val="30332959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85" y="1863214"/>
            <a:ext cx="20272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1953684153"/>
              </p:ext>
            </p:extLst>
          </p:nvPr>
        </p:nvGraphicFramePr>
        <p:xfrm>
          <a:off x="3522519" y="1957670"/>
          <a:ext cx="1512168" cy="151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ext uri="{D42A27DB-BD31-4B8C-83A1-F6EECF244321}">
                <p14:modId xmlns:p14="http://schemas.microsoft.com/office/powerpoint/2010/main" val="3856423630"/>
              </p:ext>
            </p:extLst>
          </p:nvPr>
        </p:nvGraphicFramePr>
        <p:xfrm>
          <a:off x="5610751" y="2029678"/>
          <a:ext cx="1512168" cy="15121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3 Tabla"/>
          <p:cNvGraphicFramePr>
            <a:graphicFrameLocks noGrp="1"/>
          </p:cNvGraphicFramePr>
          <p:nvPr>
            <p:extLst>
              <p:ext uri="{D42A27DB-BD31-4B8C-83A1-F6EECF244321}">
                <p14:modId xmlns:p14="http://schemas.microsoft.com/office/powerpoint/2010/main" val="1220669719"/>
              </p:ext>
            </p:extLst>
          </p:nvPr>
        </p:nvGraphicFramePr>
        <p:xfrm>
          <a:off x="7698761" y="2383913"/>
          <a:ext cx="2232025" cy="741364"/>
        </p:xfrm>
        <a:graphic>
          <a:graphicData uri="http://schemas.openxmlformats.org/drawingml/2006/table">
            <a:tbl>
              <a:tblPr firstRow="1" bandRow="1">
                <a:tableStyleId>{5C22544A-7EE6-4342-B048-85BDC9FD1C3A}</a:tableStyleId>
              </a:tblPr>
              <a:tblGrid>
                <a:gridCol w="1584017">
                  <a:extLst>
                    <a:ext uri="{9D8B030D-6E8A-4147-A177-3AD203B41FA5}">
                      <a16:colId xmlns:a16="http://schemas.microsoft.com/office/drawing/2014/main" xmlns="" val="20000"/>
                    </a:ext>
                  </a:extLst>
                </a:gridCol>
                <a:gridCol w="294473">
                  <a:extLst>
                    <a:ext uri="{9D8B030D-6E8A-4147-A177-3AD203B41FA5}">
                      <a16:colId xmlns:a16="http://schemas.microsoft.com/office/drawing/2014/main" xmlns="" val="20001"/>
                    </a:ext>
                  </a:extLst>
                </a:gridCol>
                <a:gridCol w="353535">
                  <a:extLst>
                    <a:ext uri="{9D8B030D-6E8A-4147-A177-3AD203B41FA5}">
                      <a16:colId xmlns:a16="http://schemas.microsoft.com/office/drawing/2014/main" xmlns="" val="20002"/>
                    </a:ext>
                  </a:extLst>
                </a:gridCol>
              </a:tblGrid>
              <a:tr h="370682">
                <a:tc>
                  <a:txBody>
                    <a:bodyPr/>
                    <a:lstStyle/>
                    <a:p>
                      <a:r>
                        <a:rPr lang="es-CO" sz="1800" dirty="0">
                          <a:solidFill>
                            <a:schemeClr val="tx1"/>
                          </a:solidFill>
                        </a:rPr>
                        <a:t>Alternativa 1</a:t>
                      </a:r>
                    </a:p>
                  </a:txBody>
                  <a:tcPr marL="91431" marR="91431" marT="45700" marB="45700"/>
                </a:tc>
                <a:tc>
                  <a:txBody>
                    <a:bodyPr/>
                    <a:lstStyle/>
                    <a:p>
                      <a:endParaRPr lang="es-CO" sz="1800"/>
                    </a:p>
                  </a:txBody>
                  <a:tcPr marL="91431" marR="91431" marT="45700" marB="45700"/>
                </a:tc>
                <a:tc>
                  <a:txBody>
                    <a:bodyPr/>
                    <a:lstStyle/>
                    <a:p>
                      <a:endParaRPr lang="es-CO" sz="1800"/>
                    </a:p>
                  </a:txBody>
                  <a:tcPr marL="91431" marR="91431" marT="45700" marB="45700"/>
                </a:tc>
                <a:extLst>
                  <a:ext uri="{0D108BD9-81ED-4DB2-BD59-A6C34878D82A}">
                    <a16:rowId xmlns:a16="http://schemas.microsoft.com/office/drawing/2014/main" xmlns="" val="10000"/>
                  </a:ext>
                </a:extLst>
              </a:tr>
              <a:tr h="370682">
                <a:tc>
                  <a:txBody>
                    <a:bodyPr/>
                    <a:lstStyle/>
                    <a:p>
                      <a:r>
                        <a:rPr lang="es-CO" sz="1800" dirty="0"/>
                        <a:t>Alternativa 2</a:t>
                      </a:r>
                    </a:p>
                  </a:txBody>
                  <a:tcPr marL="91431" marR="91431" marT="45700" marB="45700"/>
                </a:tc>
                <a:tc>
                  <a:txBody>
                    <a:bodyPr/>
                    <a:lstStyle/>
                    <a:p>
                      <a:endParaRPr lang="es-CO" sz="1800"/>
                    </a:p>
                  </a:txBody>
                  <a:tcPr marL="91431" marR="91431" marT="45700" marB="45700"/>
                </a:tc>
                <a:tc>
                  <a:txBody>
                    <a:bodyPr/>
                    <a:lstStyle/>
                    <a:p>
                      <a:endParaRPr lang="es-CO" sz="1800" dirty="0"/>
                    </a:p>
                  </a:txBody>
                  <a:tcPr marL="91431" marR="91431" marT="45700" marB="45700"/>
                </a:tc>
                <a:extLst>
                  <a:ext uri="{0D108BD9-81ED-4DB2-BD59-A6C34878D82A}">
                    <a16:rowId xmlns:a16="http://schemas.microsoft.com/office/drawing/2014/main" xmlns="" val="10001"/>
                  </a:ext>
                </a:extLst>
              </a:tr>
            </a:tbl>
          </a:graphicData>
        </a:graphic>
      </p:graphicFrame>
      <p:graphicFrame>
        <p:nvGraphicFramePr>
          <p:cNvPr id="8" name="7 Diagrama"/>
          <p:cNvGraphicFramePr/>
          <p:nvPr>
            <p:extLst>
              <p:ext uri="{D42A27DB-BD31-4B8C-83A1-F6EECF244321}">
                <p14:modId xmlns:p14="http://schemas.microsoft.com/office/powerpoint/2010/main" val="2527076786"/>
              </p:ext>
            </p:extLst>
          </p:nvPr>
        </p:nvGraphicFramePr>
        <p:xfrm>
          <a:off x="8304205" y="3901886"/>
          <a:ext cx="1512168"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886670378"/>
              </p:ext>
            </p:extLst>
          </p:nvPr>
        </p:nvGraphicFramePr>
        <p:xfrm>
          <a:off x="3595074" y="4190488"/>
          <a:ext cx="4103687" cy="1939926"/>
        </p:xfrm>
        <a:graphic>
          <a:graphicData uri="http://schemas.openxmlformats.org/drawingml/2006/table">
            <a:tbl>
              <a:tblPr firstRow="1" bandRow="1">
                <a:tableStyleId>{93296810-A885-4BE3-A3E7-6D5BEEA58F35}</a:tableStyleId>
              </a:tblPr>
              <a:tblGrid>
                <a:gridCol w="1151912">
                  <a:extLst>
                    <a:ext uri="{9D8B030D-6E8A-4147-A177-3AD203B41FA5}">
                      <a16:colId xmlns:a16="http://schemas.microsoft.com/office/drawing/2014/main" xmlns="" val="20000"/>
                    </a:ext>
                  </a:extLst>
                </a:gridCol>
                <a:gridCol w="1007923">
                  <a:extLst>
                    <a:ext uri="{9D8B030D-6E8A-4147-A177-3AD203B41FA5}">
                      <a16:colId xmlns:a16="http://schemas.microsoft.com/office/drawing/2014/main" xmlns="" val="20001"/>
                    </a:ext>
                  </a:extLst>
                </a:gridCol>
                <a:gridCol w="1079918">
                  <a:extLst>
                    <a:ext uri="{9D8B030D-6E8A-4147-A177-3AD203B41FA5}">
                      <a16:colId xmlns:a16="http://schemas.microsoft.com/office/drawing/2014/main" xmlns="" val="20002"/>
                    </a:ext>
                  </a:extLst>
                </a:gridCol>
                <a:gridCol w="863934">
                  <a:extLst>
                    <a:ext uri="{9D8B030D-6E8A-4147-A177-3AD203B41FA5}">
                      <a16:colId xmlns:a16="http://schemas.microsoft.com/office/drawing/2014/main" xmlns="" val="20003"/>
                    </a:ext>
                  </a:extLst>
                </a:gridCol>
              </a:tblGrid>
              <a:tr h="457162">
                <a:tc>
                  <a:txBody>
                    <a:bodyPr/>
                    <a:lstStyle/>
                    <a:p>
                      <a:r>
                        <a:rPr lang="es-CO" sz="1200" dirty="0"/>
                        <a:t>Objetivos</a:t>
                      </a:r>
                      <a:endParaRPr lang="es-CO" sz="1200" b="1" dirty="0"/>
                    </a:p>
                  </a:txBody>
                  <a:tcPr marL="91423" marR="91423" marT="45701" marB="45701"/>
                </a:tc>
                <a:tc>
                  <a:txBody>
                    <a:bodyPr/>
                    <a:lstStyle/>
                    <a:p>
                      <a:r>
                        <a:rPr lang="es-CO" sz="1200" dirty="0"/>
                        <a:t>Indicadores</a:t>
                      </a:r>
                      <a:endParaRPr lang="es-CO" sz="1200" b="1" dirty="0"/>
                    </a:p>
                  </a:txBody>
                  <a:tcPr marL="91423" marR="91423" marT="45701" marB="45701"/>
                </a:tc>
                <a:tc>
                  <a:txBody>
                    <a:bodyPr/>
                    <a:lstStyle/>
                    <a:p>
                      <a:r>
                        <a:rPr lang="es-CO" sz="1200" dirty="0"/>
                        <a:t>M Verificación</a:t>
                      </a:r>
                      <a:endParaRPr lang="es-CO" sz="1200" b="1" dirty="0"/>
                    </a:p>
                  </a:txBody>
                  <a:tcPr marL="91423" marR="91423" marT="45701" marB="45701"/>
                </a:tc>
                <a:tc>
                  <a:txBody>
                    <a:bodyPr/>
                    <a:lstStyle/>
                    <a:p>
                      <a:r>
                        <a:rPr lang="es-CO" sz="1200" dirty="0"/>
                        <a:t>Hipótesis</a:t>
                      </a:r>
                      <a:endParaRPr lang="es-CO" sz="1200" b="1" dirty="0"/>
                    </a:p>
                  </a:txBody>
                  <a:tcPr marL="91423" marR="91423" marT="45701" marB="45701"/>
                </a:tc>
                <a:extLst>
                  <a:ext uri="{0D108BD9-81ED-4DB2-BD59-A6C34878D82A}">
                    <a16:rowId xmlns:a16="http://schemas.microsoft.com/office/drawing/2014/main" xmlns="" val="10000"/>
                  </a:ext>
                </a:extLst>
              </a:tr>
              <a:tr h="370691">
                <a:tc>
                  <a:txBody>
                    <a:bodyPr/>
                    <a:lstStyle/>
                    <a:p>
                      <a:r>
                        <a:rPr lang="es-CO" sz="1200" b="1" dirty="0"/>
                        <a:t>Fin</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1"/>
                  </a:ext>
                </a:extLst>
              </a:tr>
              <a:tr h="370691">
                <a:tc>
                  <a:txBody>
                    <a:bodyPr/>
                    <a:lstStyle/>
                    <a:p>
                      <a:r>
                        <a:rPr lang="es-CO" sz="1200" b="1" dirty="0"/>
                        <a:t>Propósito</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2"/>
                  </a:ext>
                </a:extLst>
              </a:tr>
              <a:tr h="370691">
                <a:tc>
                  <a:txBody>
                    <a:bodyPr/>
                    <a:lstStyle/>
                    <a:p>
                      <a:r>
                        <a:rPr lang="es-CO" sz="1200" b="1" dirty="0"/>
                        <a:t>Componentes</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3"/>
                  </a:ext>
                </a:extLst>
              </a:tr>
              <a:tr h="370691">
                <a:tc>
                  <a:txBody>
                    <a:bodyPr/>
                    <a:lstStyle/>
                    <a:p>
                      <a:r>
                        <a:rPr lang="es-CO" sz="1200" b="1" dirty="0"/>
                        <a:t>Actividades</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dirty="0"/>
                    </a:p>
                  </a:txBody>
                  <a:tcPr marL="91423" marR="91423" marT="45701" marB="45701"/>
                </a:tc>
                <a:extLst>
                  <a:ext uri="{0D108BD9-81ED-4DB2-BD59-A6C34878D82A}">
                    <a16:rowId xmlns:a16="http://schemas.microsoft.com/office/drawing/2014/main" xmlns="" val="10004"/>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92730705"/>
              </p:ext>
            </p:extLst>
          </p:nvPr>
        </p:nvGraphicFramePr>
        <p:xfrm>
          <a:off x="936010" y="4471062"/>
          <a:ext cx="2160588" cy="1138236"/>
        </p:xfrm>
        <a:graphic>
          <a:graphicData uri="http://schemas.openxmlformats.org/drawingml/2006/table">
            <a:tbl>
              <a:tblPr firstRow="1" bandRow="1">
                <a:tableStyleId>{00A15C55-8517-42AA-B614-E9B94910E393}</a:tableStyleId>
              </a:tblPr>
              <a:tblGrid>
                <a:gridCol w="830996">
                  <a:extLst>
                    <a:ext uri="{9D8B030D-6E8A-4147-A177-3AD203B41FA5}">
                      <a16:colId xmlns:a16="http://schemas.microsoft.com/office/drawing/2014/main" xmlns="" val="20000"/>
                    </a:ext>
                  </a:extLst>
                </a:gridCol>
                <a:gridCol w="681416">
                  <a:extLst>
                    <a:ext uri="{9D8B030D-6E8A-4147-A177-3AD203B41FA5}">
                      <a16:colId xmlns:a16="http://schemas.microsoft.com/office/drawing/2014/main" xmlns="" val="20001"/>
                    </a:ext>
                  </a:extLst>
                </a:gridCol>
                <a:gridCol w="648176">
                  <a:extLst>
                    <a:ext uri="{9D8B030D-6E8A-4147-A177-3AD203B41FA5}">
                      <a16:colId xmlns:a16="http://schemas.microsoft.com/office/drawing/2014/main" xmlns="" val="20002"/>
                    </a:ext>
                  </a:extLst>
                </a:gridCol>
              </a:tblGrid>
              <a:tr h="396350">
                <a:tc>
                  <a:txBody>
                    <a:bodyPr/>
                    <a:lstStyle/>
                    <a:p>
                      <a:endParaRPr lang="es-CO" sz="1000" dirty="0"/>
                    </a:p>
                  </a:txBody>
                  <a:tcPr marL="91455" marR="91455" marT="45733" marB="45733"/>
                </a:tc>
                <a:tc>
                  <a:txBody>
                    <a:bodyPr/>
                    <a:lstStyle/>
                    <a:p>
                      <a:r>
                        <a:rPr lang="es-CO" sz="1000" dirty="0"/>
                        <a:t>Proyecto Real</a:t>
                      </a:r>
                    </a:p>
                  </a:txBody>
                  <a:tcPr marL="91455" marR="91455" marT="45733" marB="45733"/>
                </a:tc>
                <a:tc>
                  <a:txBody>
                    <a:bodyPr/>
                    <a:lstStyle/>
                    <a:p>
                      <a:r>
                        <a:rPr lang="es-CO" sz="700" dirty="0"/>
                        <a:t>Evaluación</a:t>
                      </a:r>
                    </a:p>
                  </a:txBody>
                  <a:tcPr marL="91455" marR="91455" marT="45733" marB="45733"/>
                </a:tc>
                <a:extLst>
                  <a:ext uri="{0D108BD9-81ED-4DB2-BD59-A6C34878D82A}">
                    <a16:rowId xmlns:a16="http://schemas.microsoft.com/office/drawing/2014/main" xmlns="" val="10000"/>
                  </a:ext>
                </a:extLst>
              </a:tr>
              <a:tr h="370943">
                <a:tc>
                  <a:txBody>
                    <a:bodyPr/>
                    <a:lstStyle/>
                    <a:p>
                      <a:r>
                        <a:rPr lang="es-CO" sz="1000" dirty="0"/>
                        <a:t>Indicador 1</a:t>
                      </a:r>
                    </a:p>
                  </a:txBody>
                  <a:tcPr marL="91455" marR="91455" marT="45733" marB="45733"/>
                </a:tc>
                <a:tc>
                  <a:txBody>
                    <a:bodyPr/>
                    <a:lstStyle/>
                    <a:p>
                      <a:endParaRPr lang="es-CO" sz="1000"/>
                    </a:p>
                  </a:txBody>
                  <a:tcPr marL="91455" marR="91455" marT="45733" marB="45733"/>
                </a:tc>
                <a:tc>
                  <a:txBody>
                    <a:bodyPr/>
                    <a:lstStyle/>
                    <a:p>
                      <a:endParaRPr lang="es-CO" sz="1000"/>
                    </a:p>
                  </a:txBody>
                  <a:tcPr marL="91455" marR="91455" marT="45733" marB="45733"/>
                </a:tc>
                <a:extLst>
                  <a:ext uri="{0D108BD9-81ED-4DB2-BD59-A6C34878D82A}">
                    <a16:rowId xmlns:a16="http://schemas.microsoft.com/office/drawing/2014/main" xmlns="" val="10001"/>
                  </a:ext>
                </a:extLst>
              </a:tr>
              <a:tr h="370943">
                <a:tc>
                  <a:txBody>
                    <a:bodyPr/>
                    <a:lstStyle/>
                    <a:p>
                      <a:r>
                        <a:rPr lang="es-CO" sz="1000" dirty="0"/>
                        <a:t>Indicador n</a:t>
                      </a:r>
                    </a:p>
                  </a:txBody>
                  <a:tcPr marL="91455" marR="91455" marT="45733" marB="45733"/>
                </a:tc>
                <a:tc>
                  <a:txBody>
                    <a:bodyPr/>
                    <a:lstStyle/>
                    <a:p>
                      <a:endParaRPr lang="es-CO" sz="1000"/>
                    </a:p>
                  </a:txBody>
                  <a:tcPr marL="91455" marR="91455" marT="45733" marB="45733"/>
                </a:tc>
                <a:tc>
                  <a:txBody>
                    <a:bodyPr/>
                    <a:lstStyle/>
                    <a:p>
                      <a:endParaRPr lang="es-CO" sz="1000" dirty="0"/>
                    </a:p>
                  </a:txBody>
                  <a:tcPr marL="91455" marR="91455" marT="45733" marB="45733"/>
                </a:tc>
                <a:extLst>
                  <a:ext uri="{0D108BD9-81ED-4DB2-BD59-A6C34878D82A}">
                    <a16:rowId xmlns:a16="http://schemas.microsoft.com/office/drawing/2014/main" xmlns="" val="10002"/>
                  </a:ext>
                </a:extLst>
              </a:tr>
            </a:tbl>
          </a:graphicData>
        </a:graphic>
      </p:graphicFrame>
      <p:sp>
        <p:nvSpPr>
          <p:cNvPr id="50246" name="8 CuadroTexto"/>
          <p:cNvSpPr txBox="1">
            <a:spLocks noChangeArrowheads="1"/>
          </p:cNvSpPr>
          <p:nvPr/>
        </p:nvSpPr>
        <p:spPr bwMode="auto">
          <a:xfrm>
            <a:off x="1363048" y="6387589"/>
            <a:ext cx="111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400"/>
              <a:t>Fuente: Ilpes</a:t>
            </a:r>
          </a:p>
        </p:txBody>
      </p:sp>
      <p:sp>
        <p:nvSpPr>
          <p:cNvPr id="10" name="9 Flecha derecha"/>
          <p:cNvSpPr>
            <a:spLocks noChangeArrowheads="1"/>
          </p:cNvSpPr>
          <p:nvPr/>
        </p:nvSpPr>
        <p:spPr bwMode="auto">
          <a:xfrm>
            <a:off x="3029924" y="2390263"/>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CO" sz="2800"/>
          </a:p>
        </p:txBody>
      </p:sp>
      <p:sp>
        <p:nvSpPr>
          <p:cNvPr id="20" name="19 Flecha derecha"/>
          <p:cNvSpPr>
            <a:spLocks noChangeArrowheads="1"/>
          </p:cNvSpPr>
          <p:nvPr/>
        </p:nvSpPr>
        <p:spPr bwMode="auto">
          <a:xfrm>
            <a:off x="5179399" y="2390263"/>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1" name="20 Flecha derecha"/>
          <p:cNvSpPr>
            <a:spLocks noChangeArrowheads="1"/>
          </p:cNvSpPr>
          <p:nvPr/>
        </p:nvSpPr>
        <p:spPr bwMode="auto">
          <a:xfrm>
            <a:off x="7206635" y="2390263"/>
            <a:ext cx="420688"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2" name="21 Flecha derecha"/>
          <p:cNvSpPr>
            <a:spLocks noChangeArrowheads="1"/>
          </p:cNvSpPr>
          <p:nvPr/>
        </p:nvSpPr>
        <p:spPr bwMode="auto">
          <a:xfrm rot="5400000">
            <a:off x="8601255" y="3091145"/>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11" name="10 Flecha izquierda"/>
          <p:cNvSpPr>
            <a:spLocks noChangeArrowheads="1"/>
          </p:cNvSpPr>
          <p:nvPr/>
        </p:nvSpPr>
        <p:spPr bwMode="auto">
          <a:xfrm>
            <a:off x="7751149" y="4500052"/>
            <a:ext cx="523875" cy="720725"/>
          </a:xfrm>
          <a:prstGeom prst="lef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5" name="24 Flecha izquierda"/>
          <p:cNvSpPr>
            <a:spLocks noChangeArrowheads="1"/>
          </p:cNvSpPr>
          <p:nvPr/>
        </p:nvSpPr>
        <p:spPr bwMode="auto">
          <a:xfrm>
            <a:off x="3147399" y="4652452"/>
            <a:ext cx="420687" cy="720725"/>
          </a:xfrm>
          <a:prstGeom prst="lef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12" name="11 CuadroTexto"/>
          <p:cNvSpPr txBox="1">
            <a:spLocks noChangeArrowheads="1"/>
          </p:cNvSpPr>
          <p:nvPr/>
        </p:nvSpPr>
        <p:spPr bwMode="auto">
          <a:xfrm>
            <a:off x="191894" y="1540235"/>
            <a:ext cx="23423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Análisis de Involucrados</a:t>
            </a:r>
          </a:p>
        </p:txBody>
      </p:sp>
      <p:sp>
        <p:nvSpPr>
          <p:cNvPr id="27" name="26 CuadroTexto"/>
          <p:cNvSpPr txBox="1">
            <a:spLocks noChangeArrowheads="1"/>
          </p:cNvSpPr>
          <p:nvPr/>
        </p:nvSpPr>
        <p:spPr bwMode="auto">
          <a:xfrm>
            <a:off x="3234711" y="1669539"/>
            <a:ext cx="2122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Problemas</a:t>
            </a:r>
          </a:p>
        </p:txBody>
      </p:sp>
      <p:sp>
        <p:nvSpPr>
          <p:cNvPr id="28" name="27 CuadroTexto"/>
          <p:cNvSpPr txBox="1">
            <a:spLocks noChangeArrowheads="1"/>
          </p:cNvSpPr>
          <p:nvPr/>
        </p:nvSpPr>
        <p:spPr bwMode="auto">
          <a:xfrm>
            <a:off x="5463561" y="1650489"/>
            <a:ext cx="2036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Objetivos</a:t>
            </a:r>
          </a:p>
        </p:txBody>
      </p:sp>
      <p:sp>
        <p:nvSpPr>
          <p:cNvPr id="29" name="28 CuadroTexto"/>
          <p:cNvSpPr txBox="1">
            <a:spLocks noChangeArrowheads="1"/>
          </p:cNvSpPr>
          <p:nvPr/>
        </p:nvSpPr>
        <p:spPr bwMode="auto">
          <a:xfrm>
            <a:off x="7914660" y="1823527"/>
            <a:ext cx="22636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Alternativas</a:t>
            </a:r>
          </a:p>
        </p:txBody>
      </p:sp>
      <p:sp>
        <p:nvSpPr>
          <p:cNvPr id="30" name="29 CuadroTexto"/>
          <p:cNvSpPr txBox="1">
            <a:spLocks noChangeArrowheads="1"/>
          </p:cNvSpPr>
          <p:nvPr/>
        </p:nvSpPr>
        <p:spPr bwMode="auto">
          <a:xfrm>
            <a:off x="8304205" y="3605713"/>
            <a:ext cx="2263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Estructura analítica del</a:t>
            </a:r>
          </a:p>
          <a:p>
            <a:pPr>
              <a:spcBef>
                <a:spcPct val="0"/>
              </a:spcBef>
              <a:buFontTx/>
              <a:buNone/>
            </a:pPr>
            <a:r>
              <a:rPr lang="es-CO" sz="1600" b="1" dirty="0"/>
              <a:t>proyecto</a:t>
            </a:r>
          </a:p>
        </p:txBody>
      </p:sp>
      <p:sp>
        <p:nvSpPr>
          <p:cNvPr id="32" name="31 CuadroTexto"/>
          <p:cNvSpPr txBox="1">
            <a:spLocks noChangeArrowheads="1"/>
          </p:cNvSpPr>
          <p:nvPr/>
        </p:nvSpPr>
        <p:spPr bwMode="auto">
          <a:xfrm>
            <a:off x="1561485" y="4085714"/>
            <a:ext cx="1165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Evaluación</a:t>
            </a:r>
          </a:p>
        </p:txBody>
      </p:sp>
      <p:sp>
        <p:nvSpPr>
          <p:cNvPr id="33" name="4 Proceso alternativo">
            <a:extLst>
              <a:ext uri="{FF2B5EF4-FFF2-40B4-BE49-F238E27FC236}">
                <a16:creationId xmlns:a16="http://schemas.microsoft.com/office/drawing/2014/main" xmlns="" id="{659B3FA3-05E5-46C6-8640-CE29B59C7310}"/>
              </a:ext>
            </a:extLst>
          </p:cNvPr>
          <p:cNvSpPr/>
          <p:nvPr/>
        </p:nvSpPr>
        <p:spPr>
          <a:xfrm>
            <a:off x="0" y="232270"/>
            <a:ext cx="6506699" cy="779488"/>
          </a:xfrm>
          <a:prstGeom prst="flowChartAlternateProcess">
            <a:avLst/>
          </a:prstGeom>
          <a:noFill/>
          <a:ln>
            <a:solidFill>
              <a:srgbClr val="0000FF"/>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METODOLOGÍA DEL MARCO LÓGICO   </a:t>
            </a:r>
          </a:p>
        </p:txBody>
      </p:sp>
    </p:spTree>
    <p:extLst>
      <p:ext uri="{BB962C8B-B14F-4D97-AF65-F5344CB8AC3E}">
        <p14:creationId xmlns:p14="http://schemas.microsoft.com/office/powerpoint/2010/main" val="747489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81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6" grpId="0">
        <p:bldAsOne/>
      </p:bldGraphic>
      <p:bldGraphic spid="8" grpId="0">
        <p:bldAsOne/>
      </p:bldGraphic>
      <p:bldP spid="10" grpId="0" animBg="1"/>
      <p:bldP spid="20" grpId="0" animBg="1"/>
      <p:bldP spid="21" grpId="0" animBg="1"/>
      <p:bldP spid="22" grpId="0" animBg="1"/>
      <p:bldP spid="11" grpId="0" animBg="1"/>
      <p:bldP spid="25" grpId="0" animBg="1"/>
      <p:bldP spid="12" grpId="0"/>
      <p:bldP spid="27" grpId="0"/>
      <p:bldP spid="28" grpId="0"/>
      <p:bldP spid="29" grpId="0"/>
      <p:bldP spid="30" grpId="0"/>
      <p:bldP spid="32" grpId="0"/>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0" y="309880"/>
            <a:ext cx="6506699" cy="779488"/>
          </a:xfrm>
          <a:prstGeom prst="flowChartAlternateProcess">
            <a:avLst/>
          </a:prstGeom>
          <a:noFill/>
          <a:ln>
            <a:solidFill>
              <a:srgbClr val="0000FF"/>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METODOLOGÍA DEL MARCO LÓGICO   </a:t>
            </a:r>
          </a:p>
        </p:txBody>
      </p:sp>
      <p:sp>
        <p:nvSpPr>
          <p:cNvPr id="2" name="Rectángulo redondeado 1"/>
          <p:cNvSpPr/>
          <p:nvPr/>
        </p:nvSpPr>
        <p:spPr>
          <a:xfrm>
            <a:off x="589935" y="1557363"/>
            <a:ext cx="10609007" cy="480410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a:p>
            <a:pPr algn="just"/>
            <a:endParaRPr lang="es-ES" dirty="0">
              <a:solidFill>
                <a:schemeClr val="tx1"/>
              </a:solidFill>
            </a:endParaRPr>
          </a:p>
          <a:p>
            <a:pPr algn="just"/>
            <a:r>
              <a:rPr lang="es-ES" sz="2800" dirty="0">
                <a:solidFill>
                  <a:schemeClr val="tx1"/>
                </a:solidFill>
              </a:rPr>
              <a:t>El Marco Lógico fue originalmente desarrollado por la consultora </a:t>
            </a:r>
            <a:r>
              <a:rPr lang="es-ES" sz="2800" dirty="0" err="1">
                <a:solidFill>
                  <a:schemeClr val="tx1"/>
                </a:solidFill>
              </a:rPr>
              <a:t>Practical</a:t>
            </a:r>
            <a:r>
              <a:rPr lang="es-ES" sz="2800" dirty="0">
                <a:solidFill>
                  <a:schemeClr val="tx1"/>
                </a:solidFill>
              </a:rPr>
              <a:t> </a:t>
            </a:r>
            <a:r>
              <a:rPr lang="es-ES" sz="2800" dirty="0" err="1">
                <a:solidFill>
                  <a:schemeClr val="tx1"/>
                </a:solidFill>
              </a:rPr>
              <a:t>Concepts</a:t>
            </a:r>
            <a:r>
              <a:rPr lang="es-ES" sz="2800" dirty="0">
                <a:solidFill>
                  <a:schemeClr val="tx1"/>
                </a:solidFill>
              </a:rPr>
              <a:t> Inc. por encargo de USAID en 1979. Si bien el desarrollo de todo proyecto obedece a una determinada </a:t>
            </a:r>
            <a:r>
              <a:rPr lang="es-ES" sz="2800" dirty="0">
                <a:solidFill>
                  <a:schemeClr val="tx1"/>
                </a:solidFill>
                <a:hlinkClick r:id="rId3"/>
              </a:rPr>
              <a:t>lógica</a:t>
            </a:r>
            <a:r>
              <a:rPr lang="es-ES" sz="2800" dirty="0">
                <a:solidFill>
                  <a:schemeClr val="tx1"/>
                </a:solidFill>
              </a:rPr>
              <a:t>, no siempre se llega a visualizar el eslabonamiento que debe existir entre </a:t>
            </a:r>
            <a:r>
              <a:rPr lang="es-ES" sz="2800" dirty="0">
                <a:solidFill>
                  <a:schemeClr val="tx1"/>
                </a:solidFill>
                <a:hlinkClick r:id="rId4"/>
              </a:rPr>
              <a:t>medios</a:t>
            </a:r>
            <a:r>
              <a:rPr lang="es-ES" sz="2800" dirty="0">
                <a:solidFill>
                  <a:schemeClr val="tx1"/>
                </a:solidFill>
              </a:rPr>
              <a:t> y fines para lograr una mayor </a:t>
            </a:r>
            <a:r>
              <a:rPr lang="es-ES" sz="2800" dirty="0">
                <a:solidFill>
                  <a:schemeClr val="tx1"/>
                </a:solidFill>
                <a:hlinkClick r:id="rId5"/>
              </a:rPr>
              <a:t>eficiencia</a:t>
            </a:r>
            <a:r>
              <a:rPr lang="es-ES" sz="2800" dirty="0">
                <a:solidFill>
                  <a:schemeClr val="tx1"/>
                </a:solidFill>
              </a:rPr>
              <a:t> del uso de los </a:t>
            </a:r>
            <a:r>
              <a:rPr lang="es-ES" sz="2800" dirty="0">
                <a:solidFill>
                  <a:schemeClr val="tx1"/>
                </a:solidFill>
                <a:hlinkClick r:id="rId6"/>
              </a:rPr>
              <a:t>recursos</a:t>
            </a:r>
            <a:r>
              <a:rPr lang="es-ES" sz="2800" dirty="0">
                <a:solidFill>
                  <a:schemeClr val="tx1"/>
                </a:solidFill>
              </a:rPr>
              <a:t> utilizados en la ejecución de un proyecto. En este sentido el desarrollo del marco Lógico por la mencionada consultora, se realizo para </a:t>
            </a:r>
            <a:r>
              <a:rPr lang="es-ES" sz="3200" b="1" dirty="0">
                <a:solidFill>
                  <a:schemeClr val="tx1"/>
                </a:solidFill>
              </a:rPr>
              <a:t>contribuir a una clarificación conceptual de un conjunto de tareas</a:t>
            </a:r>
            <a:r>
              <a:rPr lang="es-ES" sz="2800" dirty="0">
                <a:solidFill>
                  <a:schemeClr val="tx1"/>
                </a:solidFill>
              </a:rPr>
              <a:t> que deben dirigirse sin mayor dispersión de esfuerzos al cumplimiento de determinados objetivos</a:t>
            </a:r>
            <a:br>
              <a:rPr lang="es-ES" sz="2800" dirty="0">
                <a:solidFill>
                  <a:schemeClr val="tx1"/>
                </a:solidFill>
              </a:rPr>
            </a:br>
            <a:r>
              <a:rPr lang="es-ES" sz="2000" dirty="0"/>
              <a:t/>
            </a:r>
            <a:br>
              <a:rPr lang="es-ES" sz="2000" dirty="0"/>
            </a:br>
            <a:r>
              <a:rPr lang="es-ES" sz="2000" dirty="0"/>
              <a:t>Leer más</a:t>
            </a:r>
          </a:p>
        </p:txBody>
      </p:sp>
    </p:spTree>
    <p:extLst>
      <p:ext uri="{BB962C8B-B14F-4D97-AF65-F5344CB8AC3E}">
        <p14:creationId xmlns:p14="http://schemas.microsoft.com/office/powerpoint/2010/main" val="23928615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0577" y="307075"/>
            <a:ext cx="7510616" cy="2123658"/>
          </a:xfrm>
          <a:prstGeom prst="rect">
            <a:avLst/>
          </a:prstGeom>
        </p:spPr>
        <p:txBody>
          <a:bodyPr wrap="square">
            <a:spAutoFit/>
          </a:bodyPr>
          <a:lstStyle/>
          <a:p>
            <a:pPr algn="just"/>
            <a:endParaRPr lang="es-ES" sz="2000" dirty="0">
              <a:solidFill>
                <a:srgbClr val="000000"/>
              </a:solidFill>
              <a:latin typeface="Arial" panose="020B0604020202020204" pitchFamily="34" charset="0"/>
            </a:endParaRPr>
          </a:p>
          <a:p>
            <a:pPr algn="just"/>
            <a:r>
              <a:rPr lang="es-ES" sz="2000" b="1" dirty="0">
                <a:solidFill>
                  <a:srgbClr val="000000"/>
                </a:solidFill>
                <a:latin typeface="Arial" panose="020B0604020202020204" pitchFamily="34" charset="0"/>
              </a:rPr>
              <a:t>El marco lógico se presenta en una matriz de cuatro por cuatro las columnas suministran distintas categorías de </a:t>
            </a:r>
            <a:r>
              <a:rPr lang="es-ES" sz="2000" b="1" dirty="0">
                <a:solidFill>
                  <a:srgbClr val="008040"/>
                </a:solidFill>
                <a:latin typeface="Arial" panose="020B0604020202020204" pitchFamily="34" charset="0"/>
                <a:hlinkClick r:id="rId2"/>
              </a:rPr>
              <a:t>información</a:t>
            </a:r>
            <a:r>
              <a:rPr lang="es-ES" sz="2000" b="1" dirty="0">
                <a:solidFill>
                  <a:srgbClr val="000000"/>
                </a:solidFill>
                <a:latin typeface="Arial" panose="020B0604020202020204" pitchFamily="34" charset="0"/>
              </a:rPr>
              <a:t> y las filas representan los niveles del marco lógico.</a:t>
            </a:r>
            <a:br>
              <a:rPr lang="es-ES" sz="2000" b="1" dirty="0">
                <a:solidFill>
                  <a:srgbClr val="000000"/>
                </a:solidFill>
                <a:latin typeface="Arial" panose="020B0604020202020204" pitchFamily="34" charset="0"/>
              </a:rPr>
            </a:br>
            <a:r>
              <a:rPr lang="es-ES" sz="1600" b="1" dirty="0">
                <a:solidFill>
                  <a:srgbClr val="000000"/>
                </a:solidFill>
                <a:latin typeface="Arial" panose="020B0604020202020204" pitchFamily="34" charset="0"/>
              </a:rPr>
              <a:t/>
            </a:r>
            <a:br>
              <a:rPr lang="es-ES" sz="1600" b="1" dirty="0">
                <a:solidFill>
                  <a:srgbClr val="000000"/>
                </a:solidFill>
                <a:latin typeface="Arial" panose="020B0604020202020204" pitchFamily="34" charset="0"/>
              </a:rPr>
            </a:br>
            <a:endParaRPr lang="es-ES" sz="1600" b="1" dirty="0"/>
          </a:p>
        </p:txBody>
      </p:sp>
      <p:pic>
        <p:nvPicPr>
          <p:cNvPr id="10" name="Imagen 9"/>
          <p:cNvPicPr>
            <a:picLocks noChangeAspect="1"/>
          </p:cNvPicPr>
          <p:nvPr/>
        </p:nvPicPr>
        <p:blipFill>
          <a:blip r:embed="rId3"/>
          <a:stretch>
            <a:fillRect/>
          </a:stretch>
        </p:blipFill>
        <p:spPr>
          <a:xfrm>
            <a:off x="520576" y="2074460"/>
            <a:ext cx="9577153" cy="4476465"/>
          </a:xfrm>
          <a:prstGeom prst="rect">
            <a:avLst/>
          </a:prstGeom>
        </p:spPr>
      </p:pic>
    </p:spTree>
    <p:extLst>
      <p:ext uri="{BB962C8B-B14F-4D97-AF65-F5344CB8AC3E}">
        <p14:creationId xmlns:p14="http://schemas.microsoft.com/office/powerpoint/2010/main" val="10542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022524" y="425195"/>
            <a:ext cx="4104456" cy="864096"/>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DEFINIR EL PROBLEMA</a:t>
            </a:r>
          </a:p>
        </p:txBody>
      </p:sp>
      <p:sp>
        <p:nvSpPr>
          <p:cNvPr id="3" name="2 Proceso alternativo"/>
          <p:cNvSpPr/>
          <p:nvPr/>
        </p:nvSpPr>
        <p:spPr>
          <a:xfrm>
            <a:off x="596246" y="2435259"/>
            <a:ext cx="10848501" cy="1371128"/>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Requisitos:</a:t>
            </a:r>
          </a:p>
          <a:p>
            <a:pPr algn="ctr"/>
            <a:r>
              <a:rPr lang="es-CO" sz="2800" dirty="0">
                <a:solidFill>
                  <a:schemeClr val="tx1"/>
                </a:solidFill>
              </a:rPr>
              <a:t>Estar expresado como una condición negativa.</a:t>
            </a:r>
          </a:p>
          <a:p>
            <a:pPr algn="ctr"/>
            <a:r>
              <a:rPr lang="es-CO" sz="2800" dirty="0">
                <a:solidFill>
                  <a:schemeClr val="tx1"/>
                </a:solidFill>
              </a:rPr>
              <a:t>Tener especificado su ubicación (¿dónde ocurre?).</a:t>
            </a:r>
          </a:p>
        </p:txBody>
      </p:sp>
      <p:sp>
        <p:nvSpPr>
          <p:cNvPr id="4" name="3 Rectángulo redondeado"/>
          <p:cNvSpPr/>
          <p:nvPr/>
        </p:nvSpPr>
        <p:spPr>
          <a:xfrm>
            <a:off x="3274552" y="1377951"/>
            <a:ext cx="3600400" cy="864096"/>
          </a:xfrm>
          <a:prstGeom prst="roundRect">
            <a:avLst/>
          </a:prstGeom>
          <a:noFill/>
          <a:ln>
            <a:solidFill>
              <a:srgbClr val="0000FF"/>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ENUNCIARLO CORRECTAMENTE </a:t>
            </a:r>
          </a:p>
        </p:txBody>
      </p:sp>
      <p:sp>
        <p:nvSpPr>
          <p:cNvPr id="6" name="5 Rectángulo"/>
          <p:cNvSpPr/>
          <p:nvPr/>
        </p:nvSpPr>
        <p:spPr>
          <a:xfrm>
            <a:off x="596246" y="3901276"/>
            <a:ext cx="10848502" cy="2616101"/>
          </a:xfrm>
          <a:prstGeom prst="rect">
            <a:avLst/>
          </a:prstGeom>
          <a:noFill/>
        </p:spPr>
        <p:style>
          <a:lnRef idx="0">
            <a:schemeClr val="accent4"/>
          </a:lnRef>
          <a:fillRef idx="3">
            <a:schemeClr val="accent4"/>
          </a:fillRef>
          <a:effectRef idx="3">
            <a:schemeClr val="accent4"/>
          </a:effectRef>
          <a:fontRef idx="minor">
            <a:schemeClr val="lt1"/>
          </a:fontRef>
        </p:style>
        <p:txBody>
          <a:bodyPr wrap="square">
            <a:spAutoFit/>
          </a:bodyPr>
          <a:lstStyle/>
          <a:p>
            <a:pPr marL="342900" indent="-342900">
              <a:buFont typeface="Arial" pitchFamily="34" charset="0"/>
              <a:buChar char="•"/>
              <a:defRPr/>
            </a:pPr>
            <a:endParaRPr lang="es-CO" sz="2000" dirty="0">
              <a:solidFill>
                <a:schemeClr val="tx1"/>
              </a:solidFill>
            </a:endParaRPr>
          </a:p>
          <a:p>
            <a:pPr marL="342900" indent="-342900">
              <a:buFont typeface="Arial" pitchFamily="34" charset="0"/>
              <a:buChar char="•"/>
              <a:defRPr/>
            </a:pPr>
            <a:r>
              <a:rPr lang="es-CO" sz="2400" dirty="0">
                <a:solidFill>
                  <a:schemeClr val="tx1"/>
                </a:solidFill>
              </a:rPr>
              <a:t>Insuficiente abastecimiento de agua en la comunidad de la Vereda la María del Municipio de Itagüí </a:t>
            </a:r>
          </a:p>
          <a:p>
            <a:pPr marL="342900" indent="-342900">
              <a:buFont typeface="Arial" pitchFamily="34" charset="0"/>
              <a:buChar char="•"/>
              <a:defRPr/>
            </a:pPr>
            <a:r>
              <a:rPr lang="es-CO" sz="2400" dirty="0">
                <a:solidFill>
                  <a:schemeClr val="tx1"/>
                </a:solidFill>
              </a:rPr>
              <a:t>Deficiente prestación del servicio de aseo urbano en la Comuna </a:t>
            </a:r>
            <a:r>
              <a:rPr lang="es-CO" sz="2400" dirty="0" err="1">
                <a:solidFill>
                  <a:schemeClr val="tx1"/>
                </a:solidFill>
              </a:rPr>
              <a:t>N°</a:t>
            </a:r>
            <a:r>
              <a:rPr lang="es-CO" sz="2400" dirty="0">
                <a:solidFill>
                  <a:schemeClr val="tx1"/>
                </a:solidFill>
              </a:rPr>
              <a:t> 4  sector de los Velásquez en el municipio de Itagüí</a:t>
            </a:r>
          </a:p>
          <a:p>
            <a:pPr>
              <a:defRPr/>
            </a:pPr>
            <a:r>
              <a:rPr lang="es-CO" sz="2400" dirty="0">
                <a:solidFill>
                  <a:schemeClr val="tx1"/>
                </a:solidFill>
              </a:rPr>
              <a:t>•   Alto índice de delincuencia en la Comuna </a:t>
            </a:r>
            <a:r>
              <a:rPr lang="es-CO" sz="2400" dirty="0" err="1">
                <a:solidFill>
                  <a:schemeClr val="tx1"/>
                </a:solidFill>
              </a:rPr>
              <a:t>N°</a:t>
            </a:r>
            <a:r>
              <a:rPr lang="es-CO" sz="2400" dirty="0">
                <a:solidFill>
                  <a:schemeClr val="tx1"/>
                </a:solidFill>
              </a:rPr>
              <a:t> 4  sector de Calatrava   del  municipio de Itagüí.</a:t>
            </a:r>
          </a:p>
        </p:txBody>
      </p:sp>
    </p:spTree>
    <p:extLst>
      <p:ext uri="{BB962C8B-B14F-4D97-AF65-F5344CB8AC3E}">
        <p14:creationId xmlns:p14="http://schemas.microsoft.com/office/powerpoint/2010/main" val="42369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CuadroTexto"/>
          <p:cNvSpPr txBox="1">
            <a:spLocks noChangeArrowheads="1"/>
          </p:cNvSpPr>
          <p:nvPr/>
        </p:nvSpPr>
        <p:spPr bwMode="auto">
          <a:xfrm>
            <a:off x="926229" y="1978014"/>
            <a:ext cx="14541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b="1" dirty="0">
                <a:latin typeface="Calibri" pitchFamily="34" charset="0"/>
                <a:cs typeface="Calibri" pitchFamily="34" charset="0"/>
              </a:rPr>
              <a:t>Confundir</a:t>
            </a:r>
          </a:p>
        </p:txBody>
      </p:sp>
      <p:sp>
        <p:nvSpPr>
          <p:cNvPr id="10" name="1 Rectángulo"/>
          <p:cNvSpPr>
            <a:spLocks noChangeArrowheads="1"/>
          </p:cNvSpPr>
          <p:nvPr/>
        </p:nvSpPr>
        <p:spPr bwMode="auto">
          <a:xfrm>
            <a:off x="926229" y="2326302"/>
            <a:ext cx="104595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sz="2400" b="1" dirty="0"/>
              <a:t>Problemas con causas</a:t>
            </a:r>
            <a:r>
              <a:rPr lang="es-CO" sz="2400" dirty="0"/>
              <a:t>: por ejemplo, confundir el insuficiente abastecimiento de agua en</a:t>
            </a:r>
          </a:p>
          <a:p>
            <a:pPr algn="just"/>
            <a:r>
              <a:rPr lang="es-CO" sz="2400" dirty="0"/>
              <a:t>la comunidad (problema), con la rotura de los tubos que surten de agua a la comunidad</a:t>
            </a:r>
          </a:p>
          <a:p>
            <a:pPr algn="just"/>
            <a:r>
              <a:rPr lang="es-CO" sz="2400" dirty="0"/>
              <a:t>(una de sus causas).</a:t>
            </a:r>
          </a:p>
        </p:txBody>
      </p:sp>
      <p:sp>
        <p:nvSpPr>
          <p:cNvPr id="11" name="3 Rectángulo"/>
          <p:cNvSpPr>
            <a:spLocks noChangeArrowheads="1"/>
          </p:cNvSpPr>
          <p:nvPr/>
        </p:nvSpPr>
        <p:spPr bwMode="auto">
          <a:xfrm>
            <a:off x="926229" y="4444181"/>
            <a:ext cx="10597177" cy="12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sz="2400" b="1" dirty="0"/>
              <a:t>Problemas con soluciones</a:t>
            </a:r>
            <a:r>
              <a:rPr lang="es-CO" sz="2400" dirty="0"/>
              <a:t>: por ejemplo, confundir la deficiente prestación del servicio de aseo urbano (problema), con la necesidad de comprar camiones recolectores de basura (parte de la solución).</a:t>
            </a:r>
          </a:p>
        </p:txBody>
      </p:sp>
      <p:sp>
        <p:nvSpPr>
          <p:cNvPr id="12" name="11 Rectángulo redondeado"/>
          <p:cNvSpPr/>
          <p:nvPr/>
        </p:nvSpPr>
        <p:spPr>
          <a:xfrm>
            <a:off x="403123" y="599768"/>
            <a:ext cx="7846142" cy="115424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¿CUÁLES SON LAS FALLAS MÁS COMUNES EN LA IDENTIFICACIÓN DE</a:t>
            </a:r>
          </a:p>
          <a:p>
            <a:pPr algn="ctr"/>
            <a:r>
              <a:rPr lang="es-CO" sz="2400" b="1" dirty="0">
                <a:solidFill>
                  <a:schemeClr val="tx1"/>
                </a:solidFill>
              </a:rPr>
              <a:t>PROBLEMAS?</a:t>
            </a:r>
          </a:p>
        </p:txBody>
      </p:sp>
    </p:spTree>
    <p:extLst>
      <p:ext uri="{BB962C8B-B14F-4D97-AF65-F5344CB8AC3E}">
        <p14:creationId xmlns:p14="http://schemas.microsoft.com/office/powerpoint/2010/main" val="203910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2 Subtítulo"/>
          <p:cNvSpPr>
            <a:spLocks noGrp="1"/>
          </p:cNvSpPr>
          <p:nvPr>
            <p:ph type="subTitle" idx="4294967295"/>
          </p:nvPr>
        </p:nvSpPr>
        <p:spPr>
          <a:xfrm>
            <a:off x="939644" y="1018609"/>
            <a:ext cx="10170808" cy="3445236"/>
          </a:xfrm>
          <a:prstGeom prst="rect">
            <a:avLst/>
          </a:prstGeom>
        </p:spPr>
        <p:txBody>
          <a:bodyPr>
            <a:normAutofit fontScale="92500"/>
          </a:bodyPr>
          <a:lstStyle/>
          <a:p>
            <a:pPr marL="0" indent="0" algn="just">
              <a:buNone/>
            </a:pPr>
            <a:r>
              <a:rPr lang="en-US" sz="2400" dirty="0">
                <a:solidFill>
                  <a:schemeClr val="tx1"/>
                </a:solidFill>
                <a:latin typeface="Comic Sans MS" pitchFamily="66" charset="0"/>
              </a:rPr>
              <a:t> </a:t>
            </a:r>
            <a:r>
              <a:rPr lang="en-US" sz="2400" dirty="0">
                <a:solidFill>
                  <a:schemeClr val="tx1"/>
                </a:solidFill>
                <a:latin typeface="Calibri" pitchFamily="34" charset="0"/>
                <a:cs typeface="Calibri" pitchFamily="34" charset="0"/>
              </a:rPr>
              <a:t> </a:t>
            </a:r>
            <a:r>
              <a:rPr lang="en-US" sz="3600" b="1" dirty="0">
                <a:solidFill>
                  <a:schemeClr val="tx1"/>
                </a:solidFill>
                <a:latin typeface="Calibri" pitchFamily="34" charset="0"/>
                <a:cs typeface="Calibri" pitchFamily="34" charset="0"/>
              </a:rPr>
              <a:t>PROBLEMA CENTRAL</a:t>
            </a:r>
          </a:p>
          <a:p>
            <a:pPr algn="just"/>
            <a:r>
              <a:rPr lang="en-US" sz="3200" dirty="0">
                <a:solidFill>
                  <a:schemeClr val="tx1"/>
                </a:solidFill>
                <a:latin typeface="Calibri" pitchFamily="34" charset="0"/>
                <a:cs typeface="Calibri" pitchFamily="34" charset="0"/>
              </a:rPr>
              <a:t>Debe ser lo suficientemente concreto para facilitar la busqueda de soluciones y amplio que permita una gama de soluciones.</a:t>
            </a:r>
          </a:p>
          <a:p>
            <a:pPr algn="just"/>
            <a:endParaRPr lang="en-US" sz="3200" dirty="0">
              <a:solidFill>
                <a:schemeClr val="tx1"/>
              </a:solidFill>
              <a:latin typeface="Calibri" pitchFamily="34" charset="0"/>
              <a:cs typeface="Calibri" pitchFamily="34" charset="0"/>
            </a:endParaRPr>
          </a:p>
          <a:p>
            <a:pPr algn="just"/>
            <a:r>
              <a:rPr lang="en-US" sz="3200" dirty="0">
                <a:solidFill>
                  <a:schemeClr val="tx1"/>
                </a:solidFill>
                <a:latin typeface="Calibri" pitchFamily="34" charset="0"/>
                <a:cs typeface="Calibri" pitchFamily="34" charset="0"/>
              </a:rPr>
              <a:t>El problema NO debe ser expresado como la negacion de una solucion, sino que debe dejar abierta la posibilidad de encontrar multiples alternativas para resolverlo</a:t>
            </a:r>
          </a:p>
          <a:p>
            <a:endParaRPr lang="en-US" sz="2400" dirty="0">
              <a:solidFill>
                <a:schemeClr val="tx1"/>
              </a:solidFill>
              <a:latin typeface="Comic Sans MS" pitchFamily="66" charset="0"/>
            </a:endParaRPr>
          </a:p>
          <a:p>
            <a:pPr algn="l">
              <a:buFont typeface="Arial" pitchFamily="34" charset="0"/>
              <a:buChar char="•"/>
            </a:pPr>
            <a:endParaRPr lang="en-US" sz="2000" dirty="0">
              <a:solidFill>
                <a:schemeClr val="tx1"/>
              </a:solidFill>
              <a:latin typeface="Comic Sans MS" pitchFamily="66" charset="0"/>
            </a:endParaRPr>
          </a:p>
        </p:txBody>
      </p:sp>
      <p:sp>
        <p:nvSpPr>
          <p:cNvPr id="5" name="4 Rectángulo"/>
          <p:cNvSpPr/>
          <p:nvPr/>
        </p:nvSpPr>
        <p:spPr>
          <a:xfrm>
            <a:off x="939644" y="5141567"/>
            <a:ext cx="10426446" cy="954107"/>
          </a:xfrm>
          <a:prstGeom prst="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EN EL PLAN DE DESARROLLO YA ESTÁN IDENTIFICADOS LOS PROBLEMAS </a:t>
            </a:r>
          </a:p>
        </p:txBody>
      </p:sp>
    </p:spTree>
    <p:extLst>
      <p:ext uri="{BB962C8B-B14F-4D97-AF65-F5344CB8AC3E}">
        <p14:creationId xmlns:p14="http://schemas.microsoft.com/office/powerpoint/2010/main" val="3530358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117987" y="545374"/>
            <a:ext cx="6459794" cy="448056"/>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DIAGNÓSTICO DE LA SITUACIÓN ACTUAL </a:t>
            </a:r>
          </a:p>
        </p:txBody>
      </p:sp>
      <p:sp>
        <p:nvSpPr>
          <p:cNvPr id="3" name="2 Proceso alternativo"/>
          <p:cNvSpPr/>
          <p:nvPr/>
        </p:nvSpPr>
        <p:spPr>
          <a:xfrm>
            <a:off x="-1" y="2022665"/>
            <a:ext cx="11464413" cy="2278529"/>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ANTECEDENTES DE LA SITUACIÓN QUE GENERA EL PROBLEMA</a:t>
            </a:r>
            <a:r>
              <a:rPr lang="en-US" sz="2400" dirty="0">
                <a:solidFill>
                  <a:schemeClr val="tx1"/>
                </a:solidFill>
                <a:latin typeface="Arial" panose="020B0604020202020204" pitchFamily="34" charset="0"/>
                <a:cs typeface="Arial" panose="020B0604020202020204" pitchFamily="34" charset="0"/>
              </a:rPr>
              <a:t>:</a:t>
            </a:r>
          </a:p>
          <a:p>
            <a:pPr algn="ctr">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Motivos que generaron la propuesta del proyecto</a:t>
            </a:r>
          </a:p>
          <a:p>
            <a:pPr algn="ctr">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Caracteristicas de la situacion negativa que se intenta modificar</a:t>
            </a:r>
          </a:p>
          <a:p>
            <a:pPr algn="ctr">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Las razones por las que es de interes para la comunidad resolver dicha situacion </a:t>
            </a:r>
          </a:p>
          <a:p>
            <a:pPr algn="ctr">
              <a:buFont typeface="Arial" pitchFamily="34" charset="0"/>
              <a:buChar char="•"/>
            </a:pPr>
            <a:r>
              <a:rPr lang="en-US" sz="2400" dirty="0">
                <a:solidFill>
                  <a:schemeClr val="tx1"/>
                </a:solidFill>
                <a:latin typeface="Arial" panose="020B0604020202020204" pitchFamily="34" charset="0"/>
                <a:cs typeface="Arial" panose="020B0604020202020204" pitchFamily="34" charset="0"/>
              </a:rPr>
              <a:t>La explicacion del porque es competencia del estado resolver dicha situacion </a:t>
            </a:r>
          </a:p>
        </p:txBody>
      </p:sp>
      <p:sp>
        <p:nvSpPr>
          <p:cNvPr id="4" name="3 Proceso alternativo"/>
          <p:cNvSpPr/>
          <p:nvPr/>
        </p:nvSpPr>
        <p:spPr>
          <a:xfrm>
            <a:off x="-1" y="4600000"/>
            <a:ext cx="11464413" cy="1564826"/>
          </a:xfrm>
          <a:prstGeom prst="flowChartAlternateProcess">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ZONA Y POBLACIÓN AFECTADA </a:t>
            </a:r>
          </a:p>
          <a:p>
            <a:pPr algn="ctr"/>
            <a:r>
              <a:rPr lang="en-US" sz="2400" dirty="0">
                <a:solidFill>
                  <a:schemeClr val="tx1"/>
                </a:solidFill>
                <a:latin typeface="Arial" panose="020B0604020202020204" pitchFamily="34" charset="0"/>
                <a:cs typeface="Arial" panose="020B0604020202020204" pitchFamily="34" charset="0"/>
              </a:rPr>
              <a:t>Las caracteristicas de la zona afectada y la estimacion de su población y las caracteristicas de los grupos sociales afectados </a:t>
            </a:r>
          </a:p>
          <a:p>
            <a:pPr algn="ct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780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992575" y="3686181"/>
            <a:ext cx="8403012" cy="954107"/>
          </a:xfrm>
          <a:prstGeom prst="rect">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s-MX" sz="2800" b="1" dirty="0">
                <a:solidFill>
                  <a:schemeClr val="tx1"/>
                </a:solidFill>
              </a:rPr>
              <a:t>INCREMENTO DE LA DELINCUENCIA JUVENIL EN LA COMUNA </a:t>
            </a:r>
            <a:r>
              <a:rPr lang="es-MX" sz="2800" b="1" dirty="0" err="1">
                <a:solidFill>
                  <a:schemeClr val="tx1"/>
                </a:solidFill>
              </a:rPr>
              <a:t>N°</a:t>
            </a:r>
            <a:r>
              <a:rPr lang="es-MX" sz="2800" b="1" dirty="0">
                <a:solidFill>
                  <a:schemeClr val="tx1"/>
                </a:solidFill>
              </a:rPr>
              <a:t> 4 </a:t>
            </a:r>
            <a:endParaRPr lang="es-CO" sz="2800" b="1" dirty="0">
              <a:solidFill>
                <a:schemeClr val="tx1"/>
              </a:solidFill>
            </a:endParaRPr>
          </a:p>
        </p:txBody>
      </p:sp>
      <p:sp>
        <p:nvSpPr>
          <p:cNvPr id="10" name="9 CuadroTexto"/>
          <p:cNvSpPr txBox="1"/>
          <p:nvPr/>
        </p:nvSpPr>
        <p:spPr>
          <a:xfrm>
            <a:off x="233552" y="3768512"/>
            <a:ext cx="2008204" cy="707886"/>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defRPr sz="2000" b="1">
                <a:solidFill>
                  <a:schemeClr val="tx1"/>
                </a:solidFill>
              </a:defRPr>
            </a:lvl1pPr>
          </a:lstStyle>
          <a:p>
            <a:pPr algn="ctr"/>
            <a:r>
              <a:rPr lang="es-CO" dirty="0"/>
              <a:t>PROBLEMA</a:t>
            </a:r>
          </a:p>
          <a:p>
            <a:pPr algn="ctr"/>
            <a:r>
              <a:rPr lang="es-CO" dirty="0"/>
              <a:t>CENTRAL</a:t>
            </a:r>
          </a:p>
        </p:txBody>
      </p:sp>
      <p:sp>
        <p:nvSpPr>
          <p:cNvPr id="11" name="10 CuadroTexto"/>
          <p:cNvSpPr txBox="1">
            <a:spLocks noChangeArrowheads="1"/>
          </p:cNvSpPr>
          <p:nvPr/>
        </p:nvSpPr>
        <p:spPr bwMode="auto">
          <a:xfrm>
            <a:off x="2617166" y="2959102"/>
            <a:ext cx="12436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sz="2800" b="1" dirty="0"/>
              <a:t>Qué pasa si no se hace nada para enfrentar el problema?</a:t>
            </a:r>
          </a:p>
        </p:txBody>
      </p:sp>
      <p:sp>
        <p:nvSpPr>
          <p:cNvPr id="12" name="11 CuadroTexto"/>
          <p:cNvSpPr txBox="1"/>
          <p:nvPr/>
        </p:nvSpPr>
        <p:spPr>
          <a:xfrm>
            <a:off x="4035688" y="1247179"/>
            <a:ext cx="3849775" cy="461665"/>
          </a:xfrm>
          <a:prstGeom prst="rect">
            <a:avLst/>
          </a:prstGeom>
          <a:noFill/>
          <a:ln>
            <a:solidFill>
              <a:srgbClr val="0000FF"/>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lgn="ctr">
              <a:defRPr/>
            </a:pPr>
            <a:r>
              <a:rPr lang="es-CO" sz="2400" b="1" dirty="0">
                <a:solidFill>
                  <a:schemeClr val="tx1"/>
                </a:solidFill>
              </a:rPr>
              <a:t>EFECTOS NEGATIVOS </a:t>
            </a:r>
          </a:p>
        </p:txBody>
      </p:sp>
      <p:sp>
        <p:nvSpPr>
          <p:cNvPr id="2" name="1 Flecha arriba"/>
          <p:cNvSpPr/>
          <p:nvPr/>
        </p:nvSpPr>
        <p:spPr>
          <a:xfrm>
            <a:off x="6174204" y="2106957"/>
            <a:ext cx="340063" cy="560065"/>
          </a:xfrm>
          <a:prstGeom prst="upArrow">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p>
        </p:txBody>
      </p:sp>
      <p:sp>
        <p:nvSpPr>
          <p:cNvPr id="3" name="Flecha derecha 2"/>
          <p:cNvSpPr/>
          <p:nvPr/>
        </p:nvSpPr>
        <p:spPr>
          <a:xfrm>
            <a:off x="2364722" y="4054434"/>
            <a:ext cx="504887" cy="217599"/>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197754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6" presetClass="entr" presetSubtype="2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0" y="489938"/>
            <a:ext cx="5854888" cy="1046634"/>
          </a:xfrm>
          <a:prstGeom prst="roundRect">
            <a:avLst/>
          </a:prstGeom>
          <a:noFill/>
          <a:ln>
            <a:solidFill>
              <a:srgbClr val="9900CC"/>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PRODUCTO:</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8" name="2 Marcador de contenido"/>
          <p:cNvSpPr txBox="1">
            <a:spLocks/>
          </p:cNvSpPr>
          <p:nvPr/>
        </p:nvSpPr>
        <p:spPr bwMode="auto">
          <a:xfrm>
            <a:off x="1415846" y="1876731"/>
            <a:ext cx="9655278" cy="3393081"/>
          </a:xfrm>
          <a:prstGeom prst="rect">
            <a:avLst/>
          </a:prstGeom>
          <a:noFill/>
          <a:ln w="9525">
            <a:noFill/>
            <a:miter lim="800000"/>
            <a:headEnd/>
            <a:tailEnd/>
          </a:ln>
        </p:spPr>
        <p:txBody>
          <a:bodyPr/>
          <a:lstStyle/>
          <a:p>
            <a:pPr algn="just">
              <a:spcBef>
                <a:spcPct val="20000"/>
              </a:spcBef>
              <a:defRPr/>
            </a:pPr>
            <a:endParaRPr lang="es-ES" sz="2400" dirty="0">
              <a:latin typeface="Arial" pitchFamily="34" charset="0"/>
            </a:endParaRPr>
          </a:p>
          <a:p>
            <a:pPr algn="just">
              <a:spcBef>
                <a:spcPct val="20000"/>
              </a:spcBef>
              <a:defRPr/>
            </a:pPr>
            <a:r>
              <a:rPr lang="es-ES" sz="3000" dirty="0">
                <a:latin typeface="Arial" pitchFamily="34" charset="0"/>
              </a:rPr>
              <a:t>Entregar durante diez (10) horas teóricas, con el compromiso de los funcionarios y el equipo de la Subdirección de Proyectos y Gestión de Recursos , el contenido básico para la </a:t>
            </a:r>
            <a:r>
              <a:rPr lang="es-ES" sz="3000" b="1" dirty="0">
                <a:latin typeface="Arial" pitchFamily="34" charset="0"/>
              </a:rPr>
              <a:t>Formulación y seguimiento de proyectos de  inversión, </a:t>
            </a:r>
            <a:r>
              <a:rPr lang="es-ES" sz="3000" dirty="0">
                <a:latin typeface="Arial" pitchFamily="34" charset="0"/>
              </a:rPr>
              <a:t>asociados</a:t>
            </a:r>
            <a:r>
              <a:rPr lang="es-ES" sz="3000" b="1" dirty="0">
                <a:latin typeface="Arial" pitchFamily="34" charset="0"/>
              </a:rPr>
              <a:t> </a:t>
            </a:r>
            <a:r>
              <a:rPr lang="es-ES" sz="3000" dirty="0">
                <a:latin typeface="Arial" pitchFamily="34" charset="0"/>
              </a:rPr>
              <a:t> al manejo de las plataformas Nacionales y los instrumentos de planificación </a:t>
            </a:r>
            <a:r>
              <a:rPr lang="es-ES" sz="3000" dirty="0" err="1">
                <a:latin typeface="Arial" pitchFamily="34" charset="0"/>
              </a:rPr>
              <a:t>estrátegica</a:t>
            </a:r>
            <a:r>
              <a:rPr lang="es-ES" sz="3000" dirty="0">
                <a:latin typeface="Arial" pitchFamily="34" charset="0"/>
              </a:rPr>
              <a:t> de menor complejidad </a:t>
            </a:r>
            <a:endParaRPr lang="es-CO" sz="3000" dirty="0">
              <a:solidFill>
                <a:schemeClr val="tx1">
                  <a:tint val="75000"/>
                </a:schemeClr>
              </a:solidFill>
              <a:latin typeface="Arial" pitchFamily="34" charset="0"/>
            </a:endParaRPr>
          </a:p>
        </p:txBody>
      </p:sp>
    </p:spTree>
    <p:extLst>
      <p:ext uri="{BB962C8B-B14F-4D97-AF65-F5344CB8AC3E}">
        <p14:creationId xmlns:p14="http://schemas.microsoft.com/office/powerpoint/2010/main" val="25171499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85508" y="3697869"/>
            <a:ext cx="1212255" cy="707886"/>
          </a:xfrm>
          <a:prstGeom prst="rect">
            <a:avLst/>
          </a:prstGeom>
          <a:noFill/>
          <a:ln>
            <a:solidFill>
              <a:srgbClr val="3437E9"/>
            </a:solid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CO" sz="2000" b="1" dirty="0">
                <a:solidFill>
                  <a:schemeClr val="tx1"/>
                </a:solidFill>
              </a:rPr>
              <a:t>Problema</a:t>
            </a:r>
          </a:p>
          <a:p>
            <a:pPr>
              <a:defRPr/>
            </a:pPr>
            <a:r>
              <a:rPr lang="es-CO" sz="2000" b="1" dirty="0">
                <a:solidFill>
                  <a:schemeClr val="tx1"/>
                </a:solidFill>
              </a:rPr>
              <a:t>Central</a:t>
            </a:r>
          </a:p>
        </p:txBody>
      </p:sp>
      <p:sp>
        <p:nvSpPr>
          <p:cNvPr id="5" name="4 CuadroTexto"/>
          <p:cNvSpPr txBox="1"/>
          <p:nvPr/>
        </p:nvSpPr>
        <p:spPr>
          <a:xfrm>
            <a:off x="3071664" y="2604279"/>
            <a:ext cx="2592288" cy="584775"/>
          </a:xfrm>
          <a:prstGeom prst="rect">
            <a:avLst/>
          </a:prstGeom>
          <a:noFill/>
          <a:ln>
            <a:solidFill>
              <a:srgbClr val="3437E9"/>
            </a:solidFill>
          </a:ln>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es-CO" sz="1600" dirty="0">
                <a:solidFill>
                  <a:schemeClr val="tx1"/>
                </a:solidFill>
              </a:rPr>
              <a:t>AUMENTA LA PERCEPCIÓN</a:t>
            </a:r>
          </a:p>
          <a:p>
            <a:pPr algn="ctr">
              <a:defRPr/>
            </a:pPr>
            <a:r>
              <a:rPr lang="es-CO" sz="1600" dirty="0">
                <a:solidFill>
                  <a:schemeClr val="tx1"/>
                </a:solidFill>
              </a:rPr>
              <a:t>DE INSEGURIDAD</a:t>
            </a:r>
          </a:p>
        </p:txBody>
      </p:sp>
      <p:sp>
        <p:nvSpPr>
          <p:cNvPr id="6" name="5 CuadroTexto"/>
          <p:cNvSpPr txBox="1"/>
          <p:nvPr/>
        </p:nvSpPr>
        <p:spPr>
          <a:xfrm>
            <a:off x="5997559" y="2604279"/>
            <a:ext cx="1969001" cy="584775"/>
          </a:xfrm>
          <a:prstGeom prst="rect">
            <a:avLst/>
          </a:prstGeom>
          <a:noFill/>
          <a:ln>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600" dirty="0">
                <a:solidFill>
                  <a:schemeClr val="tx1"/>
                </a:solidFill>
              </a:rPr>
              <a:t>AUMENTO DE </a:t>
            </a:r>
          </a:p>
          <a:p>
            <a:pPr>
              <a:defRPr/>
            </a:pPr>
            <a:r>
              <a:rPr lang="es-CO" sz="1600" dirty="0">
                <a:solidFill>
                  <a:schemeClr val="tx1"/>
                </a:solidFill>
              </a:rPr>
              <a:t>MUERTOS Y HERIDOS</a:t>
            </a:r>
          </a:p>
        </p:txBody>
      </p:sp>
      <p:sp>
        <p:nvSpPr>
          <p:cNvPr id="7" name="6 CuadroTexto"/>
          <p:cNvSpPr txBox="1"/>
          <p:nvPr/>
        </p:nvSpPr>
        <p:spPr>
          <a:xfrm>
            <a:off x="4640184" y="1484784"/>
            <a:ext cx="2602957" cy="584775"/>
          </a:xfrm>
          <a:prstGeom prst="rect">
            <a:avLst/>
          </a:prstGeom>
          <a:noFill/>
          <a:ln>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600" dirty="0">
                <a:solidFill>
                  <a:schemeClr val="tx1"/>
                </a:solidFill>
              </a:rPr>
              <a:t>DISMINUCIÓN DE LA </a:t>
            </a:r>
          </a:p>
          <a:p>
            <a:pPr>
              <a:defRPr/>
            </a:pPr>
            <a:r>
              <a:rPr lang="es-CO" sz="1600" dirty="0">
                <a:solidFill>
                  <a:schemeClr val="tx1"/>
                </a:solidFill>
              </a:rPr>
              <a:t>CONFIANZA EN LOS JÓVENES</a:t>
            </a:r>
          </a:p>
        </p:txBody>
      </p:sp>
      <p:sp>
        <p:nvSpPr>
          <p:cNvPr id="8" name="7 CuadroTexto"/>
          <p:cNvSpPr txBox="1"/>
          <p:nvPr/>
        </p:nvSpPr>
        <p:spPr>
          <a:xfrm>
            <a:off x="8385751" y="2567787"/>
            <a:ext cx="1603901" cy="584775"/>
          </a:xfrm>
          <a:prstGeom prst="rect">
            <a:avLst/>
          </a:prstGeom>
          <a:noFill/>
          <a:ln>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600" dirty="0">
                <a:solidFill>
                  <a:schemeClr val="tx1"/>
                </a:solidFill>
              </a:rPr>
              <a:t>INCREMENTO DE</a:t>
            </a:r>
          </a:p>
          <a:p>
            <a:pPr>
              <a:defRPr/>
            </a:pPr>
            <a:r>
              <a:rPr lang="es-CO" sz="1600" dirty="0">
                <a:solidFill>
                  <a:schemeClr val="tx1"/>
                </a:solidFill>
              </a:rPr>
              <a:t>FUERZA PÚBLICA</a:t>
            </a:r>
          </a:p>
        </p:txBody>
      </p:sp>
      <p:sp>
        <p:nvSpPr>
          <p:cNvPr id="31" name="30 CuadroTexto"/>
          <p:cNvSpPr txBox="1"/>
          <p:nvPr/>
        </p:nvSpPr>
        <p:spPr>
          <a:xfrm>
            <a:off x="1016387" y="2657192"/>
            <a:ext cx="1538242" cy="338554"/>
          </a:xfrm>
          <a:prstGeom prst="rect">
            <a:avLst/>
          </a:prstGeom>
          <a:noFill/>
          <a:ln>
            <a:solidFill>
              <a:srgbClr val="3437E9"/>
            </a:solidFill>
          </a:ln>
        </p:spPr>
        <p:txBody>
          <a:bodyPr wrap="none">
            <a:spAutoFit/>
          </a:bodyPr>
          <a:lstStyle/>
          <a:p>
            <a:pPr>
              <a:defRPr/>
            </a:pPr>
            <a:r>
              <a:rPr lang="es-CO" sz="1600" b="1" dirty="0"/>
              <a:t>Efectos Directos</a:t>
            </a:r>
          </a:p>
        </p:txBody>
      </p:sp>
      <p:sp>
        <p:nvSpPr>
          <p:cNvPr id="32" name="31 CuadroTexto"/>
          <p:cNvSpPr txBox="1"/>
          <p:nvPr/>
        </p:nvSpPr>
        <p:spPr>
          <a:xfrm>
            <a:off x="2683098" y="1589993"/>
            <a:ext cx="1684115" cy="338554"/>
          </a:xfrm>
          <a:prstGeom prst="rect">
            <a:avLst/>
          </a:prstGeom>
          <a:noFill/>
          <a:ln>
            <a:solidFill>
              <a:srgbClr val="3437E9"/>
            </a:solidFill>
          </a:ln>
        </p:spPr>
        <p:txBody>
          <a:bodyPr wrap="none">
            <a:spAutoFit/>
          </a:bodyPr>
          <a:lstStyle/>
          <a:p>
            <a:pPr>
              <a:defRPr/>
            </a:pPr>
            <a:r>
              <a:rPr lang="es-CO" sz="1600" b="1" dirty="0"/>
              <a:t>Efectos Indirectos</a:t>
            </a:r>
          </a:p>
        </p:txBody>
      </p:sp>
      <p:sp>
        <p:nvSpPr>
          <p:cNvPr id="2" name="1 CuadroTexto"/>
          <p:cNvSpPr txBox="1">
            <a:spLocks noChangeArrowheads="1"/>
          </p:cNvSpPr>
          <p:nvPr/>
        </p:nvSpPr>
        <p:spPr bwMode="auto">
          <a:xfrm>
            <a:off x="4132264" y="4692650"/>
            <a:ext cx="3822457" cy="400110"/>
          </a:xfrm>
          <a:prstGeom prst="rect">
            <a:avLst/>
          </a:prstGeom>
          <a:noFill/>
          <a:ln>
            <a:solidFill>
              <a:srgbClr val="3437E9"/>
            </a:solid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a:t>Por qué se presenta el Problema?</a:t>
            </a:r>
          </a:p>
        </p:txBody>
      </p:sp>
      <p:cxnSp>
        <p:nvCxnSpPr>
          <p:cNvPr id="12" name="11 Conector angular"/>
          <p:cNvCxnSpPr>
            <a:stCxn id="2" idx="2"/>
          </p:cNvCxnSpPr>
          <p:nvPr/>
        </p:nvCxnSpPr>
        <p:spPr>
          <a:xfrm rot="5400000">
            <a:off x="5685601" y="5447597"/>
            <a:ext cx="712728" cy="3054"/>
          </a:xfrm>
          <a:prstGeom prst="bentConnector3">
            <a:avLst/>
          </a:prstGeom>
          <a:ln>
            <a:solidFill>
              <a:srgbClr val="3437E9"/>
            </a:solidFill>
            <a:tailEnd type="arrow"/>
          </a:ln>
        </p:spPr>
        <p:style>
          <a:lnRef idx="2">
            <a:schemeClr val="dk1"/>
          </a:lnRef>
          <a:fillRef idx="0">
            <a:schemeClr val="dk1"/>
          </a:fillRef>
          <a:effectRef idx="1">
            <a:schemeClr val="dk1"/>
          </a:effectRef>
          <a:fontRef idx="minor">
            <a:schemeClr val="tx1"/>
          </a:fontRef>
        </p:style>
      </p:cxnSp>
      <p:sp>
        <p:nvSpPr>
          <p:cNvPr id="13" name="12 CuadroTexto"/>
          <p:cNvSpPr txBox="1"/>
          <p:nvPr/>
        </p:nvSpPr>
        <p:spPr>
          <a:xfrm>
            <a:off x="5552039" y="6125234"/>
            <a:ext cx="917239" cy="400110"/>
          </a:xfrm>
          <a:prstGeom prst="rect">
            <a:avLst/>
          </a:prstGeom>
          <a:solidFill>
            <a:srgbClr val="FFFF00"/>
          </a:solidFill>
          <a:ln>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2000" b="1" dirty="0">
                <a:solidFill>
                  <a:schemeClr val="tx1"/>
                </a:solidFill>
              </a:rPr>
              <a:t>Causas</a:t>
            </a:r>
          </a:p>
        </p:txBody>
      </p:sp>
      <p:sp>
        <p:nvSpPr>
          <p:cNvPr id="23" name="22 CuadroTexto"/>
          <p:cNvSpPr txBox="1"/>
          <p:nvPr/>
        </p:nvSpPr>
        <p:spPr>
          <a:xfrm>
            <a:off x="3143673" y="3861049"/>
            <a:ext cx="7003217" cy="369332"/>
          </a:xfrm>
          <a:prstGeom prst="rect">
            <a:avLst/>
          </a:prstGeom>
          <a:noFill/>
          <a:ln>
            <a:solidFill>
              <a:srgbClr val="3437E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s-CO" b="1" dirty="0">
                <a:solidFill>
                  <a:schemeClr val="tx1"/>
                </a:solidFill>
              </a:rPr>
              <a:t>INCREMENTO DE LA DELINCUENCIA JUVENIL EN LA COMUNA </a:t>
            </a:r>
            <a:r>
              <a:rPr lang="es-CO" b="1" dirty="0" err="1">
                <a:solidFill>
                  <a:schemeClr val="tx1"/>
                </a:solidFill>
              </a:rPr>
              <a:t>N°</a:t>
            </a:r>
            <a:r>
              <a:rPr lang="es-CO" b="1" dirty="0">
                <a:solidFill>
                  <a:schemeClr val="tx1"/>
                </a:solidFill>
              </a:rPr>
              <a:t> 4 </a:t>
            </a:r>
          </a:p>
        </p:txBody>
      </p:sp>
      <p:cxnSp>
        <p:nvCxnSpPr>
          <p:cNvPr id="53275" name="14 Conector angular"/>
          <p:cNvCxnSpPr>
            <a:cxnSpLocks noChangeShapeType="1"/>
          </p:cNvCxnSpPr>
          <p:nvPr/>
        </p:nvCxnSpPr>
        <p:spPr bwMode="auto">
          <a:xfrm rot="16200000" flipV="1">
            <a:off x="5135564" y="2359026"/>
            <a:ext cx="733425" cy="2270125"/>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3276" name="18 Conector angular"/>
          <p:cNvCxnSpPr>
            <a:cxnSpLocks noChangeShapeType="1"/>
          </p:cNvCxnSpPr>
          <p:nvPr/>
        </p:nvCxnSpPr>
        <p:spPr bwMode="auto">
          <a:xfrm rot="5400000" flipH="1" flipV="1">
            <a:off x="6453982" y="3310732"/>
            <a:ext cx="733425" cy="366712"/>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3277" name="25 Conector angular"/>
          <p:cNvCxnSpPr>
            <a:cxnSpLocks noChangeShapeType="1"/>
          </p:cNvCxnSpPr>
          <p:nvPr/>
        </p:nvCxnSpPr>
        <p:spPr bwMode="auto">
          <a:xfrm rot="5400000" flipH="1" flipV="1">
            <a:off x="7547769" y="2204244"/>
            <a:ext cx="769938" cy="2590800"/>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3278" name="33 Conector angular"/>
          <p:cNvCxnSpPr>
            <a:cxnSpLocks noChangeShapeType="1"/>
          </p:cNvCxnSpPr>
          <p:nvPr/>
        </p:nvCxnSpPr>
        <p:spPr bwMode="auto">
          <a:xfrm rot="5400000" flipH="1" flipV="1">
            <a:off x="4906170" y="1469232"/>
            <a:ext cx="595312" cy="1673225"/>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3279" name="35 Conector angular"/>
          <p:cNvCxnSpPr>
            <a:cxnSpLocks noChangeShapeType="1"/>
          </p:cNvCxnSpPr>
          <p:nvPr/>
        </p:nvCxnSpPr>
        <p:spPr bwMode="auto">
          <a:xfrm rot="16200000" flipV="1">
            <a:off x="6224588" y="1824038"/>
            <a:ext cx="595312" cy="963612"/>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3280" name="42 Conector angular"/>
          <p:cNvCxnSpPr>
            <a:cxnSpLocks noChangeShapeType="1"/>
          </p:cNvCxnSpPr>
          <p:nvPr/>
        </p:nvCxnSpPr>
        <p:spPr bwMode="auto">
          <a:xfrm rot="16200000" flipV="1">
            <a:off x="7354888" y="717550"/>
            <a:ext cx="558800" cy="3187700"/>
          </a:xfrm>
          <a:prstGeom prst="bentConnector3">
            <a:avLst>
              <a:gd name="adj1" fmla="val 50000"/>
            </a:avLst>
          </a:prstGeom>
          <a:noFill/>
          <a:ln w="9525" algn="ctr">
            <a:solidFill>
              <a:srgbClr val="3437E9"/>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244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412956" y="1279468"/>
            <a:ext cx="11366090" cy="316471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latin typeface="Comic Sans MS" pitchFamily="66" charset="0"/>
              </a:rPr>
              <a:t> </a:t>
            </a:r>
            <a:r>
              <a:rPr lang="en-US" sz="3100" b="1" dirty="0">
                <a:solidFill>
                  <a:schemeClr val="tx1"/>
                </a:solidFill>
                <a:latin typeface="Calibri" pitchFamily="34" charset="0"/>
                <a:cs typeface="Calibri" pitchFamily="34" charset="0"/>
              </a:rPr>
              <a:t>IDENTIFICAR LAS CAUSAS DEL PROBLEMA PRINCIPAL</a:t>
            </a:r>
          </a:p>
          <a:p>
            <a:endParaRPr lang="en-US" sz="3100" dirty="0">
              <a:solidFill>
                <a:schemeClr val="tx1"/>
              </a:solidFill>
              <a:latin typeface="Calibri" pitchFamily="34" charset="0"/>
              <a:cs typeface="Calibri" pitchFamily="34" charset="0"/>
            </a:endParaRPr>
          </a:p>
          <a:p>
            <a:pPr algn="just"/>
            <a:r>
              <a:rPr lang="en-US" sz="3100" dirty="0">
                <a:solidFill>
                  <a:schemeClr val="tx1"/>
                </a:solidFill>
                <a:latin typeface="Calibri" pitchFamily="34" charset="0"/>
                <a:cs typeface="Calibri" pitchFamily="34" charset="0"/>
              </a:rPr>
              <a:t>La identificacion y el analisis de las causas y </a:t>
            </a:r>
            <a:r>
              <a:rPr lang="en-US" sz="3100" dirty="0" err="1">
                <a:solidFill>
                  <a:schemeClr val="tx1"/>
                </a:solidFill>
                <a:latin typeface="Calibri" pitchFamily="34" charset="0"/>
                <a:cs typeface="Calibri" pitchFamily="34" charset="0"/>
              </a:rPr>
              <a:t>consecuencias</a:t>
            </a:r>
            <a:r>
              <a:rPr lang="en-US" sz="3100" dirty="0">
                <a:solidFill>
                  <a:schemeClr val="tx1"/>
                </a:solidFill>
                <a:latin typeface="Calibri" pitchFamily="34" charset="0"/>
                <a:cs typeface="Calibri" pitchFamily="34" charset="0"/>
              </a:rPr>
              <a:t> del problema central permiten ampliar su comprension e ir mas alla de sus manifestaciones visibles, facilitando la identificacion de posibles soluciones.</a:t>
            </a:r>
          </a:p>
          <a:p>
            <a:pPr algn="just"/>
            <a:endParaRPr lang="en-US" dirty="0">
              <a:solidFill>
                <a:schemeClr val="tx1"/>
              </a:solidFill>
              <a:latin typeface="Comic Sans MS" pitchFamily="66" charset="0"/>
            </a:endParaRPr>
          </a:p>
          <a:p>
            <a:endParaRPr lang="en-US" dirty="0">
              <a:solidFill>
                <a:schemeClr val="tx1"/>
              </a:solidFill>
              <a:latin typeface="Comic Sans MS" pitchFamily="66" charset="0"/>
            </a:endParaRPr>
          </a:p>
          <a:p>
            <a:endParaRPr lang="en-US" dirty="0">
              <a:solidFill>
                <a:schemeClr val="tx1"/>
              </a:solidFill>
              <a:latin typeface="Comic Sans MS" pitchFamily="66" charset="0"/>
            </a:endParaRPr>
          </a:p>
        </p:txBody>
      </p:sp>
      <p:sp>
        <p:nvSpPr>
          <p:cNvPr id="3" name="1 Rectángulo"/>
          <p:cNvSpPr/>
          <p:nvPr/>
        </p:nvSpPr>
        <p:spPr>
          <a:xfrm>
            <a:off x="509646" y="4842946"/>
            <a:ext cx="11269400" cy="1471172"/>
          </a:xfrm>
          <a:prstGeom prst="rect">
            <a:avLst/>
          </a:prstGeom>
        </p:spPr>
        <p:txBody>
          <a:bodyPr wrap="square">
            <a:spAutoFit/>
          </a:bodyPr>
          <a:lstStyle/>
          <a:p>
            <a:pPr algn="ctr">
              <a:lnSpc>
                <a:spcPct val="80000"/>
              </a:lnSpc>
            </a:pPr>
            <a:r>
              <a:rPr lang="es-ES" sz="2800" b="1" dirty="0">
                <a:effectLst>
                  <a:outerShdw blurRad="38100" dist="38100" dir="2700000" algn="tl">
                    <a:srgbClr val="C0C0C0"/>
                  </a:outerShdw>
                </a:effectLst>
                <a:latin typeface="Arial" panose="020B0604020202020204" pitchFamily="34" charset="0"/>
                <a:cs typeface="Arial" panose="020B0604020202020204" pitchFamily="34" charset="0"/>
              </a:rPr>
              <a:t>DIAGNÓSTICO: </a:t>
            </a:r>
          </a:p>
          <a:p>
            <a:pPr algn="ctr">
              <a:lnSpc>
                <a:spcPct val="80000"/>
              </a:lnSpc>
            </a:pPr>
            <a:endParaRPr lang="es-ES" sz="2800" b="1" dirty="0">
              <a:effectLst>
                <a:outerShdw blurRad="38100" dist="38100" dir="2700000" algn="tl">
                  <a:srgbClr val="C0C0C0"/>
                </a:outerShdw>
              </a:effectLst>
              <a:latin typeface="Arial" panose="020B0604020202020204" pitchFamily="34" charset="0"/>
              <a:cs typeface="Arial" panose="020B0604020202020204" pitchFamily="34" charset="0"/>
            </a:endParaRPr>
          </a:p>
          <a:p>
            <a:pPr algn="ctr">
              <a:lnSpc>
                <a:spcPct val="80000"/>
              </a:lnSpc>
            </a:pPr>
            <a:r>
              <a:rPr lang="es-ES" sz="2800" dirty="0">
                <a:effectLst>
                  <a:outerShdw blurRad="38100" dist="38100" dir="2700000" algn="tl">
                    <a:srgbClr val="C0C0C0"/>
                  </a:outerShdw>
                </a:effectLst>
                <a:latin typeface="Arial" panose="020B0604020202020204" pitchFamily="34" charset="0"/>
                <a:cs typeface="Arial" panose="020B0604020202020204" pitchFamily="34" charset="0"/>
              </a:rPr>
              <a:t>“Dícese de los signos que permiten reconocer las enfermedades”</a:t>
            </a:r>
          </a:p>
          <a:p>
            <a:pPr algn="ctr">
              <a:lnSpc>
                <a:spcPct val="80000"/>
              </a:lnSpc>
            </a:pPr>
            <a:r>
              <a:rPr lang="es-ES" sz="2800" dirty="0">
                <a:effectLst>
                  <a:outerShdw blurRad="38100" dist="38100" dir="2700000" algn="tl">
                    <a:srgbClr val="C0C0C0"/>
                  </a:outerShdw>
                </a:effectLst>
                <a:latin typeface="Arial" panose="020B0604020202020204" pitchFamily="34" charset="0"/>
                <a:cs typeface="Arial" panose="020B0604020202020204" pitchFamily="34" charset="0"/>
              </a:rPr>
              <a:t>”Calificación que el médico le da a una enfermedad</a:t>
            </a:r>
            <a:endParaRPr lang="es-C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94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92882" y="592854"/>
            <a:ext cx="9331606" cy="2218428"/>
          </a:xfrm>
          <a:prstGeom prst="rect">
            <a:avLst/>
          </a:prstGeom>
        </p:spPr>
        <p:txBody>
          <a:bodyPr wrap="square">
            <a:spAutoFit/>
          </a:bodyPr>
          <a:lstStyle/>
          <a:p>
            <a:pPr algn="ctr">
              <a:lnSpc>
                <a:spcPct val="80000"/>
              </a:lnSpc>
            </a:pPr>
            <a:r>
              <a:rPr lang="es-ES" sz="3200" b="1" dirty="0">
                <a:latin typeface="Arial" panose="020B0604020202020204" pitchFamily="34" charset="0"/>
                <a:cs typeface="Arial" panose="020B0604020202020204" pitchFamily="34" charset="0"/>
              </a:rPr>
              <a:t>TIPOS DE CAUSAS </a:t>
            </a:r>
          </a:p>
          <a:p>
            <a:pPr>
              <a:lnSpc>
                <a:spcPct val="80000"/>
              </a:lnSpc>
            </a:pPr>
            <a:endParaRPr lang="es-ES" sz="2800" b="1" dirty="0">
              <a:latin typeface="Arial" panose="020B0604020202020204" pitchFamily="34" charset="0"/>
              <a:cs typeface="Arial" panose="020B0604020202020204" pitchFamily="34" charset="0"/>
            </a:endParaRPr>
          </a:p>
          <a:p>
            <a:pPr>
              <a:lnSpc>
                <a:spcPct val="80000"/>
              </a:lnSpc>
            </a:pPr>
            <a:r>
              <a:rPr lang="es-ES" sz="2800" dirty="0">
                <a:latin typeface="Arial" panose="020B0604020202020204" pitchFamily="34" charset="0"/>
                <a:cs typeface="Arial" panose="020B0604020202020204" pitchFamily="34" charset="0"/>
              </a:rPr>
              <a:t>Tipo I: La </a:t>
            </a:r>
            <a:r>
              <a:rPr lang="es-ES" sz="2800" dirty="0">
                <a:solidFill>
                  <a:srgbClr val="0000FF"/>
                </a:solidFill>
                <a:latin typeface="Arial" panose="020B0604020202020204" pitchFamily="34" charset="0"/>
                <a:cs typeface="Arial" panose="020B0604020202020204" pitchFamily="34" charset="0"/>
              </a:rPr>
              <a:t>falta</a:t>
            </a:r>
            <a:r>
              <a:rPr lang="es-ES" sz="2800" dirty="0">
                <a:latin typeface="Arial" panose="020B0604020202020204" pitchFamily="34" charset="0"/>
                <a:cs typeface="Arial" panose="020B0604020202020204" pitchFamily="34" charset="0"/>
              </a:rPr>
              <a:t> de Servicios</a:t>
            </a:r>
          </a:p>
          <a:p>
            <a:pPr>
              <a:lnSpc>
                <a:spcPct val="80000"/>
              </a:lnSpc>
            </a:pPr>
            <a:r>
              <a:rPr lang="es-ES" sz="2800" dirty="0">
                <a:latin typeface="Arial" panose="020B0604020202020204" pitchFamily="34" charset="0"/>
                <a:cs typeface="Arial" panose="020B0604020202020204" pitchFamily="34" charset="0"/>
              </a:rPr>
              <a:t>Tipo II: El </a:t>
            </a:r>
            <a:r>
              <a:rPr lang="es-ES" sz="2800" dirty="0">
                <a:solidFill>
                  <a:srgbClr val="00B050"/>
                </a:solidFill>
                <a:latin typeface="Arial" panose="020B0604020202020204" pitchFamily="34" charset="0"/>
                <a:cs typeface="Arial" panose="020B0604020202020204" pitchFamily="34" charset="0"/>
              </a:rPr>
              <a:t>desmejoramiento</a:t>
            </a:r>
            <a:r>
              <a:rPr lang="es-ES" sz="2800" dirty="0">
                <a:latin typeface="Arial" panose="020B0604020202020204" pitchFamily="34" charset="0"/>
                <a:cs typeface="Arial" panose="020B0604020202020204" pitchFamily="34" charset="0"/>
              </a:rPr>
              <a:t> en la prestación de servicios</a:t>
            </a:r>
          </a:p>
          <a:p>
            <a:pPr>
              <a:lnSpc>
                <a:spcPct val="80000"/>
              </a:lnSpc>
            </a:pPr>
            <a:r>
              <a:rPr lang="es-ES" sz="2800" dirty="0">
                <a:latin typeface="Arial" panose="020B0604020202020204" pitchFamily="34" charset="0"/>
                <a:cs typeface="Arial" panose="020B0604020202020204" pitchFamily="34" charset="0"/>
              </a:rPr>
              <a:t>Tipo III: La </a:t>
            </a:r>
            <a:r>
              <a:rPr lang="es-ES" sz="2800" dirty="0">
                <a:solidFill>
                  <a:srgbClr val="CC6600"/>
                </a:solidFill>
                <a:latin typeface="Arial" panose="020B0604020202020204" pitchFamily="34" charset="0"/>
                <a:cs typeface="Arial" panose="020B0604020202020204" pitchFamily="34" charset="0"/>
              </a:rPr>
              <a:t>ineficiencia </a:t>
            </a:r>
            <a:r>
              <a:rPr lang="es-ES" sz="2800" dirty="0">
                <a:latin typeface="Arial" panose="020B0604020202020204" pitchFamily="34" charset="0"/>
                <a:cs typeface="Arial" panose="020B0604020202020204" pitchFamily="34" charset="0"/>
              </a:rPr>
              <a:t>en la prestación de servicios</a:t>
            </a:r>
          </a:p>
          <a:p>
            <a:pPr>
              <a:lnSpc>
                <a:spcPct val="80000"/>
              </a:lnSpc>
            </a:pPr>
            <a:r>
              <a:rPr lang="es-ES" sz="2800" dirty="0">
                <a:latin typeface="Arial" panose="020B0604020202020204" pitchFamily="34" charset="0"/>
                <a:cs typeface="Arial" panose="020B0604020202020204" pitchFamily="34" charset="0"/>
              </a:rPr>
              <a:t>TIPO IV: </a:t>
            </a:r>
            <a:r>
              <a:rPr lang="es-ES" sz="2800" dirty="0">
                <a:solidFill>
                  <a:srgbClr val="FF00FF"/>
                </a:solidFill>
                <a:latin typeface="Arial" panose="020B0604020202020204" pitchFamily="34" charset="0"/>
                <a:cs typeface="Arial" panose="020B0604020202020204" pitchFamily="34" charset="0"/>
              </a:rPr>
              <a:t>Obsolescencia</a:t>
            </a:r>
            <a:r>
              <a:rPr lang="es-ES" sz="2800" dirty="0">
                <a:latin typeface="Arial" panose="020B0604020202020204" pitchFamily="34" charset="0"/>
                <a:cs typeface="Arial" panose="020B0604020202020204" pitchFamily="34" charset="0"/>
              </a:rPr>
              <a:t> tecnológica</a:t>
            </a:r>
          </a:p>
        </p:txBody>
      </p:sp>
      <p:sp>
        <p:nvSpPr>
          <p:cNvPr id="4" name="Rectangle 3"/>
          <p:cNvSpPr txBox="1">
            <a:spLocks noChangeArrowheads="1"/>
          </p:cNvSpPr>
          <p:nvPr/>
        </p:nvSpPr>
        <p:spPr>
          <a:xfrm>
            <a:off x="958584" y="3429000"/>
            <a:ext cx="10446836" cy="30567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s-ES" sz="200" dirty="0">
              <a:solidFill>
                <a:srgbClr val="E42404"/>
              </a:solidFill>
            </a:endParaRPr>
          </a:p>
          <a:p>
            <a:pPr marL="0" indent="0" algn="ctr">
              <a:lnSpc>
                <a:spcPct val="80000"/>
              </a:lnSpc>
              <a:buNone/>
            </a:pPr>
            <a:r>
              <a:rPr lang="es-ES" b="1" dirty="0">
                <a:latin typeface="Arial" panose="020B0604020202020204" pitchFamily="34" charset="0"/>
                <a:cs typeface="Arial" panose="020B0604020202020204" pitchFamily="34" charset="0"/>
              </a:rPr>
              <a:t>TIPOS DE PROYECTOS</a:t>
            </a:r>
          </a:p>
          <a:p>
            <a:pPr>
              <a:lnSpc>
                <a:spcPct val="80000"/>
              </a:lnSpc>
            </a:pPr>
            <a:r>
              <a:rPr lang="es-ES" sz="2400" b="1" dirty="0">
                <a:solidFill>
                  <a:srgbClr val="0000FF"/>
                </a:solidFill>
                <a:latin typeface="Arial" panose="020B0604020202020204" pitchFamily="34" charset="0"/>
                <a:cs typeface="Arial" panose="020B0604020202020204" pitchFamily="34" charset="0"/>
              </a:rPr>
              <a:t>Cobertura</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Aumentan la oferta de productos   ( mercancía o  Servicios)</a:t>
            </a:r>
          </a:p>
          <a:p>
            <a:pPr>
              <a:lnSpc>
                <a:spcPct val="80000"/>
              </a:lnSpc>
            </a:pPr>
            <a:r>
              <a:rPr lang="es-ES" sz="2400" b="1" dirty="0">
                <a:solidFill>
                  <a:srgbClr val="00B050"/>
                </a:solidFill>
                <a:latin typeface="Arial" panose="020B0604020202020204" pitchFamily="34" charset="0"/>
                <a:cs typeface="Arial" panose="020B0604020202020204" pitchFamily="34" charset="0"/>
              </a:rPr>
              <a:t>Mejoramiento  </a:t>
            </a:r>
            <a:r>
              <a:rPr lang="es-ES" sz="2400" dirty="0">
                <a:latin typeface="Arial" panose="020B0604020202020204" pitchFamily="34" charset="0"/>
                <a:cs typeface="Arial" panose="020B0604020202020204" pitchFamily="34" charset="0"/>
              </a:rPr>
              <a:t>Trabaja la calidad de los productos  (mercancía o servicio)</a:t>
            </a:r>
          </a:p>
          <a:p>
            <a:pPr>
              <a:lnSpc>
                <a:spcPct val="80000"/>
              </a:lnSpc>
            </a:pPr>
            <a:r>
              <a:rPr lang="es-ES" sz="2400" b="1" dirty="0">
                <a:solidFill>
                  <a:srgbClr val="CC6600"/>
                </a:solidFill>
                <a:latin typeface="Arial" panose="020B0604020202020204" pitchFamily="34" charset="0"/>
                <a:cs typeface="Arial" panose="020B0604020202020204" pitchFamily="34" charset="0"/>
              </a:rPr>
              <a:t>Eficiencia</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Pretende volver el producto menos costoso</a:t>
            </a:r>
          </a:p>
          <a:p>
            <a:pPr>
              <a:lnSpc>
                <a:spcPct val="80000"/>
              </a:lnSpc>
            </a:pPr>
            <a:r>
              <a:rPr lang="es-ES" sz="2400" b="1" dirty="0">
                <a:solidFill>
                  <a:srgbClr val="FF00FF"/>
                </a:solidFill>
                <a:latin typeface="Arial" panose="020B0604020202020204" pitchFamily="34" charset="0"/>
                <a:cs typeface="Arial" panose="020B0604020202020204" pitchFamily="34" charset="0"/>
              </a:rPr>
              <a:t>Modernización tecnológica</a:t>
            </a:r>
            <a:r>
              <a:rPr lang="es-ES" sz="2400" dirty="0">
                <a:latin typeface="Arial" panose="020B0604020202020204" pitchFamily="34" charset="0"/>
                <a:cs typeface="Arial" panose="020B0604020202020204" pitchFamily="34" charset="0"/>
              </a:rPr>
              <a:t>: Equipos , Redes, Programas </a:t>
            </a:r>
          </a:p>
          <a:p>
            <a:pPr>
              <a:lnSpc>
                <a:spcPct val="80000"/>
              </a:lnSpc>
            </a:pPr>
            <a:endParaRPr lang="es-ES" sz="1800" i="1" dirty="0"/>
          </a:p>
          <a:p>
            <a:pPr>
              <a:lnSpc>
                <a:spcPct val="80000"/>
              </a:lnSpc>
            </a:pPr>
            <a:endParaRPr lang="es-MX" sz="1800" b="1" i="1" dirty="0"/>
          </a:p>
        </p:txBody>
      </p:sp>
    </p:spTree>
    <p:extLst>
      <p:ext uri="{BB962C8B-B14F-4D97-AF65-F5344CB8AC3E}">
        <p14:creationId xmlns:p14="http://schemas.microsoft.com/office/powerpoint/2010/main" val="198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12582" y="3088384"/>
            <a:ext cx="1272464" cy="646331"/>
          </a:xfrm>
          <a:prstGeom prst="rect">
            <a:avLst/>
          </a:prstGeom>
          <a:noFill/>
          <a:ln w="12700">
            <a:solidFill>
              <a:srgbClr val="3437E9"/>
            </a:solidFill>
          </a:ln>
        </p:spPr>
        <p:style>
          <a:lnRef idx="0">
            <a:schemeClr val="accent2"/>
          </a:lnRef>
          <a:fillRef idx="3">
            <a:schemeClr val="accent2"/>
          </a:fillRef>
          <a:effectRef idx="3">
            <a:schemeClr val="accent2"/>
          </a:effectRef>
          <a:fontRef idx="minor">
            <a:schemeClr val="lt1"/>
          </a:fontRef>
        </p:style>
        <p:txBody>
          <a:bodyPr wrap="none">
            <a:spAutoFit/>
          </a:bodyPr>
          <a:lstStyle/>
          <a:p>
            <a:pPr algn="ctr">
              <a:defRPr/>
            </a:pPr>
            <a:r>
              <a:rPr lang="es-CO" b="1" dirty="0">
                <a:solidFill>
                  <a:srgbClr val="3437E9"/>
                </a:solidFill>
              </a:rPr>
              <a:t>PROBLEMA</a:t>
            </a:r>
          </a:p>
          <a:p>
            <a:pPr algn="ctr">
              <a:defRPr/>
            </a:pPr>
            <a:r>
              <a:rPr lang="es-CO" b="1" dirty="0">
                <a:solidFill>
                  <a:srgbClr val="3437E9"/>
                </a:solidFill>
              </a:rPr>
              <a:t>CENTRAL</a:t>
            </a:r>
          </a:p>
        </p:txBody>
      </p:sp>
      <p:sp>
        <p:nvSpPr>
          <p:cNvPr id="5" name="4 CuadroTexto"/>
          <p:cNvSpPr txBox="1"/>
          <p:nvPr/>
        </p:nvSpPr>
        <p:spPr>
          <a:xfrm>
            <a:off x="2908374" y="2070975"/>
            <a:ext cx="2592288" cy="523220"/>
          </a:xfrm>
          <a:prstGeom prst="rect">
            <a:avLst/>
          </a:prstGeom>
          <a:noFill/>
          <a:ln w="12700">
            <a:solidFill>
              <a:srgbClr val="3437E9"/>
            </a:solidFill>
          </a:ln>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es-CO" sz="1400" b="1" dirty="0">
                <a:solidFill>
                  <a:schemeClr val="tx1"/>
                </a:solidFill>
              </a:rPr>
              <a:t>AUMENTA LA PERCEPCIÓN</a:t>
            </a:r>
          </a:p>
          <a:p>
            <a:pPr algn="ctr">
              <a:defRPr/>
            </a:pPr>
            <a:r>
              <a:rPr lang="es-CO" sz="1400" b="1" dirty="0">
                <a:solidFill>
                  <a:schemeClr val="tx1"/>
                </a:solidFill>
              </a:rPr>
              <a:t>DE INSEGURIDAD</a:t>
            </a:r>
          </a:p>
        </p:txBody>
      </p:sp>
      <p:sp>
        <p:nvSpPr>
          <p:cNvPr id="6" name="5 CuadroTexto"/>
          <p:cNvSpPr txBox="1"/>
          <p:nvPr/>
        </p:nvSpPr>
        <p:spPr>
          <a:xfrm>
            <a:off x="5834269" y="2070975"/>
            <a:ext cx="1781129" cy="523220"/>
          </a:xfrm>
          <a:prstGeom prst="rect">
            <a:avLst/>
          </a:prstGeom>
          <a:noFill/>
          <a:ln w="12700">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400" b="1" dirty="0">
                <a:solidFill>
                  <a:schemeClr val="tx1"/>
                </a:solidFill>
              </a:rPr>
              <a:t>AUMENTO DE </a:t>
            </a:r>
          </a:p>
          <a:p>
            <a:pPr>
              <a:defRPr/>
            </a:pPr>
            <a:r>
              <a:rPr lang="es-CO" sz="1400" b="1" dirty="0">
                <a:solidFill>
                  <a:schemeClr val="tx1"/>
                </a:solidFill>
              </a:rPr>
              <a:t>MUERTOS Y HERIDOS</a:t>
            </a:r>
          </a:p>
        </p:txBody>
      </p:sp>
      <p:sp>
        <p:nvSpPr>
          <p:cNvPr id="7" name="6 CuadroTexto"/>
          <p:cNvSpPr txBox="1"/>
          <p:nvPr/>
        </p:nvSpPr>
        <p:spPr>
          <a:xfrm>
            <a:off x="4476894" y="951480"/>
            <a:ext cx="2338204" cy="523220"/>
          </a:xfrm>
          <a:prstGeom prst="rect">
            <a:avLst/>
          </a:prstGeom>
          <a:noFill/>
          <a:ln w="12700">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400" b="1" dirty="0">
                <a:solidFill>
                  <a:schemeClr val="tx1"/>
                </a:solidFill>
              </a:rPr>
              <a:t>DISMINUCIÓN DE LA </a:t>
            </a:r>
          </a:p>
          <a:p>
            <a:pPr>
              <a:defRPr/>
            </a:pPr>
            <a:r>
              <a:rPr lang="es-CO" sz="1400" b="1" dirty="0">
                <a:solidFill>
                  <a:schemeClr val="tx1"/>
                </a:solidFill>
              </a:rPr>
              <a:t>CONFIANZA EN LOS JÓVENES</a:t>
            </a:r>
          </a:p>
        </p:txBody>
      </p:sp>
      <p:sp>
        <p:nvSpPr>
          <p:cNvPr id="8" name="7 CuadroTexto"/>
          <p:cNvSpPr txBox="1"/>
          <p:nvPr/>
        </p:nvSpPr>
        <p:spPr>
          <a:xfrm>
            <a:off x="8222461" y="2034483"/>
            <a:ext cx="1448217" cy="523220"/>
          </a:xfrm>
          <a:prstGeom prst="rect">
            <a:avLst/>
          </a:prstGeom>
          <a:noFill/>
          <a:ln w="12700">
            <a:solidFill>
              <a:srgbClr val="3437E9"/>
            </a:solidFill>
          </a:ln>
        </p:spPr>
        <p:style>
          <a:lnRef idx="0">
            <a:schemeClr val="accent4"/>
          </a:lnRef>
          <a:fillRef idx="3">
            <a:schemeClr val="accent4"/>
          </a:fillRef>
          <a:effectRef idx="3">
            <a:schemeClr val="accent4"/>
          </a:effectRef>
          <a:fontRef idx="minor">
            <a:schemeClr val="lt1"/>
          </a:fontRef>
        </p:style>
        <p:txBody>
          <a:bodyPr wrap="none">
            <a:spAutoFit/>
          </a:bodyPr>
          <a:lstStyle/>
          <a:p>
            <a:pPr>
              <a:defRPr/>
            </a:pPr>
            <a:r>
              <a:rPr lang="es-CO" sz="1400" b="1" dirty="0">
                <a:solidFill>
                  <a:schemeClr val="tx1"/>
                </a:solidFill>
              </a:rPr>
              <a:t>INCREMENTO DE</a:t>
            </a:r>
          </a:p>
          <a:p>
            <a:pPr>
              <a:defRPr/>
            </a:pPr>
            <a:r>
              <a:rPr lang="es-CO" sz="1400" b="1" dirty="0">
                <a:solidFill>
                  <a:schemeClr val="tx1"/>
                </a:solidFill>
              </a:rPr>
              <a:t>FUERZA PÚBLICA</a:t>
            </a:r>
          </a:p>
        </p:txBody>
      </p:sp>
      <p:sp>
        <p:nvSpPr>
          <p:cNvPr id="31" name="30 CuadroTexto"/>
          <p:cNvSpPr txBox="1"/>
          <p:nvPr/>
        </p:nvSpPr>
        <p:spPr>
          <a:xfrm>
            <a:off x="760076" y="2157072"/>
            <a:ext cx="1599862" cy="307777"/>
          </a:xfrm>
          <a:prstGeom prst="rect">
            <a:avLst/>
          </a:prstGeom>
          <a:noFill/>
          <a:ln w="12700">
            <a:solidFill>
              <a:srgbClr val="3437E9"/>
            </a:solidFill>
          </a:ln>
        </p:spPr>
        <p:txBody>
          <a:bodyPr wrap="none">
            <a:spAutoFit/>
          </a:bodyPr>
          <a:lstStyle/>
          <a:p>
            <a:pPr algn="ctr">
              <a:defRPr/>
            </a:pPr>
            <a:r>
              <a:rPr lang="es-CO" sz="1400" b="1" dirty="0">
                <a:solidFill>
                  <a:srgbClr val="3437E9"/>
                </a:solidFill>
              </a:rPr>
              <a:t>EFECTOS DIRECTOS</a:t>
            </a:r>
          </a:p>
        </p:txBody>
      </p:sp>
      <p:sp>
        <p:nvSpPr>
          <p:cNvPr id="32" name="31 CuadroTexto"/>
          <p:cNvSpPr txBox="1"/>
          <p:nvPr/>
        </p:nvSpPr>
        <p:spPr>
          <a:xfrm>
            <a:off x="1501007" y="1054910"/>
            <a:ext cx="1766574" cy="307777"/>
          </a:xfrm>
          <a:prstGeom prst="rect">
            <a:avLst/>
          </a:prstGeom>
          <a:noFill/>
          <a:ln w="12700">
            <a:solidFill>
              <a:srgbClr val="3437E9"/>
            </a:solidFill>
          </a:ln>
        </p:spPr>
        <p:txBody>
          <a:bodyPr wrap="none">
            <a:spAutoFit/>
          </a:bodyPr>
          <a:lstStyle/>
          <a:p>
            <a:pPr>
              <a:defRPr/>
            </a:pPr>
            <a:r>
              <a:rPr lang="es-CO" sz="1400" b="1" dirty="0">
                <a:solidFill>
                  <a:srgbClr val="3437E9"/>
                </a:solidFill>
              </a:rPr>
              <a:t>EFECTOS INDIRECTOS</a:t>
            </a:r>
          </a:p>
        </p:txBody>
      </p:sp>
      <p:sp>
        <p:nvSpPr>
          <p:cNvPr id="23" name="22 CuadroTexto"/>
          <p:cNvSpPr txBox="1"/>
          <p:nvPr/>
        </p:nvSpPr>
        <p:spPr>
          <a:xfrm>
            <a:off x="2980383" y="3333591"/>
            <a:ext cx="6544343" cy="369332"/>
          </a:xfrm>
          <a:prstGeom prst="rect">
            <a:avLst/>
          </a:prstGeom>
          <a:noFill/>
          <a:ln w="12700">
            <a:solidFill>
              <a:srgbClr val="3437E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s-CO" b="1" dirty="0">
                <a:solidFill>
                  <a:schemeClr val="tx1"/>
                </a:solidFill>
              </a:rPr>
              <a:t>INCREMENTO DE LA DELINCUENCIA JUVENIL EN LA COMUNA </a:t>
            </a:r>
            <a:r>
              <a:rPr lang="es-CO" b="1" dirty="0" err="1">
                <a:solidFill>
                  <a:schemeClr val="tx1"/>
                </a:solidFill>
              </a:rPr>
              <a:t>N°</a:t>
            </a:r>
            <a:r>
              <a:rPr lang="es-CO" b="1" dirty="0">
                <a:solidFill>
                  <a:schemeClr val="tx1"/>
                </a:solidFill>
              </a:rPr>
              <a:t> 4 </a:t>
            </a:r>
          </a:p>
        </p:txBody>
      </p:sp>
      <p:cxnSp>
        <p:nvCxnSpPr>
          <p:cNvPr id="54294" name="14 Conector angular"/>
          <p:cNvCxnSpPr>
            <a:cxnSpLocks noChangeShapeType="1"/>
          </p:cNvCxnSpPr>
          <p:nvPr/>
        </p:nvCxnSpPr>
        <p:spPr bwMode="auto">
          <a:xfrm rot="16200000" flipV="1">
            <a:off x="4972274" y="1825524"/>
            <a:ext cx="733425" cy="227012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295" name="18 Conector angular"/>
          <p:cNvCxnSpPr>
            <a:cxnSpLocks noChangeShapeType="1"/>
          </p:cNvCxnSpPr>
          <p:nvPr/>
        </p:nvCxnSpPr>
        <p:spPr bwMode="auto">
          <a:xfrm rot="5400000" flipH="1" flipV="1">
            <a:off x="6290692" y="2777230"/>
            <a:ext cx="733425" cy="366712"/>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296" name="25 Conector angular"/>
          <p:cNvCxnSpPr>
            <a:cxnSpLocks noChangeShapeType="1"/>
          </p:cNvCxnSpPr>
          <p:nvPr/>
        </p:nvCxnSpPr>
        <p:spPr bwMode="auto">
          <a:xfrm rot="5400000" flipH="1" flipV="1">
            <a:off x="7384480" y="1670742"/>
            <a:ext cx="769937" cy="259080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297" name="33 Conector angular"/>
          <p:cNvCxnSpPr>
            <a:cxnSpLocks noChangeShapeType="1"/>
          </p:cNvCxnSpPr>
          <p:nvPr/>
        </p:nvCxnSpPr>
        <p:spPr bwMode="auto">
          <a:xfrm rot="5400000" flipH="1" flipV="1">
            <a:off x="4742086" y="936523"/>
            <a:ext cx="596900" cy="167322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298" name="35 Conector angular"/>
          <p:cNvCxnSpPr>
            <a:cxnSpLocks noChangeShapeType="1"/>
          </p:cNvCxnSpPr>
          <p:nvPr/>
        </p:nvCxnSpPr>
        <p:spPr bwMode="auto">
          <a:xfrm rot="16200000" flipV="1">
            <a:off x="6060504" y="1291329"/>
            <a:ext cx="596900" cy="963612"/>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299" name="42 Conector angular"/>
          <p:cNvCxnSpPr>
            <a:cxnSpLocks noChangeShapeType="1"/>
          </p:cNvCxnSpPr>
          <p:nvPr/>
        </p:nvCxnSpPr>
        <p:spPr bwMode="auto">
          <a:xfrm rot="16200000" flipV="1">
            <a:off x="7190805" y="184842"/>
            <a:ext cx="560387" cy="318770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sp>
        <p:nvSpPr>
          <p:cNvPr id="20" name="19 CuadroTexto"/>
          <p:cNvSpPr txBox="1"/>
          <p:nvPr/>
        </p:nvSpPr>
        <p:spPr>
          <a:xfrm>
            <a:off x="2620343" y="4164089"/>
            <a:ext cx="1578958" cy="584775"/>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600" b="1" dirty="0">
                <a:solidFill>
                  <a:schemeClr val="tx1"/>
                </a:solidFill>
              </a:rPr>
              <a:t>Escasos ingresos</a:t>
            </a:r>
          </a:p>
          <a:p>
            <a:pPr>
              <a:defRPr/>
            </a:pPr>
            <a:r>
              <a:rPr lang="es-CO" sz="1600" b="1" dirty="0">
                <a:solidFill>
                  <a:schemeClr val="tx1"/>
                </a:solidFill>
              </a:rPr>
              <a:t>de los Jóvenes</a:t>
            </a:r>
          </a:p>
        </p:txBody>
      </p:sp>
      <p:sp>
        <p:nvSpPr>
          <p:cNvPr id="21" name="20 CuadroTexto"/>
          <p:cNvSpPr txBox="1"/>
          <p:nvPr/>
        </p:nvSpPr>
        <p:spPr>
          <a:xfrm>
            <a:off x="5053614" y="4153709"/>
            <a:ext cx="1957202" cy="830997"/>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600" b="1" dirty="0">
                <a:solidFill>
                  <a:schemeClr val="tx1"/>
                </a:solidFill>
              </a:rPr>
              <a:t>Los Jóvenes no están</a:t>
            </a:r>
          </a:p>
          <a:p>
            <a:pPr>
              <a:defRPr/>
            </a:pPr>
            <a:r>
              <a:rPr lang="es-CO" sz="1600" b="1" dirty="0">
                <a:solidFill>
                  <a:schemeClr val="tx1"/>
                </a:solidFill>
              </a:rPr>
              <a:t>Integrados a la vida</a:t>
            </a:r>
          </a:p>
          <a:p>
            <a:pPr>
              <a:defRPr/>
            </a:pPr>
            <a:r>
              <a:rPr lang="es-CO" sz="1600" b="1" dirty="0">
                <a:solidFill>
                  <a:schemeClr val="tx1"/>
                </a:solidFill>
              </a:rPr>
              <a:t>comunitaria</a:t>
            </a:r>
          </a:p>
        </p:txBody>
      </p:sp>
      <p:sp>
        <p:nvSpPr>
          <p:cNvPr id="22" name="21 CuadroTexto"/>
          <p:cNvSpPr txBox="1"/>
          <p:nvPr/>
        </p:nvSpPr>
        <p:spPr>
          <a:xfrm>
            <a:off x="7595556" y="4152932"/>
            <a:ext cx="2050177" cy="830997"/>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600" b="1" dirty="0">
                <a:solidFill>
                  <a:schemeClr val="tx1"/>
                </a:solidFill>
              </a:rPr>
              <a:t>Hábitos de vida de los</a:t>
            </a:r>
          </a:p>
          <a:p>
            <a:pPr>
              <a:defRPr/>
            </a:pPr>
            <a:r>
              <a:rPr lang="es-CO" sz="1600" b="1" dirty="0">
                <a:solidFill>
                  <a:schemeClr val="tx1"/>
                </a:solidFill>
              </a:rPr>
              <a:t>Jóvenes muy poco</a:t>
            </a:r>
          </a:p>
          <a:p>
            <a:pPr>
              <a:defRPr/>
            </a:pPr>
            <a:r>
              <a:rPr lang="es-CO" sz="1600" b="1" dirty="0">
                <a:solidFill>
                  <a:schemeClr val="tx1"/>
                </a:solidFill>
              </a:rPr>
              <a:t>saludables</a:t>
            </a:r>
          </a:p>
        </p:txBody>
      </p:sp>
      <p:cxnSp>
        <p:nvCxnSpPr>
          <p:cNvPr id="9" name="8 Conector angular"/>
          <p:cNvCxnSpPr>
            <a:cxnSpLocks noChangeShapeType="1"/>
          </p:cNvCxnSpPr>
          <p:nvPr/>
        </p:nvCxnSpPr>
        <p:spPr bwMode="auto">
          <a:xfrm rot="5400000" flipH="1" flipV="1">
            <a:off x="4688905" y="2378767"/>
            <a:ext cx="528637" cy="304165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11" name="10 Conector angular"/>
          <p:cNvCxnSpPr>
            <a:cxnSpLocks noChangeShapeType="1"/>
          </p:cNvCxnSpPr>
          <p:nvPr/>
        </p:nvCxnSpPr>
        <p:spPr bwMode="auto">
          <a:xfrm rot="5400000" flipH="1" flipV="1">
            <a:off x="6008117" y="3688454"/>
            <a:ext cx="519112" cy="41275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27" name="26 Conector angular"/>
          <p:cNvCxnSpPr>
            <a:cxnSpLocks noChangeShapeType="1"/>
          </p:cNvCxnSpPr>
          <p:nvPr/>
        </p:nvCxnSpPr>
        <p:spPr bwMode="auto">
          <a:xfrm rot="16200000" flipV="1">
            <a:off x="7301930" y="2807393"/>
            <a:ext cx="517525" cy="2173287"/>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sp>
        <p:nvSpPr>
          <p:cNvPr id="33" name="32 CuadroTexto"/>
          <p:cNvSpPr txBox="1"/>
          <p:nvPr/>
        </p:nvSpPr>
        <p:spPr>
          <a:xfrm>
            <a:off x="1161683" y="4166501"/>
            <a:ext cx="936667" cy="523220"/>
          </a:xfrm>
          <a:prstGeom prst="rect">
            <a:avLst/>
          </a:prstGeom>
          <a:noFill/>
          <a:ln w="12700">
            <a:solidFill>
              <a:srgbClr val="3437E9"/>
            </a:solidFill>
          </a:ln>
        </p:spPr>
        <p:txBody>
          <a:bodyPr wrap="none">
            <a:spAutoFit/>
          </a:bodyPr>
          <a:lstStyle/>
          <a:p>
            <a:pPr algn="ctr">
              <a:defRPr/>
            </a:pPr>
            <a:r>
              <a:rPr lang="es-CO" sz="1400" b="1" dirty="0">
                <a:solidFill>
                  <a:srgbClr val="3437E9"/>
                </a:solidFill>
              </a:rPr>
              <a:t>CAUSAS</a:t>
            </a:r>
          </a:p>
          <a:p>
            <a:pPr algn="ctr">
              <a:defRPr/>
            </a:pPr>
            <a:r>
              <a:rPr lang="es-CO" sz="1400" b="1" dirty="0">
                <a:solidFill>
                  <a:srgbClr val="3437E9"/>
                </a:solidFill>
              </a:rPr>
              <a:t> DIRECTAS</a:t>
            </a:r>
          </a:p>
        </p:txBody>
      </p:sp>
      <p:sp>
        <p:nvSpPr>
          <p:cNvPr id="35" name="34 CuadroTexto"/>
          <p:cNvSpPr txBox="1"/>
          <p:nvPr/>
        </p:nvSpPr>
        <p:spPr>
          <a:xfrm>
            <a:off x="1526532" y="5199277"/>
            <a:ext cx="716863" cy="1169551"/>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Las</a:t>
            </a:r>
          </a:p>
          <a:p>
            <a:pPr>
              <a:defRPr/>
            </a:pPr>
            <a:r>
              <a:rPr lang="es-CO" sz="1000" b="1" dirty="0">
                <a:solidFill>
                  <a:schemeClr val="tx1"/>
                </a:solidFill>
              </a:rPr>
              <a:t>empresas</a:t>
            </a:r>
          </a:p>
          <a:p>
            <a:pPr>
              <a:defRPr/>
            </a:pPr>
            <a:r>
              <a:rPr lang="es-CO" sz="1000" b="1" dirty="0">
                <a:solidFill>
                  <a:schemeClr val="tx1"/>
                </a:solidFill>
              </a:rPr>
              <a:t>no tienen</a:t>
            </a:r>
          </a:p>
          <a:p>
            <a:pPr>
              <a:defRPr/>
            </a:pPr>
            <a:r>
              <a:rPr lang="es-CO" sz="1000" b="1" dirty="0">
                <a:solidFill>
                  <a:schemeClr val="tx1"/>
                </a:solidFill>
              </a:rPr>
              <a:t>interés en</a:t>
            </a:r>
          </a:p>
          <a:p>
            <a:pPr>
              <a:defRPr/>
            </a:pPr>
            <a:r>
              <a:rPr lang="es-CO" sz="1000" b="1" dirty="0">
                <a:solidFill>
                  <a:schemeClr val="tx1"/>
                </a:solidFill>
              </a:rPr>
              <a:t>contratar</a:t>
            </a:r>
          </a:p>
          <a:p>
            <a:pPr>
              <a:defRPr/>
            </a:pPr>
            <a:r>
              <a:rPr lang="es-CO" sz="1000" b="1" dirty="0">
                <a:solidFill>
                  <a:schemeClr val="tx1"/>
                </a:solidFill>
              </a:rPr>
              <a:t>a los</a:t>
            </a:r>
          </a:p>
          <a:p>
            <a:pPr>
              <a:defRPr/>
            </a:pPr>
            <a:r>
              <a:rPr lang="es-CO" sz="1000" b="1" dirty="0">
                <a:solidFill>
                  <a:schemeClr val="tx1"/>
                </a:solidFill>
              </a:rPr>
              <a:t>jóvenes</a:t>
            </a:r>
          </a:p>
        </p:txBody>
      </p:sp>
      <p:sp>
        <p:nvSpPr>
          <p:cNvPr id="37" name="36 CuadroTexto"/>
          <p:cNvSpPr txBox="1"/>
          <p:nvPr/>
        </p:nvSpPr>
        <p:spPr>
          <a:xfrm>
            <a:off x="2332311" y="5231890"/>
            <a:ext cx="846707" cy="707886"/>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Deficiente</a:t>
            </a:r>
          </a:p>
          <a:p>
            <a:pPr>
              <a:defRPr/>
            </a:pPr>
            <a:r>
              <a:rPr lang="es-CO" sz="1000" b="1" dirty="0">
                <a:solidFill>
                  <a:schemeClr val="tx1"/>
                </a:solidFill>
              </a:rPr>
              <a:t>capacitación</a:t>
            </a:r>
          </a:p>
          <a:p>
            <a:pPr>
              <a:defRPr/>
            </a:pPr>
            <a:r>
              <a:rPr lang="es-CO" sz="1000" b="1" dirty="0">
                <a:solidFill>
                  <a:schemeClr val="tx1"/>
                </a:solidFill>
              </a:rPr>
              <a:t>para el</a:t>
            </a:r>
          </a:p>
          <a:p>
            <a:pPr>
              <a:defRPr/>
            </a:pPr>
            <a:r>
              <a:rPr lang="es-CO" sz="1000" b="1" dirty="0">
                <a:solidFill>
                  <a:schemeClr val="tx1"/>
                </a:solidFill>
              </a:rPr>
              <a:t>trabajo</a:t>
            </a:r>
          </a:p>
        </p:txBody>
      </p:sp>
      <p:sp>
        <p:nvSpPr>
          <p:cNvPr id="38" name="37 CuadroTexto"/>
          <p:cNvSpPr txBox="1"/>
          <p:nvPr/>
        </p:nvSpPr>
        <p:spPr>
          <a:xfrm>
            <a:off x="3268415" y="5231890"/>
            <a:ext cx="1112805" cy="553998"/>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Desconocimiento</a:t>
            </a:r>
          </a:p>
          <a:p>
            <a:pPr>
              <a:defRPr/>
            </a:pPr>
            <a:r>
              <a:rPr lang="es-CO" sz="1000" b="1" dirty="0">
                <a:solidFill>
                  <a:schemeClr val="tx1"/>
                </a:solidFill>
              </a:rPr>
              <a:t>del mercado</a:t>
            </a:r>
          </a:p>
          <a:p>
            <a:pPr>
              <a:defRPr/>
            </a:pPr>
            <a:r>
              <a:rPr lang="es-CO" sz="1000" b="1" dirty="0">
                <a:solidFill>
                  <a:schemeClr val="tx1"/>
                </a:solidFill>
              </a:rPr>
              <a:t>laboral</a:t>
            </a:r>
          </a:p>
        </p:txBody>
      </p:sp>
      <p:sp>
        <p:nvSpPr>
          <p:cNvPr id="39" name="38 CuadroTexto"/>
          <p:cNvSpPr txBox="1"/>
          <p:nvPr/>
        </p:nvSpPr>
        <p:spPr>
          <a:xfrm>
            <a:off x="4420543" y="5231890"/>
            <a:ext cx="877163" cy="707886"/>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Canales</a:t>
            </a:r>
          </a:p>
          <a:p>
            <a:pPr>
              <a:defRPr/>
            </a:pPr>
            <a:r>
              <a:rPr lang="es-CO" sz="1000" b="1" dirty="0">
                <a:solidFill>
                  <a:schemeClr val="tx1"/>
                </a:solidFill>
              </a:rPr>
              <a:t>de </a:t>
            </a:r>
          </a:p>
          <a:p>
            <a:pPr>
              <a:defRPr/>
            </a:pPr>
            <a:r>
              <a:rPr lang="es-CO" sz="1000" b="1" dirty="0">
                <a:solidFill>
                  <a:schemeClr val="tx1"/>
                </a:solidFill>
              </a:rPr>
              <a:t>participación</a:t>
            </a:r>
          </a:p>
          <a:p>
            <a:pPr>
              <a:defRPr/>
            </a:pPr>
            <a:r>
              <a:rPr lang="es-CO" sz="1000" b="1" dirty="0">
                <a:solidFill>
                  <a:schemeClr val="tx1"/>
                </a:solidFill>
              </a:rPr>
              <a:t>bloqueados</a:t>
            </a:r>
          </a:p>
        </p:txBody>
      </p:sp>
      <p:sp>
        <p:nvSpPr>
          <p:cNvPr id="40" name="39 CuadroTexto"/>
          <p:cNvSpPr txBox="1"/>
          <p:nvPr/>
        </p:nvSpPr>
        <p:spPr>
          <a:xfrm>
            <a:off x="5404112" y="5231890"/>
            <a:ext cx="992579" cy="553998"/>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Organizaciones</a:t>
            </a:r>
          </a:p>
          <a:p>
            <a:pPr>
              <a:defRPr/>
            </a:pPr>
            <a:r>
              <a:rPr lang="es-CO" sz="1000" b="1" dirty="0">
                <a:solidFill>
                  <a:schemeClr val="tx1"/>
                </a:solidFill>
              </a:rPr>
              <a:t>Juveniles</a:t>
            </a:r>
          </a:p>
          <a:p>
            <a:pPr>
              <a:defRPr/>
            </a:pPr>
            <a:r>
              <a:rPr lang="es-CO" sz="1000" b="1" dirty="0">
                <a:solidFill>
                  <a:schemeClr val="tx1"/>
                </a:solidFill>
              </a:rPr>
              <a:t>débiles</a:t>
            </a:r>
          </a:p>
        </p:txBody>
      </p:sp>
      <p:sp>
        <p:nvSpPr>
          <p:cNvPr id="41" name="40 CuadroTexto"/>
          <p:cNvSpPr txBox="1"/>
          <p:nvPr/>
        </p:nvSpPr>
        <p:spPr>
          <a:xfrm>
            <a:off x="6494359" y="5231890"/>
            <a:ext cx="700833" cy="400110"/>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Prejuicios</a:t>
            </a:r>
          </a:p>
          <a:p>
            <a:pPr>
              <a:defRPr/>
            </a:pPr>
            <a:r>
              <a:rPr lang="es-CO" sz="1000" b="1" dirty="0">
                <a:solidFill>
                  <a:schemeClr val="tx1"/>
                </a:solidFill>
              </a:rPr>
              <a:t>sociales</a:t>
            </a:r>
          </a:p>
        </p:txBody>
      </p:sp>
      <p:sp>
        <p:nvSpPr>
          <p:cNvPr id="42" name="41 CuadroTexto"/>
          <p:cNvSpPr txBox="1"/>
          <p:nvPr/>
        </p:nvSpPr>
        <p:spPr>
          <a:xfrm>
            <a:off x="7311332" y="5336418"/>
            <a:ext cx="1141659" cy="1015663"/>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Desconocimiento</a:t>
            </a:r>
          </a:p>
          <a:p>
            <a:pPr>
              <a:defRPr/>
            </a:pPr>
            <a:r>
              <a:rPr lang="es-CO" sz="1000" b="1" dirty="0">
                <a:solidFill>
                  <a:schemeClr val="tx1"/>
                </a:solidFill>
              </a:rPr>
              <a:t>de las</a:t>
            </a:r>
          </a:p>
          <a:p>
            <a:pPr>
              <a:defRPr/>
            </a:pPr>
            <a:r>
              <a:rPr lang="es-CO" sz="1000" b="1" dirty="0">
                <a:solidFill>
                  <a:schemeClr val="tx1"/>
                </a:solidFill>
              </a:rPr>
              <a:t>implicaciones</a:t>
            </a:r>
          </a:p>
          <a:p>
            <a:pPr>
              <a:defRPr/>
            </a:pPr>
            <a:r>
              <a:rPr lang="es-CO" sz="1000" b="1" dirty="0">
                <a:solidFill>
                  <a:schemeClr val="tx1"/>
                </a:solidFill>
              </a:rPr>
              <a:t>de ciertos</a:t>
            </a:r>
          </a:p>
          <a:p>
            <a:pPr>
              <a:defRPr/>
            </a:pPr>
            <a:r>
              <a:rPr lang="es-CO" sz="1000" b="1" dirty="0">
                <a:solidFill>
                  <a:schemeClr val="tx1"/>
                </a:solidFill>
              </a:rPr>
              <a:t>comportamientos</a:t>
            </a:r>
          </a:p>
          <a:p>
            <a:pPr>
              <a:defRPr/>
            </a:pPr>
            <a:r>
              <a:rPr lang="es-CO" sz="1000" b="1" dirty="0">
                <a:solidFill>
                  <a:schemeClr val="tx1"/>
                </a:solidFill>
              </a:rPr>
              <a:t>sobre la salud</a:t>
            </a:r>
          </a:p>
        </p:txBody>
      </p:sp>
      <p:sp>
        <p:nvSpPr>
          <p:cNvPr id="44" name="43 CuadroTexto"/>
          <p:cNvSpPr txBox="1"/>
          <p:nvPr/>
        </p:nvSpPr>
        <p:spPr>
          <a:xfrm>
            <a:off x="8524999" y="5378809"/>
            <a:ext cx="848309" cy="861774"/>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Los servicios</a:t>
            </a:r>
          </a:p>
          <a:p>
            <a:pPr>
              <a:defRPr/>
            </a:pPr>
            <a:r>
              <a:rPr lang="es-CO" sz="1000" b="1" dirty="0">
                <a:solidFill>
                  <a:schemeClr val="tx1"/>
                </a:solidFill>
              </a:rPr>
              <a:t>de salud son</a:t>
            </a:r>
          </a:p>
          <a:p>
            <a:pPr>
              <a:defRPr/>
            </a:pPr>
            <a:r>
              <a:rPr lang="es-CO" sz="1000" b="1" dirty="0">
                <a:solidFill>
                  <a:schemeClr val="tx1"/>
                </a:solidFill>
              </a:rPr>
              <a:t>inaccesibles</a:t>
            </a:r>
          </a:p>
          <a:p>
            <a:pPr>
              <a:defRPr/>
            </a:pPr>
            <a:r>
              <a:rPr lang="es-CO" sz="1000" b="1" dirty="0">
                <a:solidFill>
                  <a:schemeClr val="tx1"/>
                </a:solidFill>
              </a:rPr>
              <a:t>para los </a:t>
            </a:r>
          </a:p>
          <a:p>
            <a:pPr>
              <a:defRPr/>
            </a:pPr>
            <a:r>
              <a:rPr lang="es-CO" sz="1000" b="1" dirty="0">
                <a:solidFill>
                  <a:schemeClr val="tx1"/>
                </a:solidFill>
              </a:rPr>
              <a:t>jóvenes</a:t>
            </a:r>
          </a:p>
        </p:txBody>
      </p:sp>
      <p:sp>
        <p:nvSpPr>
          <p:cNvPr id="45" name="44 CuadroTexto"/>
          <p:cNvSpPr txBox="1"/>
          <p:nvPr/>
        </p:nvSpPr>
        <p:spPr>
          <a:xfrm>
            <a:off x="9524726" y="5336417"/>
            <a:ext cx="918841" cy="861774"/>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Pocas</a:t>
            </a:r>
          </a:p>
          <a:p>
            <a:pPr>
              <a:defRPr/>
            </a:pPr>
            <a:r>
              <a:rPr lang="es-CO" sz="1000" b="1" dirty="0">
                <a:solidFill>
                  <a:schemeClr val="tx1"/>
                </a:solidFill>
              </a:rPr>
              <a:t>opciones </a:t>
            </a:r>
          </a:p>
          <a:p>
            <a:pPr>
              <a:defRPr/>
            </a:pPr>
            <a:r>
              <a:rPr lang="es-CO" sz="1000" b="1" dirty="0">
                <a:solidFill>
                  <a:schemeClr val="tx1"/>
                </a:solidFill>
              </a:rPr>
              <a:t>para la</a:t>
            </a:r>
          </a:p>
          <a:p>
            <a:pPr>
              <a:defRPr/>
            </a:pPr>
            <a:r>
              <a:rPr lang="es-CO" sz="1000" b="1" dirty="0">
                <a:solidFill>
                  <a:schemeClr val="tx1"/>
                </a:solidFill>
              </a:rPr>
              <a:t>realización de</a:t>
            </a:r>
          </a:p>
          <a:p>
            <a:pPr>
              <a:defRPr/>
            </a:pPr>
            <a:r>
              <a:rPr lang="es-CO" sz="1000" b="1" dirty="0">
                <a:solidFill>
                  <a:schemeClr val="tx1"/>
                </a:solidFill>
              </a:rPr>
              <a:t>ocio creativo</a:t>
            </a:r>
          </a:p>
        </p:txBody>
      </p:sp>
      <p:sp>
        <p:nvSpPr>
          <p:cNvPr id="46" name="45 CuadroTexto"/>
          <p:cNvSpPr txBox="1"/>
          <p:nvPr/>
        </p:nvSpPr>
        <p:spPr>
          <a:xfrm>
            <a:off x="3254724" y="6231807"/>
            <a:ext cx="1148071" cy="553998"/>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Ausencia de</a:t>
            </a:r>
          </a:p>
          <a:p>
            <a:pPr>
              <a:defRPr/>
            </a:pPr>
            <a:r>
              <a:rPr lang="es-CO" sz="1000" b="1" dirty="0">
                <a:solidFill>
                  <a:schemeClr val="tx1"/>
                </a:solidFill>
              </a:rPr>
              <a:t>Formación laboral</a:t>
            </a:r>
          </a:p>
          <a:p>
            <a:pPr>
              <a:defRPr/>
            </a:pPr>
            <a:r>
              <a:rPr lang="es-CO" sz="1000" b="1" dirty="0">
                <a:solidFill>
                  <a:schemeClr val="tx1"/>
                </a:solidFill>
              </a:rPr>
              <a:t>específica</a:t>
            </a:r>
          </a:p>
        </p:txBody>
      </p:sp>
      <p:sp>
        <p:nvSpPr>
          <p:cNvPr id="47" name="46 CuadroTexto"/>
          <p:cNvSpPr txBox="1"/>
          <p:nvPr/>
        </p:nvSpPr>
        <p:spPr>
          <a:xfrm>
            <a:off x="2304204" y="6207388"/>
            <a:ext cx="793807" cy="553998"/>
          </a:xfrm>
          <a:prstGeom prst="rect">
            <a:avLst/>
          </a:prstGeom>
          <a:noFill/>
          <a:ln w="12700">
            <a:solidFill>
              <a:srgbClr val="3437E9"/>
            </a:solidFill>
          </a:ln>
        </p:spPr>
        <p:style>
          <a:lnRef idx="0">
            <a:schemeClr val="dk1"/>
          </a:lnRef>
          <a:fillRef idx="3">
            <a:schemeClr val="dk1"/>
          </a:fillRef>
          <a:effectRef idx="3">
            <a:schemeClr val="dk1"/>
          </a:effectRef>
          <a:fontRef idx="minor">
            <a:schemeClr val="lt1"/>
          </a:fontRef>
        </p:style>
        <p:txBody>
          <a:bodyPr wrap="none">
            <a:spAutoFit/>
          </a:bodyPr>
          <a:lstStyle/>
          <a:p>
            <a:pPr>
              <a:defRPr/>
            </a:pPr>
            <a:r>
              <a:rPr lang="es-CO" sz="1000" b="1" dirty="0">
                <a:solidFill>
                  <a:schemeClr val="tx1"/>
                </a:solidFill>
              </a:rPr>
              <a:t>Bajos </a:t>
            </a:r>
          </a:p>
          <a:p>
            <a:pPr>
              <a:defRPr/>
            </a:pPr>
            <a:r>
              <a:rPr lang="es-CO" sz="1000" b="1" dirty="0">
                <a:solidFill>
                  <a:schemeClr val="tx1"/>
                </a:solidFill>
              </a:rPr>
              <a:t>niveles  de</a:t>
            </a:r>
          </a:p>
          <a:p>
            <a:pPr>
              <a:defRPr/>
            </a:pPr>
            <a:r>
              <a:rPr lang="es-CO" sz="1000" b="1" dirty="0">
                <a:solidFill>
                  <a:schemeClr val="tx1"/>
                </a:solidFill>
              </a:rPr>
              <a:t>escolaridad</a:t>
            </a:r>
          </a:p>
        </p:txBody>
      </p:sp>
      <p:cxnSp>
        <p:nvCxnSpPr>
          <p:cNvPr id="29" name="28 Conector angular"/>
          <p:cNvCxnSpPr>
            <a:cxnSpLocks noChangeShapeType="1"/>
          </p:cNvCxnSpPr>
          <p:nvPr/>
        </p:nvCxnSpPr>
        <p:spPr bwMode="auto">
          <a:xfrm rot="5400000" flipH="1" flipV="1">
            <a:off x="2633092" y="6074467"/>
            <a:ext cx="268287" cy="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2" name="51 Conector angular"/>
          <p:cNvCxnSpPr>
            <a:cxnSpLocks noChangeShapeType="1"/>
          </p:cNvCxnSpPr>
          <p:nvPr/>
        </p:nvCxnSpPr>
        <p:spPr bwMode="auto">
          <a:xfrm rot="16200000" flipV="1">
            <a:off x="3173635" y="5533923"/>
            <a:ext cx="292100" cy="110490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4" name="53 Conector angular"/>
          <p:cNvCxnSpPr>
            <a:cxnSpLocks noChangeShapeType="1"/>
          </p:cNvCxnSpPr>
          <p:nvPr/>
        </p:nvCxnSpPr>
        <p:spPr bwMode="auto">
          <a:xfrm rot="5400000" flipH="1" flipV="1">
            <a:off x="2439417" y="4207567"/>
            <a:ext cx="452438" cy="153352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6" name="55 Conector angular"/>
          <p:cNvCxnSpPr>
            <a:cxnSpLocks noChangeShapeType="1"/>
          </p:cNvCxnSpPr>
          <p:nvPr/>
        </p:nvCxnSpPr>
        <p:spPr bwMode="auto">
          <a:xfrm rot="5400000" flipH="1" flipV="1">
            <a:off x="2858517" y="4645717"/>
            <a:ext cx="482600" cy="665163"/>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58" name="57 Conector angular"/>
          <p:cNvCxnSpPr>
            <a:cxnSpLocks noChangeShapeType="1"/>
          </p:cNvCxnSpPr>
          <p:nvPr/>
        </p:nvCxnSpPr>
        <p:spPr bwMode="auto">
          <a:xfrm rot="16200000" flipV="1">
            <a:off x="3386360" y="4794148"/>
            <a:ext cx="484188" cy="392112"/>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60" name="59 Conector angular"/>
          <p:cNvCxnSpPr>
            <a:cxnSpLocks noChangeShapeType="1"/>
          </p:cNvCxnSpPr>
          <p:nvPr/>
        </p:nvCxnSpPr>
        <p:spPr bwMode="auto">
          <a:xfrm rot="5400000" flipH="1" flipV="1">
            <a:off x="5344542" y="4515542"/>
            <a:ext cx="247650" cy="1185863"/>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64" name="63 Conector angular"/>
          <p:cNvCxnSpPr>
            <a:cxnSpLocks noChangeShapeType="1"/>
          </p:cNvCxnSpPr>
          <p:nvPr/>
        </p:nvCxnSpPr>
        <p:spPr bwMode="auto">
          <a:xfrm rot="5400000" flipH="1" flipV="1">
            <a:off x="5870004" y="5041004"/>
            <a:ext cx="241300" cy="141288"/>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68" name="67 Conector angular"/>
          <p:cNvCxnSpPr>
            <a:cxnSpLocks noChangeShapeType="1"/>
          </p:cNvCxnSpPr>
          <p:nvPr/>
        </p:nvCxnSpPr>
        <p:spPr bwMode="auto">
          <a:xfrm rot="16200000" flipV="1">
            <a:off x="6337523" y="4708423"/>
            <a:ext cx="247650" cy="800100"/>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74" name="73 Conector angular"/>
          <p:cNvCxnSpPr>
            <a:cxnSpLocks noChangeShapeType="1"/>
          </p:cNvCxnSpPr>
          <p:nvPr/>
        </p:nvCxnSpPr>
        <p:spPr bwMode="auto">
          <a:xfrm rot="5400000" flipH="1" flipV="1">
            <a:off x="8088536" y="4778274"/>
            <a:ext cx="352425" cy="76517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76" name="75 Conector angular"/>
          <p:cNvCxnSpPr>
            <a:cxnSpLocks noChangeShapeType="1"/>
          </p:cNvCxnSpPr>
          <p:nvPr/>
        </p:nvCxnSpPr>
        <p:spPr bwMode="auto">
          <a:xfrm rot="16200000" flipV="1">
            <a:off x="8613998" y="5024336"/>
            <a:ext cx="387350" cy="32067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cxnSp>
        <p:nvCxnSpPr>
          <p:cNvPr id="78" name="77 Conector angular"/>
          <p:cNvCxnSpPr>
            <a:cxnSpLocks noChangeShapeType="1"/>
          </p:cNvCxnSpPr>
          <p:nvPr/>
        </p:nvCxnSpPr>
        <p:spPr bwMode="auto">
          <a:xfrm rot="16200000" flipV="1">
            <a:off x="9145811" y="4509986"/>
            <a:ext cx="352425" cy="1349375"/>
          </a:xfrm>
          <a:prstGeom prst="bentConnector3">
            <a:avLst>
              <a:gd name="adj1" fmla="val 50000"/>
            </a:avLst>
          </a:prstGeom>
          <a:noFill/>
          <a:ln w="12700" algn="ctr">
            <a:solidFill>
              <a:srgbClr val="3437E9"/>
            </a:solidFill>
            <a:round/>
            <a:headEnd/>
            <a:tailEnd type="arrow" w="med" len="med"/>
          </a:ln>
          <a:extLst>
            <a:ext uri="{909E8E84-426E-40DD-AFC4-6F175D3DCCD1}">
              <a14:hiddenFill xmlns:a14="http://schemas.microsoft.com/office/drawing/2010/main">
                <a:noFill/>
              </a14:hiddenFill>
            </a:ext>
          </a:extLst>
        </p:spPr>
      </p:cxnSp>
      <p:sp>
        <p:nvSpPr>
          <p:cNvPr id="79" name="78 CuadroTexto"/>
          <p:cNvSpPr txBox="1"/>
          <p:nvPr/>
        </p:nvSpPr>
        <p:spPr>
          <a:xfrm>
            <a:off x="116970" y="5320353"/>
            <a:ext cx="1103379" cy="523220"/>
          </a:xfrm>
          <a:prstGeom prst="rect">
            <a:avLst/>
          </a:prstGeom>
          <a:noFill/>
          <a:ln w="12700">
            <a:solidFill>
              <a:srgbClr val="3437E9"/>
            </a:solidFill>
          </a:ln>
        </p:spPr>
        <p:txBody>
          <a:bodyPr wrap="none">
            <a:spAutoFit/>
          </a:bodyPr>
          <a:lstStyle/>
          <a:p>
            <a:pPr algn="ctr">
              <a:defRPr/>
            </a:pPr>
            <a:r>
              <a:rPr lang="es-CO" sz="1400" b="1" dirty="0">
                <a:solidFill>
                  <a:srgbClr val="3437E9"/>
                </a:solidFill>
              </a:rPr>
              <a:t>CAUSAS</a:t>
            </a:r>
          </a:p>
          <a:p>
            <a:pPr algn="ctr">
              <a:defRPr/>
            </a:pPr>
            <a:r>
              <a:rPr lang="es-CO" sz="1400" b="1" dirty="0">
                <a:solidFill>
                  <a:srgbClr val="3437E9"/>
                </a:solidFill>
              </a:rPr>
              <a:t> INDIRECTAS</a:t>
            </a:r>
          </a:p>
        </p:txBody>
      </p:sp>
      <p:sp>
        <p:nvSpPr>
          <p:cNvPr id="80" name="79 CuadroTexto"/>
          <p:cNvSpPr txBox="1"/>
          <p:nvPr/>
        </p:nvSpPr>
        <p:spPr>
          <a:xfrm>
            <a:off x="2359938" y="147135"/>
            <a:ext cx="3627596" cy="523220"/>
          </a:xfrm>
          <a:prstGeom prst="rect">
            <a:avLst/>
          </a:prstGeom>
          <a:noFill/>
          <a:ln w="12700">
            <a:solidFill>
              <a:srgbClr val="3437E9"/>
            </a:solid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CO" sz="2800" b="1" dirty="0">
                <a:solidFill>
                  <a:schemeClr val="tx1"/>
                </a:solidFill>
              </a:rPr>
              <a:t>ÁRBOL DE PROBLEMAS</a:t>
            </a:r>
          </a:p>
        </p:txBody>
      </p:sp>
      <p:cxnSp>
        <p:nvCxnSpPr>
          <p:cNvPr id="3" name="Conector recto de flecha 2">
            <a:extLst>
              <a:ext uri="{FF2B5EF4-FFF2-40B4-BE49-F238E27FC236}">
                <a16:creationId xmlns:a16="http://schemas.microsoft.com/office/drawing/2014/main" xmlns="" id="{88A97CFC-B365-43DC-B37A-0BB5E14F0C68}"/>
              </a:ext>
            </a:extLst>
          </p:cNvPr>
          <p:cNvCxnSpPr/>
          <p:nvPr/>
        </p:nvCxnSpPr>
        <p:spPr>
          <a:xfrm>
            <a:off x="3411533" y="1209474"/>
            <a:ext cx="578335" cy="0"/>
          </a:xfrm>
          <a:prstGeom prst="straightConnector1">
            <a:avLst/>
          </a:prstGeom>
          <a:ln w="7620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xmlns="" id="{06CFB570-FCD2-4D37-96ED-05BCC6C3725D}"/>
              </a:ext>
            </a:extLst>
          </p:cNvPr>
          <p:cNvCxnSpPr/>
          <p:nvPr/>
        </p:nvCxnSpPr>
        <p:spPr>
          <a:xfrm>
            <a:off x="2028727" y="4428787"/>
            <a:ext cx="578335" cy="0"/>
          </a:xfrm>
          <a:prstGeom prst="straightConnector1">
            <a:avLst/>
          </a:prstGeom>
          <a:ln w="7620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xmlns="" id="{C13E5002-C070-46DB-AB6E-9F998BC158C6}"/>
              </a:ext>
            </a:extLst>
          </p:cNvPr>
          <p:cNvCxnSpPr/>
          <p:nvPr/>
        </p:nvCxnSpPr>
        <p:spPr>
          <a:xfrm>
            <a:off x="2254363" y="3518257"/>
            <a:ext cx="578335" cy="0"/>
          </a:xfrm>
          <a:prstGeom prst="straightConnector1">
            <a:avLst/>
          </a:prstGeom>
          <a:ln w="7620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xmlns="" id="{5C51482F-E3D0-437A-9F95-423DC0B51ACE}"/>
              </a:ext>
            </a:extLst>
          </p:cNvPr>
          <p:cNvCxnSpPr/>
          <p:nvPr/>
        </p:nvCxnSpPr>
        <p:spPr>
          <a:xfrm>
            <a:off x="2425630" y="2332585"/>
            <a:ext cx="578335" cy="0"/>
          </a:xfrm>
          <a:prstGeom prst="straightConnector1">
            <a:avLst/>
          </a:prstGeom>
          <a:ln w="76200">
            <a:solidFill>
              <a:srgbClr val="3437E9"/>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xmlns="" id="{7489EE27-EBDC-4C53-87AC-26BD6FDFB00B}"/>
              </a:ext>
            </a:extLst>
          </p:cNvPr>
          <p:cNvCxnSpPr/>
          <p:nvPr/>
        </p:nvCxnSpPr>
        <p:spPr>
          <a:xfrm>
            <a:off x="981672" y="5581963"/>
            <a:ext cx="578335" cy="0"/>
          </a:xfrm>
          <a:prstGeom prst="straightConnector1">
            <a:avLst/>
          </a:prstGeom>
          <a:ln w="76200">
            <a:solidFill>
              <a:srgbClr val="3437E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37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32679" y="3513117"/>
            <a:ext cx="3056827" cy="1323439"/>
          </a:xfrm>
          <a:prstGeom prst="rect">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s-CO" sz="4000" b="1" dirty="0">
                <a:solidFill>
                  <a:schemeClr val="tx1"/>
                </a:solidFill>
              </a:rPr>
              <a:t>ÁRBOL DE PROBLEMAS</a:t>
            </a:r>
          </a:p>
        </p:txBody>
      </p:sp>
      <p:sp>
        <p:nvSpPr>
          <p:cNvPr id="5" name="4 CuadroTexto"/>
          <p:cNvSpPr txBox="1"/>
          <p:nvPr/>
        </p:nvSpPr>
        <p:spPr>
          <a:xfrm>
            <a:off x="6661909" y="3426699"/>
            <a:ext cx="3523467" cy="1323439"/>
          </a:xfrm>
          <a:prstGeom prst="rect">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defPPr>
              <a:defRPr lang="es-CO"/>
            </a:defPPr>
            <a:lvl1pPr algn="ctr">
              <a:defRPr sz="4000" b="1">
                <a:solidFill>
                  <a:schemeClr val="tx1"/>
                </a:solidFill>
              </a:defRPr>
            </a:lvl1pPr>
          </a:lstStyle>
          <a:p>
            <a:r>
              <a:rPr lang="es-CO" dirty="0"/>
              <a:t>ÁRBOL DE OBJETIVOS</a:t>
            </a:r>
          </a:p>
        </p:txBody>
      </p:sp>
      <p:sp>
        <p:nvSpPr>
          <p:cNvPr id="2" name="1 CuadroTexto"/>
          <p:cNvSpPr txBox="1">
            <a:spLocks noChangeArrowheads="1"/>
          </p:cNvSpPr>
          <p:nvPr/>
        </p:nvSpPr>
        <p:spPr bwMode="auto">
          <a:xfrm>
            <a:off x="2074229" y="3941533"/>
            <a:ext cx="893193"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sz="16600" b="1" dirty="0"/>
              <a:t>-</a:t>
            </a:r>
          </a:p>
        </p:txBody>
      </p:sp>
      <p:sp>
        <p:nvSpPr>
          <p:cNvPr id="3" name="2 CuadroTexto"/>
          <p:cNvSpPr txBox="1">
            <a:spLocks noChangeArrowheads="1"/>
          </p:cNvSpPr>
          <p:nvPr/>
        </p:nvSpPr>
        <p:spPr bwMode="auto">
          <a:xfrm>
            <a:off x="8068416" y="4750138"/>
            <a:ext cx="7104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O" sz="7200" b="1" dirty="0"/>
              <a:t>+</a:t>
            </a:r>
          </a:p>
        </p:txBody>
      </p:sp>
      <p:sp>
        <p:nvSpPr>
          <p:cNvPr id="6" name="5 Flecha derecha"/>
          <p:cNvSpPr/>
          <p:nvPr/>
        </p:nvSpPr>
        <p:spPr>
          <a:xfrm>
            <a:off x="4835013" y="3941533"/>
            <a:ext cx="1115117" cy="466608"/>
          </a:xfrm>
          <a:prstGeom prst="rightArrow">
            <a:avLst/>
          </a:prstGeom>
          <a:noFill/>
          <a:ln w="38100">
            <a:solidFill>
              <a:srgbClr val="00FFFF"/>
            </a:solidFill>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es-CO" sz="4000" b="1">
              <a:solidFill>
                <a:schemeClr val="tx1"/>
              </a:solidFill>
            </a:endParaRPr>
          </a:p>
        </p:txBody>
      </p:sp>
      <p:sp>
        <p:nvSpPr>
          <p:cNvPr id="7" name="Rectángulo 6"/>
          <p:cNvSpPr/>
          <p:nvPr/>
        </p:nvSpPr>
        <p:spPr>
          <a:xfrm>
            <a:off x="992413" y="1449158"/>
            <a:ext cx="2924201" cy="764274"/>
          </a:xfrm>
          <a:prstGeom prst="rect">
            <a:avLst/>
          </a:prstGeom>
          <a:noFill/>
          <a:ln>
            <a:solidFill>
              <a:srgbClr val="0000FF"/>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SE EXPRESA EN CONDICIÓN NEGATIVA</a:t>
            </a:r>
            <a:endParaRPr lang="es-ES" dirty="0">
              <a:solidFill>
                <a:schemeClr val="tx1"/>
              </a:solidFill>
            </a:endParaRPr>
          </a:p>
        </p:txBody>
      </p:sp>
      <p:cxnSp>
        <p:nvCxnSpPr>
          <p:cNvPr id="11" name="Conector recto de flecha 10"/>
          <p:cNvCxnSpPr>
            <a:stCxn id="7" idx="2"/>
            <a:endCxn id="4" idx="0"/>
          </p:cNvCxnSpPr>
          <p:nvPr/>
        </p:nvCxnSpPr>
        <p:spPr>
          <a:xfrm>
            <a:off x="2454514" y="2213432"/>
            <a:ext cx="6579" cy="129968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6661909" y="1260364"/>
            <a:ext cx="3523467" cy="764274"/>
          </a:xfrm>
          <a:prstGeom prst="rect">
            <a:avLst/>
          </a:prstGeom>
          <a:noFill/>
          <a:ln>
            <a:solidFill>
              <a:srgbClr val="0000FF"/>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SE EXPRESA EN CONDICIÓN POSITIVA  (VERBOS EN INFINITIVO )</a:t>
            </a:r>
            <a:endParaRPr lang="es-ES" dirty="0">
              <a:solidFill>
                <a:schemeClr val="tx1"/>
              </a:solidFill>
            </a:endParaRPr>
          </a:p>
        </p:txBody>
      </p:sp>
      <p:cxnSp>
        <p:nvCxnSpPr>
          <p:cNvPr id="15" name="Conector recto de flecha 14"/>
          <p:cNvCxnSpPr>
            <a:stCxn id="13" idx="2"/>
            <a:endCxn id="5" idx="0"/>
          </p:cNvCxnSpPr>
          <p:nvPr/>
        </p:nvCxnSpPr>
        <p:spPr>
          <a:xfrm>
            <a:off x="8423643" y="2024638"/>
            <a:ext cx="0" cy="140206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97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90835" y="661049"/>
            <a:ext cx="9187229" cy="237626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s-ES" sz="4000" b="1" dirty="0">
              <a:solidFill>
                <a:srgbClr val="CC6600"/>
              </a:solidFill>
            </a:endParaRPr>
          </a:p>
          <a:p>
            <a:pPr marL="0" indent="0" algn="ctr">
              <a:lnSpc>
                <a:spcPct val="90000"/>
              </a:lnSpc>
              <a:buNone/>
            </a:pPr>
            <a:r>
              <a:rPr lang="es-ES" sz="5200" b="1" dirty="0"/>
              <a:t>PROPÓSITO</a:t>
            </a:r>
          </a:p>
          <a:p>
            <a:pPr marL="0" indent="0" algn="just">
              <a:lnSpc>
                <a:spcPct val="90000"/>
              </a:lnSpc>
              <a:buNone/>
            </a:pPr>
            <a:r>
              <a:rPr lang="es-ES" sz="5200" dirty="0"/>
              <a:t>“Situación a  la que se pretende llegue la población beneficiada apenas se termine la intervención ò proyecto</a:t>
            </a:r>
            <a:r>
              <a:rPr lang="es-ES" sz="4400" i="1" dirty="0"/>
              <a:t>”</a:t>
            </a:r>
            <a:endParaRPr lang="es-MX" sz="4400" b="1" i="1" dirty="0"/>
          </a:p>
        </p:txBody>
      </p:sp>
      <p:sp>
        <p:nvSpPr>
          <p:cNvPr id="4" name="Rectangle 3"/>
          <p:cNvSpPr txBox="1">
            <a:spLocks noChangeArrowheads="1"/>
          </p:cNvSpPr>
          <p:nvPr/>
        </p:nvSpPr>
        <p:spPr>
          <a:xfrm>
            <a:off x="1956619" y="3037313"/>
            <a:ext cx="7336943" cy="3067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s-ES_tradnl" sz="3600" b="1" dirty="0"/>
              <a:t>Debe tener:</a:t>
            </a:r>
          </a:p>
          <a:p>
            <a:pPr algn="ctr">
              <a:lnSpc>
                <a:spcPct val="90000"/>
              </a:lnSpc>
            </a:pPr>
            <a:endParaRPr lang="es-ES_tradnl" sz="3600" b="1" dirty="0">
              <a:solidFill>
                <a:srgbClr val="000066"/>
              </a:solidFill>
            </a:endParaRPr>
          </a:p>
          <a:p>
            <a:pPr marL="0" indent="0" algn="ctr">
              <a:lnSpc>
                <a:spcPct val="90000"/>
              </a:lnSpc>
              <a:buNone/>
            </a:pPr>
            <a:r>
              <a:rPr lang="es-ES_tradnl" sz="3600" dirty="0">
                <a:solidFill>
                  <a:srgbClr val="000066"/>
                </a:solidFill>
              </a:rPr>
              <a:t>1. </a:t>
            </a:r>
            <a:r>
              <a:rPr lang="es-ES_tradnl" sz="3600" dirty="0">
                <a:solidFill>
                  <a:srgbClr val="FF3300"/>
                </a:solidFill>
              </a:rPr>
              <a:t>Acción</a:t>
            </a:r>
            <a:r>
              <a:rPr lang="es-ES_tradnl" sz="3600" dirty="0">
                <a:solidFill>
                  <a:srgbClr val="000066"/>
                </a:solidFill>
              </a:rPr>
              <a:t> </a:t>
            </a:r>
            <a:r>
              <a:rPr lang="es-ES_tradnl" sz="3600" dirty="0">
                <a:solidFill>
                  <a:srgbClr val="141400"/>
                </a:solidFill>
              </a:rPr>
              <a:t>Resultado</a:t>
            </a:r>
            <a:r>
              <a:rPr lang="es-ES_tradnl" sz="3600" dirty="0">
                <a:solidFill>
                  <a:srgbClr val="A3BD05"/>
                </a:solidFill>
              </a:rPr>
              <a:t> </a:t>
            </a:r>
          </a:p>
          <a:p>
            <a:pPr marL="0" indent="0" algn="ctr">
              <a:lnSpc>
                <a:spcPct val="90000"/>
              </a:lnSpc>
              <a:buNone/>
            </a:pPr>
            <a:r>
              <a:rPr lang="es-ES_tradnl" sz="3600" dirty="0">
                <a:solidFill>
                  <a:srgbClr val="141400"/>
                </a:solidFill>
              </a:rPr>
              <a:t>2.</a:t>
            </a:r>
            <a:r>
              <a:rPr lang="es-ES_tradnl" sz="3600" dirty="0"/>
              <a:t> </a:t>
            </a:r>
            <a:r>
              <a:rPr lang="es-ES_tradnl" sz="3600" dirty="0">
                <a:solidFill>
                  <a:srgbClr val="FF3300"/>
                </a:solidFill>
              </a:rPr>
              <a:t>Co</a:t>
            </a:r>
            <a:r>
              <a:rPr lang="es-ES_tradnl" sz="3600" dirty="0">
                <a:solidFill>
                  <a:srgbClr val="EA0B06"/>
                </a:solidFill>
              </a:rPr>
              <a:t>ndición</a:t>
            </a:r>
            <a:endParaRPr lang="es-ES_tradnl" sz="3600" dirty="0"/>
          </a:p>
          <a:p>
            <a:pPr marL="0" indent="0" algn="ctr">
              <a:lnSpc>
                <a:spcPct val="90000"/>
              </a:lnSpc>
              <a:buNone/>
            </a:pPr>
            <a:r>
              <a:rPr lang="es-ES_tradnl" sz="3600" dirty="0">
                <a:solidFill>
                  <a:srgbClr val="141400"/>
                </a:solidFill>
              </a:rPr>
              <a:t>3.</a:t>
            </a:r>
            <a:r>
              <a:rPr lang="es-ES_tradnl" sz="3600" dirty="0">
                <a:solidFill>
                  <a:srgbClr val="EA0B06"/>
                </a:solidFill>
              </a:rPr>
              <a:t> </a:t>
            </a:r>
            <a:r>
              <a:rPr lang="es-ES_tradnl" sz="3600" dirty="0">
                <a:solidFill>
                  <a:srgbClr val="FF3300"/>
                </a:solidFill>
              </a:rPr>
              <a:t>C</a:t>
            </a:r>
            <a:r>
              <a:rPr lang="es-ES_tradnl" sz="3600" dirty="0">
                <a:solidFill>
                  <a:srgbClr val="EA0B06"/>
                </a:solidFill>
              </a:rPr>
              <a:t>riterio </a:t>
            </a:r>
            <a:r>
              <a:rPr lang="es-ES_tradnl" sz="3600" dirty="0">
                <a:solidFill>
                  <a:srgbClr val="000066"/>
                </a:solidFill>
              </a:rPr>
              <a:t>de medición</a:t>
            </a:r>
            <a:r>
              <a:rPr lang="es-ES_tradnl" sz="3600" i="1" dirty="0">
                <a:solidFill>
                  <a:srgbClr val="000066"/>
                </a:solidFill>
              </a:rPr>
              <a:t>.</a:t>
            </a:r>
          </a:p>
          <a:p>
            <a:pPr>
              <a:lnSpc>
                <a:spcPct val="90000"/>
              </a:lnSpc>
            </a:pPr>
            <a:r>
              <a:rPr lang="es-ES_tradnl" sz="3600" dirty="0">
                <a:solidFill>
                  <a:srgbClr val="000066"/>
                </a:solidFill>
                <a:latin typeface="Lucida Sans Unicode" pitchFamily="34" charset="0"/>
              </a:rPr>
              <a:t>                     </a:t>
            </a:r>
            <a:endParaRPr lang="es-ES" sz="3600" b="1" dirty="0">
              <a:solidFill>
                <a:srgbClr val="CC6600"/>
              </a:solidFill>
            </a:endParaRPr>
          </a:p>
        </p:txBody>
      </p:sp>
    </p:spTree>
    <p:extLst>
      <p:ext uri="{BB962C8B-B14F-4D97-AF65-F5344CB8AC3E}">
        <p14:creationId xmlns:p14="http://schemas.microsoft.com/office/powerpoint/2010/main" val="693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607161" y="3897048"/>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Gracias!</a:t>
            </a:r>
          </a:p>
        </p:txBody>
      </p:sp>
    </p:spTree>
    <p:extLst>
      <p:ext uri="{BB962C8B-B14F-4D97-AF65-F5344CB8AC3E}">
        <p14:creationId xmlns:p14="http://schemas.microsoft.com/office/powerpoint/2010/main" val="2560800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
            <a:ext cx="12195831" cy="6854057"/>
          </a:xfrm>
          <a:prstGeom prst="rect">
            <a:avLst/>
          </a:prstGeom>
        </p:spPr>
      </p:pic>
      <p:sp>
        <p:nvSpPr>
          <p:cNvPr id="6" name="CuadroTexto 5"/>
          <p:cNvSpPr txBox="1"/>
          <p:nvPr/>
        </p:nvSpPr>
        <p:spPr>
          <a:xfrm>
            <a:off x="735588" y="5463692"/>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Departamento Administrativo de Planeación </a:t>
            </a:r>
          </a:p>
        </p:txBody>
      </p:sp>
      <p:sp>
        <p:nvSpPr>
          <p:cNvPr id="5" name="CuadroTexto 4">
            <a:extLst>
              <a:ext uri="{FF2B5EF4-FFF2-40B4-BE49-F238E27FC236}">
                <a16:creationId xmlns:a16="http://schemas.microsoft.com/office/drawing/2014/main" xmlns="" id="{5AFD9CE2-CDD4-4A5D-A54E-3A1C4B5164CF}"/>
              </a:ext>
            </a:extLst>
          </p:cNvPr>
          <p:cNvSpPr txBox="1"/>
          <p:nvPr/>
        </p:nvSpPr>
        <p:spPr>
          <a:xfrm>
            <a:off x="605246" y="4959435"/>
            <a:ext cx="10981508" cy="461665"/>
          </a:xfrm>
          <a:prstGeom prst="rect">
            <a:avLst/>
          </a:prstGeom>
          <a:noFill/>
        </p:spPr>
        <p:txBody>
          <a:bodyPr wrap="square" rtlCol="0">
            <a:spAutoFit/>
          </a:bodyPr>
          <a:lstStyle/>
          <a:p>
            <a:pPr algn="ctr"/>
            <a:r>
              <a:rPr lang="es-ES" sz="2400" b="1" dirty="0">
                <a:solidFill>
                  <a:schemeClr val="bg1"/>
                </a:solidFill>
                <a:latin typeface="Swis721 Cn BT" panose="020B0506020202030204" pitchFamily="34" charset="0"/>
                <a:cs typeface="Arial" panose="020B0604020202020204" pitchFamily="34" charset="0"/>
              </a:rPr>
              <a:t>SUBDIRECCIÓN DE PROYECTOS Y GESTIÓN DE RECURSOS</a:t>
            </a:r>
          </a:p>
        </p:txBody>
      </p:sp>
      <p:sp>
        <p:nvSpPr>
          <p:cNvPr id="7" name="CuadroTexto 6">
            <a:extLst>
              <a:ext uri="{FF2B5EF4-FFF2-40B4-BE49-F238E27FC236}">
                <a16:creationId xmlns:a16="http://schemas.microsoft.com/office/drawing/2014/main" xmlns="" id="{9176C14B-E0D0-45A9-9DE1-7AB565A243B6}"/>
              </a:ext>
            </a:extLst>
          </p:cNvPr>
          <p:cNvSpPr txBox="1"/>
          <p:nvPr/>
        </p:nvSpPr>
        <p:spPr>
          <a:xfrm>
            <a:off x="7502106" y="6341670"/>
            <a:ext cx="4281126" cy="338554"/>
          </a:xfrm>
          <a:prstGeom prst="rect">
            <a:avLst/>
          </a:prstGeom>
          <a:noFill/>
        </p:spPr>
        <p:txBody>
          <a:bodyPr wrap="square" rtlCol="0">
            <a:spAutoFit/>
          </a:bodyPr>
          <a:lstStyle>
            <a:defPPr>
              <a:defRPr lang="es-ES"/>
            </a:defPPr>
            <a:lvl1pPr algn="r">
              <a:defRPr sz="1600" b="1">
                <a:solidFill>
                  <a:schemeClr val="bg1"/>
                </a:solidFill>
                <a:latin typeface="Swis721 Cn BT" panose="020B0506020202030204" pitchFamily="34" charset="0"/>
                <a:cs typeface="Arial" panose="020B0604020202020204" pitchFamily="34" charset="0"/>
              </a:defRPr>
            </a:lvl1pPr>
          </a:lstStyle>
          <a:p>
            <a:r>
              <a:rPr lang="es-ES" dirty="0"/>
              <a:t>Itagüí  Febrero 15 al 19 del 2021 </a:t>
            </a:r>
          </a:p>
        </p:txBody>
      </p:sp>
      <p:sp>
        <p:nvSpPr>
          <p:cNvPr id="8" name="CuadroTexto 7">
            <a:extLst>
              <a:ext uri="{FF2B5EF4-FFF2-40B4-BE49-F238E27FC236}">
                <a16:creationId xmlns:a16="http://schemas.microsoft.com/office/drawing/2014/main" xmlns="" id="{83D8B083-84D6-4EFB-BF2F-CCB98F44CF3B}"/>
              </a:ext>
            </a:extLst>
          </p:cNvPr>
          <p:cNvSpPr txBox="1"/>
          <p:nvPr/>
        </p:nvSpPr>
        <p:spPr>
          <a:xfrm>
            <a:off x="735588" y="3677773"/>
            <a:ext cx="10981508" cy="1200329"/>
          </a:xfrm>
          <a:prstGeom prst="rect">
            <a:avLst/>
          </a:prstGeom>
          <a:noFill/>
        </p:spPr>
        <p:txBody>
          <a:bodyPr wrap="square" rtlCol="0">
            <a:spAutoFit/>
          </a:bodyPr>
          <a:lstStyle/>
          <a:p>
            <a:pPr algn="ctr"/>
            <a:r>
              <a:rPr lang="es-ES" sz="3600" b="1" dirty="0">
                <a:solidFill>
                  <a:schemeClr val="bg1"/>
                </a:solidFill>
                <a:latin typeface="Swis721 Cn BT" panose="020B0506020202030204" pitchFamily="34" charset="0"/>
                <a:cs typeface="Arial" panose="020B0604020202020204" pitchFamily="34" charset="0"/>
              </a:rPr>
              <a:t>FORMULACIÓN Y SEGUIMIENTO A PROYECTOS DE INVERSIÓN </a:t>
            </a:r>
          </a:p>
        </p:txBody>
      </p:sp>
      <p:sp>
        <p:nvSpPr>
          <p:cNvPr id="9" name="CuadroTexto 8">
            <a:extLst>
              <a:ext uri="{FF2B5EF4-FFF2-40B4-BE49-F238E27FC236}">
                <a16:creationId xmlns:a16="http://schemas.microsoft.com/office/drawing/2014/main" xmlns="" id="{BCDFA014-A25A-4E13-8C23-0F07565262A9}"/>
              </a:ext>
            </a:extLst>
          </p:cNvPr>
          <p:cNvSpPr txBox="1"/>
          <p:nvPr/>
        </p:nvSpPr>
        <p:spPr>
          <a:xfrm>
            <a:off x="7502106" y="5930013"/>
            <a:ext cx="4281126" cy="338554"/>
          </a:xfrm>
          <a:prstGeom prst="rect">
            <a:avLst/>
          </a:prstGeom>
          <a:noFill/>
        </p:spPr>
        <p:txBody>
          <a:bodyPr wrap="square" rtlCol="0">
            <a:spAutoFit/>
          </a:bodyPr>
          <a:lstStyle/>
          <a:p>
            <a:pPr algn="r"/>
            <a:r>
              <a:rPr lang="es-MX" sz="1600" b="1" dirty="0">
                <a:solidFill>
                  <a:schemeClr val="bg1"/>
                </a:solidFill>
                <a:latin typeface="Swis721 Cn BT" panose="020B0506020202030204" pitchFamily="34" charset="0"/>
                <a:cs typeface="Arial" panose="020B0604020202020204" pitchFamily="34" charset="0"/>
              </a:rPr>
              <a:t>Mtr. Mónica Villamil Gallego </a:t>
            </a:r>
            <a:endParaRPr lang="es-CO" sz="1600" b="1" dirty="0">
              <a:solidFill>
                <a:schemeClr val="bg1"/>
              </a:solidFill>
              <a:latin typeface="Swis721 Cn BT" panose="020B0506020202030204" pitchFamily="34" charset="0"/>
              <a:cs typeface="Arial" panose="020B0604020202020204" pitchFamily="34" charset="0"/>
            </a:endParaRPr>
          </a:p>
        </p:txBody>
      </p:sp>
    </p:spTree>
    <p:extLst>
      <p:ext uri="{BB962C8B-B14F-4D97-AF65-F5344CB8AC3E}">
        <p14:creationId xmlns:p14="http://schemas.microsoft.com/office/powerpoint/2010/main" val="4036321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
            <a:ext cx="12195831" cy="6854057"/>
          </a:xfrm>
          <a:prstGeom prst="rect">
            <a:avLst/>
          </a:prstGeom>
        </p:spPr>
      </p:pic>
      <p:sp>
        <p:nvSpPr>
          <p:cNvPr id="6" name="CuadroTexto 5"/>
          <p:cNvSpPr txBox="1"/>
          <p:nvPr/>
        </p:nvSpPr>
        <p:spPr>
          <a:xfrm>
            <a:off x="450931" y="5372887"/>
            <a:ext cx="10981508" cy="707886"/>
          </a:xfrm>
          <a:prstGeom prst="rect">
            <a:avLst/>
          </a:prstGeom>
          <a:noFill/>
        </p:spPr>
        <p:txBody>
          <a:bodyPr wrap="square" rtlCol="0">
            <a:spAutoFit/>
          </a:bodyPr>
          <a:lstStyle/>
          <a:p>
            <a:pPr algn="r"/>
            <a:r>
              <a:rPr lang="es-ES" sz="4000" b="1" dirty="0">
                <a:solidFill>
                  <a:schemeClr val="bg1"/>
                </a:solidFill>
                <a:latin typeface="Swis721 Cn BT" panose="020B0506020202030204" pitchFamily="34" charset="0"/>
                <a:cs typeface="Arial" panose="020B0604020202020204" pitchFamily="34" charset="0"/>
              </a:rPr>
              <a:t>Febrero 17</a:t>
            </a:r>
          </a:p>
        </p:txBody>
      </p:sp>
      <p:sp>
        <p:nvSpPr>
          <p:cNvPr id="5" name="CuadroTexto 4">
            <a:extLst>
              <a:ext uri="{FF2B5EF4-FFF2-40B4-BE49-F238E27FC236}">
                <a16:creationId xmlns:a16="http://schemas.microsoft.com/office/drawing/2014/main" xmlns="" id="{C057E259-54CC-4B5C-BDE8-1EB95A3E645B}"/>
              </a:ext>
            </a:extLst>
          </p:cNvPr>
          <p:cNvSpPr txBox="1"/>
          <p:nvPr/>
        </p:nvSpPr>
        <p:spPr>
          <a:xfrm>
            <a:off x="700567" y="3862635"/>
            <a:ext cx="10981508" cy="1323439"/>
          </a:xfrm>
          <a:prstGeom prst="rect">
            <a:avLst/>
          </a:prstGeom>
          <a:noFill/>
        </p:spPr>
        <p:txBody>
          <a:bodyPr wrap="square" rtlCol="0">
            <a:spAutoFit/>
          </a:bodyPr>
          <a:lstStyle/>
          <a:p>
            <a:pPr algn="ctr"/>
            <a:r>
              <a:rPr lang="es-ES" sz="8000" b="1" dirty="0">
                <a:solidFill>
                  <a:schemeClr val="bg1"/>
                </a:solidFill>
                <a:latin typeface="Swis721 Cn BT" panose="020B0506020202030204" pitchFamily="34" charset="0"/>
                <a:cs typeface="Arial" panose="020B0604020202020204" pitchFamily="34" charset="0"/>
              </a:rPr>
              <a:t>Formulación de Proyectos </a:t>
            </a:r>
          </a:p>
        </p:txBody>
      </p:sp>
    </p:spTree>
    <p:extLst>
      <p:ext uri="{BB962C8B-B14F-4D97-AF65-F5344CB8AC3E}">
        <p14:creationId xmlns:p14="http://schemas.microsoft.com/office/powerpoint/2010/main" val="2134001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1799303" y="3143249"/>
            <a:ext cx="9360309" cy="185737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4000" dirty="0">
                <a:solidFill>
                  <a:schemeClr val="tx1"/>
                </a:solidFill>
              </a:rPr>
              <a:t>ES EL PROCESO DE </a:t>
            </a:r>
            <a:r>
              <a:rPr lang="es-ES" sz="4000" b="1" dirty="0">
                <a:solidFill>
                  <a:schemeClr val="tx1"/>
                </a:solidFill>
              </a:rPr>
              <a:t>IDENTIFICAR</a:t>
            </a:r>
            <a:r>
              <a:rPr lang="es-ES" sz="4000" dirty="0">
                <a:solidFill>
                  <a:schemeClr val="tx1"/>
                </a:solidFill>
              </a:rPr>
              <a:t> Y </a:t>
            </a:r>
            <a:r>
              <a:rPr lang="es-ES" sz="4000" b="1" dirty="0">
                <a:solidFill>
                  <a:schemeClr val="tx1"/>
                </a:solidFill>
              </a:rPr>
              <a:t>PREPARAR</a:t>
            </a:r>
            <a:r>
              <a:rPr lang="es-ES" sz="4000" dirty="0">
                <a:solidFill>
                  <a:schemeClr val="tx1"/>
                </a:solidFill>
              </a:rPr>
              <a:t> ALTERNATIVAS DE SOLUCIÓN </a:t>
            </a:r>
          </a:p>
        </p:txBody>
      </p:sp>
      <p:sp>
        <p:nvSpPr>
          <p:cNvPr id="6" name="5 Proceso alternativo"/>
          <p:cNvSpPr/>
          <p:nvPr/>
        </p:nvSpPr>
        <p:spPr>
          <a:xfrm>
            <a:off x="3810001" y="2000251"/>
            <a:ext cx="4429125" cy="78581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FORMULAR </a:t>
            </a:r>
          </a:p>
        </p:txBody>
      </p:sp>
    </p:spTree>
    <p:extLst>
      <p:ext uri="{BB962C8B-B14F-4D97-AF65-F5344CB8AC3E}">
        <p14:creationId xmlns:p14="http://schemas.microsoft.com/office/powerpoint/2010/main" val="2195124078"/>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9329" y="181261"/>
            <a:ext cx="5854888" cy="724630"/>
          </a:xfrm>
          <a:prstGeom prst="roundRect">
            <a:avLst/>
          </a:prstGeom>
          <a:noFill/>
          <a:ln>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AGENDA</a:t>
            </a:r>
            <a:endParaRPr lang="es-ES" sz="4800" b="1" dirty="0">
              <a:ln w="0"/>
              <a:solidFill>
                <a:schemeClr val="tx1"/>
              </a:solidFill>
              <a:effectLst>
                <a:outerShdw blurRad="38100" dist="19050" dir="2700000" algn="tl" rotWithShape="0">
                  <a:schemeClr val="dk1">
                    <a:alpha val="40000"/>
                  </a:schemeClr>
                </a:outerShdw>
              </a:effectLst>
            </a:endParaRPr>
          </a:p>
        </p:txBody>
      </p:sp>
      <p:graphicFrame>
        <p:nvGraphicFramePr>
          <p:cNvPr id="3" name="Tabla 2">
            <a:extLst>
              <a:ext uri="{FF2B5EF4-FFF2-40B4-BE49-F238E27FC236}">
                <a16:creationId xmlns:a16="http://schemas.microsoft.com/office/drawing/2014/main" xmlns="" id="{BA4E9207-EBCC-4CDB-9BE1-03FCD974C985}"/>
              </a:ext>
            </a:extLst>
          </p:cNvPr>
          <p:cNvGraphicFramePr>
            <a:graphicFrameLocks noGrp="1"/>
          </p:cNvGraphicFramePr>
          <p:nvPr>
            <p:extLst>
              <p:ext uri="{D42A27DB-BD31-4B8C-83A1-F6EECF244321}">
                <p14:modId xmlns:p14="http://schemas.microsoft.com/office/powerpoint/2010/main" val="1846418657"/>
              </p:ext>
            </p:extLst>
          </p:nvPr>
        </p:nvGraphicFramePr>
        <p:xfrm>
          <a:off x="231058" y="1238865"/>
          <a:ext cx="11729884" cy="5053779"/>
        </p:xfrm>
        <a:graphic>
          <a:graphicData uri="http://schemas.openxmlformats.org/drawingml/2006/table">
            <a:tbl>
              <a:tblPr>
                <a:tableStyleId>{5C22544A-7EE6-4342-B048-85BDC9FD1C3A}</a:tableStyleId>
              </a:tblPr>
              <a:tblGrid>
                <a:gridCol w="3547574">
                  <a:extLst>
                    <a:ext uri="{9D8B030D-6E8A-4147-A177-3AD203B41FA5}">
                      <a16:colId xmlns:a16="http://schemas.microsoft.com/office/drawing/2014/main" xmlns="" val="374147128"/>
                    </a:ext>
                  </a:extLst>
                </a:gridCol>
                <a:gridCol w="3414064">
                  <a:extLst>
                    <a:ext uri="{9D8B030D-6E8A-4147-A177-3AD203B41FA5}">
                      <a16:colId xmlns:a16="http://schemas.microsoft.com/office/drawing/2014/main" xmlns="" val="1586719538"/>
                    </a:ext>
                  </a:extLst>
                </a:gridCol>
                <a:gridCol w="4768246">
                  <a:extLst>
                    <a:ext uri="{9D8B030D-6E8A-4147-A177-3AD203B41FA5}">
                      <a16:colId xmlns:a16="http://schemas.microsoft.com/office/drawing/2014/main" xmlns="" val="1299211874"/>
                    </a:ext>
                  </a:extLst>
                </a:gridCol>
              </a:tblGrid>
              <a:tr h="331242">
                <a:tc gridSpan="3">
                  <a:txBody>
                    <a:bodyPr/>
                    <a:lstStyle/>
                    <a:p>
                      <a:pPr algn="ctr" rtl="0" fontAlgn="ctr"/>
                      <a:endParaRPr lang="es-MX" sz="2000" b="1"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720281115"/>
                  </a:ext>
                </a:extLst>
              </a:tr>
              <a:tr h="367969">
                <a:tc>
                  <a:txBody>
                    <a:bodyPr/>
                    <a:lstStyle/>
                    <a:p>
                      <a:pPr algn="ctr" rtl="0" fontAlgn="b"/>
                      <a:r>
                        <a:rPr lang="es-CO" sz="1800" b="1" u="none" strike="noStrike" dirty="0">
                          <a:effectLst/>
                        </a:rPr>
                        <a:t>FECHA </a:t>
                      </a:r>
                      <a:endParaRPr lang="es-CO" sz="1800" b="1"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b"/>
                      <a:r>
                        <a:rPr lang="es-CO" sz="1800" b="1" u="none" strike="noStrike" dirty="0">
                          <a:effectLst/>
                        </a:rPr>
                        <a:t>HORA</a:t>
                      </a:r>
                      <a:endParaRPr lang="es-CO" sz="1800" b="1"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b"/>
                      <a:r>
                        <a:rPr lang="es-CO" sz="1800" b="1" u="none" strike="noStrike" dirty="0">
                          <a:effectLst/>
                        </a:rPr>
                        <a:t>TEMA</a:t>
                      </a:r>
                      <a:endParaRPr lang="es-CO" sz="1800" b="1" i="0" u="none" strike="noStrike" dirty="0">
                        <a:solidFill>
                          <a:srgbClr val="000000"/>
                        </a:solidFill>
                        <a:effectLst/>
                        <a:latin typeface="Calibri" panose="020F0502020204030204" pitchFamily="34" charset="0"/>
                      </a:endParaRPr>
                    </a:p>
                  </a:txBody>
                  <a:tcPr marL="9525" marR="9525" marT="9525" marB="0" anchor="b">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1038198507"/>
                  </a:ext>
                </a:extLst>
              </a:tr>
              <a:tr h="780929">
                <a:tc>
                  <a:txBody>
                    <a:bodyPr/>
                    <a:lstStyle/>
                    <a:p>
                      <a:pPr algn="ctr" rtl="0" fontAlgn="ctr"/>
                      <a:r>
                        <a:rPr lang="es-CO" sz="2400" u="none" strike="noStrike" dirty="0">
                          <a:effectLst/>
                        </a:rPr>
                        <a:t>Lunes 15 de febrero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ctr"/>
                      <a:r>
                        <a:rPr lang="es-CO" sz="2400" u="none" strike="noStrike" dirty="0">
                          <a:effectLst/>
                        </a:rPr>
                        <a:t>10:00 am a 12.00 m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just" rtl="0" fontAlgn="ctr"/>
                      <a:r>
                        <a:rPr lang="es-MX" sz="2400" u="none" strike="noStrike" dirty="0">
                          <a:effectLst/>
                        </a:rPr>
                        <a:t>Introducción y </a:t>
                      </a:r>
                      <a:r>
                        <a:rPr lang="es-MX" sz="2400" b="1" u="none" strike="noStrike" dirty="0">
                          <a:effectLst/>
                        </a:rPr>
                        <a:t>generalidades</a:t>
                      </a:r>
                      <a:r>
                        <a:rPr lang="es-MX" sz="2400" u="none" strike="noStrike" dirty="0">
                          <a:effectLst/>
                        </a:rPr>
                        <a:t> de los proyectos de inversión </a:t>
                      </a:r>
                      <a:endParaRPr lang="es-MX"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3738876901"/>
                  </a:ext>
                </a:extLst>
              </a:tr>
              <a:tr h="1551820">
                <a:tc>
                  <a:txBody>
                    <a:bodyPr/>
                    <a:lstStyle/>
                    <a:p>
                      <a:pPr algn="ctr" rtl="0" fontAlgn="ctr"/>
                      <a:r>
                        <a:rPr lang="es-CO" sz="2400" u="none" strike="noStrike" dirty="0">
                          <a:effectLst/>
                        </a:rPr>
                        <a:t>Martes 16 de febrero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ctr"/>
                      <a:r>
                        <a:rPr lang="pt-BR" sz="2400" b="1" u="none" strike="noStrike" dirty="0">
                          <a:effectLst/>
                        </a:rPr>
                        <a:t>3:00 p.m.  a 5:00 p.m</a:t>
                      </a:r>
                      <a:r>
                        <a:rPr lang="pt-BR" sz="2400" u="none" strike="noStrike" dirty="0">
                          <a:effectLst/>
                        </a:rPr>
                        <a:t>. </a:t>
                      </a:r>
                      <a:endParaRPr lang="pt-BR"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just" rtl="0" fontAlgn="ctr"/>
                      <a:r>
                        <a:rPr lang="es-MX" sz="2400" u="none" strike="noStrike" dirty="0">
                          <a:effectLst/>
                        </a:rPr>
                        <a:t>Formulación de proyectos: metodología de marco lógico (identificación -  preparación de alternativas ) </a:t>
                      </a:r>
                      <a:endParaRPr lang="es-MX"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3443276950"/>
                  </a:ext>
                </a:extLst>
              </a:tr>
              <a:tr h="1166374">
                <a:tc>
                  <a:txBody>
                    <a:bodyPr/>
                    <a:lstStyle/>
                    <a:p>
                      <a:pPr algn="ctr" rtl="0" fontAlgn="ctr"/>
                      <a:r>
                        <a:rPr lang="es-CO" sz="2400" u="none" strike="noStrike" dirty="0">
                          <a:effectLst/>
                        </a:rPr>
                        <a:t>Miércoles 17  de febrero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ctr"/>
                      <a:r>
                        <a:rPr lang="es-CO" sz="2400" u="none" strike="noStrike" dirty="0">
                          <a:effectLst/>
                        </a:rPr>
                        <a:t>10:00 am a 12.00 m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just" rtl="0" fontAlgn="ctr"/>
                      <a:r>
                        <a:rPr lang="es-MX" sz="2400" u="none" strike="noStrike" dirty="0">
                          <a:effectLst/>
                        </a:rPr>
                        <a:t>Formulación de proyectos: (evaluación -programación) y  estructuración de perfil de proyecto</a:t>
                      </a:r>
                      <a:endParaRPr lang="es-MX"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2091450717"/>
                  </a:ext>
                </a:extLst>
              </a:tr>
              <a:tr h="395483">
                <a:tc>
                  <a:txBody>
                    <a:bodyPr/>
                    <a:lstStyle/>
                    <a:p>
                      <a:pPr algn="ctr" rtl="0" fontAlgn="ctr"/>
                      <a:r>
                        <a:rPr lang="es-CO" sz="2400" u="none" strike="noStrike" dirty="0">
                          <a:effectLst/>
                        </a:rPr>
                        <a:t>Jueves 18  de febrero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ctr"/>
                      <a:r>
                        <a:rPr lang="es-CO" sz="2400" u="none" strike="noStrike" dirty="0">
                          <a:effectLst/>
                        </a:rPr>
                        <a:t>10:00 am a 12.00 m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just" rtl="0" fontAlgn="ctr"/>
                      <a:r>
                        <a:rPr lang="es-CO" sz="2400" u="none" strike="noStrike" dirty="0">
                          <a:effectLst/>
                        </a:rPr>
                        <a:t>Aplicativos Nacionales  vigentes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94090252"/>
                  </a:ext>
                </a:extLst>
              </a:tr>
              <a:tr h="459962">
                <a:tc>
                  <a:txBody>
                    <a:bodyPr/>
                    <a:lstStyle/>
                    <a:p>
                      <a:pPr algn="ctr" rtl="0" fontAlgn="ctr"/>
                      <a:r>
                        <a:rPr lang="es-CO" sz="2400" u="none" strike="noStrike" dirty="0">
                          <a:effectLst/>
                        </a:rPr>
                        <a:t>Viernes 19   de febrero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ctr" rtl="0" fontAlgn="ctr"/>
                      <a:r>
                        <a:rPr lang="es-CO" sz="2400" u="none" strike="noStrike" dirty="0">
                          <a:effectLst/>
                        </a:rPr>
                        <a:t>10:00 am a 12.00 m  </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tc>
                  <a:txBody>
                    <a:bodyPr/>
                    <a:lstStyle/>
                    <a:p>
                      <a:pPr algn="l" rtl="0" fontAlgn="ctr"/>
                      <a:r>
                        <a:rPr lang="es-CO" sz="2400" u="none" strike="noStrike" dirty="0">
                          <a:effectLst/>
                        </a:rPr>
                        <a:t>Aplicativos  Nacionales Vigentes</a:t>
                      </a:r>
                      <a:endParaRPr lang="es-CO" sz="24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path path="circle">
                        <a:fillToRect l="50000" t="50000" r="50000" b="50000"/>
                      </a:path>
                      <a:tileRect/>
                    </a:gradFill>
                  </a:tcPr>
                </a:tc>
                <a:extLst>
                  <a:ext uri="{0D108BD9-81ED-4DB2-BD59-A6C34878D82A}">
                    <a16:rowId xmlns:a16="http://schemas.microsoft.com/office/drawing/2014/main" xmlns="" val="1268499644"/>
                  </a:ext>
                </a:extLst>
              </a:tr>
            </a:tbl>
          </a:graphicData>
        </a:graphic>
      </p:graphicFrame>
    </p:spTree>
    <p:extLst>
      <p:ext uri="{BB962C8B-B14F-4D97-AF65-F5344CB8AC3E}">
        <p14:creationId xmlns:p14="http://schemas.microsoft.com/office/powerpoint/2010/main" val="6364787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a:spLocks noChangeArrowheads="1"/>
          </p:cNvSpPr>
          <p:nvPr/>
        </p:nvSpPr>
        <p:spPr bwMode="auto">
          <a:xfrm>
            <a:off x="2841522" y="3219910"/>
            <a:ext cx="3496162" cy="642942"/>
          </a:xfrm>
          <a:prstGeom prst="ellipse">
            <a:avLst/>
          </a:prstGeom>
          <a:solidFill>
            <a:schemeClr val="bg1"/>
          </a:solidFill>
          <a:ln w="28575">
            <a:solidFill>
              <a:srgbClr val="3437E9"/>
            </a:solidFill>
            <a:round/>
            <a:headEnd/>
            <a:tailEnd/>
          </a:ln>
          <a:effectLst>
            <a:glow rad="101600">
              <a:schemeClr val="accent3">
                <a:satMod val="175000"/>
                <a:alpha val="40000"/>
              </a:schemeClr>
            </a:glow>
            <a:prstShdw prst="shdw17" dist="17961" dir="2700000">
              <a:srgbClr val="FFCCFF">
                <a:gamma/>
                <a:shade val="60000"/>
                <a:invGamma/>
              </a:srgbClr>
            </a:prstShdw>
          </a:effectLst>
        </p:spPr>
        <p:txBody>
          <a:bodyPr wrap="none" anchor="ctr"/>
          <a:lstStyle/>
          <a:p>
            <a:pPr algn="ctr">
              <a:defRPr/>
            </a:pPr>
            <a:r>
              <a:rPr lang="es-ES" sz="2800" i="1" dirty="0">
                <a:solidFill>
                  <a:srgbClr val="333300"/>
                </a:solidFill>
                <a:effectLst>
                  <a:outerShdw blurRad="38100" dist="38100" dir="2700000" algn="tl">
                    <a:srgbClr val="000000"/>
                  </a:outerShdw>
                </a:effectLst>
                <a:latin typeface="Lucida Sans Unicode" pitchFamily="34" charset="0"/>
                <a:cs typeface="Arial" charset="0"/>
              </a:rPr>
              <a:t>PREPARACIÓN</a:t>
            </a:r>
          </a:p>
        </p:txBody>
      </p:sp>
      <p:sp>
        <p:nvSpPr>
          <p:cNvPr id="7" name="Oval 8"/>
          <p:cNvSpPr>
            <a:spLocks noChangeArrowheads="1"/>
          </p:cNvSpPr>
          <p:nvPr/>
        </p:nvSpPr>
        <p:spPr bwMode="auto">
          <a:xfrm>
            <a:off x="2841522" y="1934026"/>
            <a:ext cx="3475541" cy="928694"/>
          </a:xfrm>
          <a:prstGeom prst="ellipse">
            <a:avLst/>
          </a:prstGeom>
          <a:solidFill>
            <a:schemeClr val="bg1"/>
          </a:solidFill>
          <a:ln w="28575">
            <a:solidFill>
              <a:srgbClr val="3437E9"/>
            </a:solidFill>
            <a:round/>
            <a:headEnd/>
            <a:tailEnd/>
          </a:ln>
          <a:effectLst>
            <a:glow rad="101600">
              <a:schemeClr val="accent3">
                <a:satMod val="175000"/>
                <a:alpha val="40000"/>
              </a:schemeClr>
            </a:glow>
            <a:prstShdw prst="shdw17" dist="17961" dir="2700000">
              <a:srgbClr val="FFCCFF">
                <a:gamma/>
                <a:shade val="60000"/>
                <a:invGamma/>
              </a:srgbClr>
            </a:prstShdw>
          </a:effectLst>
        </p:spPr>
        <p:txBody>
          <a:bodyPr wrap="none" anchor="ctr"/>
          <a:lstStyle/>
          <a:p>
            <a:pPr algn="ctr">
              <a:defRPr/>
            </a:pPr>
            <a:r>
              <a:rPr lang="es-ES" sz="2800" i="1" dirty="0">
                <a:solidFill>
                  <a:srgbClr val="333300"/>
                </a:solidFill>
                <a:effectLst>
                  <a:outerShdw blurRad="38100" dist="38100" dir="2700000" algn="tl">
                    <a:srgbClr val="000000"/>
                  </a:outerShdw>
                </a:effectLst>
                <a:latin typeface="Lucida Sans Unicode" pitchFamily="34" charset="0"/>
                <a:cs typeface="Arial" charset="0"/>
              </a:rPr>
              <a:t>IDENTIFICACIÓN</a:t>
            </a:r>
          </a:p>
        </p:txBody>
      </p:sp>
      <p:sp>
        <p:nvSpPr>
          <p:cNvPr id="10" name="Oval 13"/>
          <p:cNvSpPr>
            <a:spLocks noChangeArrowheads="1"/>
          </p:cNvSpPr>
          <p:nvPr/>
        </p:nvSpPr>
        <p:spPr bwMode="auto">
          <a:xfrm>
            <a:off x="2749463" y="4648670"/>
            <a:ext cx="3496162" cy="717552"/>
          </a:xfrm>
          <a:prstGeom prst="ellipse">
            <a:avLst/>
          </a:prstGeom>
          <a:solidFill>
            <a:schemeClr val="bg1"/>
          </a:solidFill>
          <a:ln w="28575">
            <a:solidFill>
              <a:srgbClr val="3437E9"/>
            </a:solidFill>
            <a:round/>
            <a:headEnd/>
            <a:tailEnd/>
          </a:ln>
          <a:effectLst>
            <a:glow rad="101600">
              <a:schemeClr val="accent3">
                <a:satMod val="175000"/>
                <a:alpha val="40000"/>
              </a:schemeClr>
            </a:glow>
            <a:prstShdw prst="shdw17" dist="17961" dir="2700000">
              <a:srgbClr val="FFCCFF">
                <a:gamma/>
                <a:shade val="60000"/>
                <a:invGamma/>
              </a:srgbClr>
            </a:prstShdw>
          </a:effectLst>
        </p:spPr>
        <p:txBody>
          <a:bodyPr wrap="none" anchor="ctr"/>
          <a:lstStyle/>
          <a:p>
            <a:pPr algn="ctr">
              <a:defRPr/>
            </a:pPr>
            <a:r>
              <a:rPr lang="es-ES" sz="2800" i="1" dirty="0">
                <a:solidFill>
                  <a:srgbClr val="333300"/>
                </a:solidFill>
                <a:effectLst>
                  <a:outerShdw blurRad="38100" dist="38100" dir="2700000" algn="tl">
                    <a:srgbClr val="000000"/>
                  </a:outerShdw>
                </a:effectLst>
                <a:latin typeface="Lucida Sans Unicode" pitchFamily="34" charset="0"/>
                <a:cs typeface="Arial" charset="0"/>
              </a:rPr>
              <a:t>EVALUACIÓN</a:t>
            </a:r>
          </a:p>
        </p:txBody>
      </p:sp>
      <p:sp>
        <p:nvSpPr>
          <p:cNvPr id="16" name="15 Flecha derecha"/>
          <p:cNvSpPr/>
          <p:nvPr/>
        </p:nvSpPr>
        <p:spPr>
          <a:xfrm>
            <a:off x="7166466" y="2311859"/>
            <a:ext cx="730086" cy="484187"/>
          </a:xfrm>
          <a:prstGeom prst="rightArrow">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a:p>
        </p:txBody>
      </p:sp>
      <p:sp>
        <p:nvSpPr>
          <p:cNvPr id="17" name="16 Proceso alternativo"/>
          <p:cNvSpPr/>
          <p:nvPr/>
        </p:nvSpPr>
        <p:spPr>
          <a:xfrm>
            <a:off x="8745957" y="2005473"/>
            <a:ext cx="2581782" cy="755650"/>
          </a:xfrm>
          <a:prstGeom prst="flowChartAlternateProcess">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ALTERNATIVAS DE SOLUCION </a:t>
            </a:r>
          </a:p>
        </p:txBody>
      </p:sp>
      <p:sp>
        <p:nvSpPr>
          <p:cNvPr id="18" name="17 Flecha derecha"/>
          <p:cNvSpPr/>
          <p:nvPr/>
        </p:nvSpPr>
        <p:spPr>
          <a:xfrm>
            <a:off x="7182926" y="3427079"/>
            <a:ext cx="730085" cy="484187"/>
          </a:xfrm>
          <a:prstGeom prst="rightArrow">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a:p>
        </p:txBody>
      </p:sp>
      <p:sp>
        <p:nvSpPr>
          <p:cNvPr id="19" name="18 Flecha derecha"/>
          <p:cNvSpPr/>
          <p:nvPr/>
        </p:nvSpPr>
        <p:spPr>
          <a:xfrm>
            <a:off x="7182926" y="4784392"/>
            <a:ext cx="730085" cy="484188"/>
          </a:xfrm>
          <a:prstGeom prst="rightArrow">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a:p>
        </p:txBody>
      </p:sp>
      <p:sp>
        <p:nvSpPr>
          <p:cNvPr id="21" name="20 Proceso alternativo"/>
          <p:cNvSpPr/>
          <p:nvPr/>
        </p:nvSpPr>
        <p:spPr>
          <a:xfrm>
            <a:off x="8745957" y="3291348"/>
            <a:ext cx="2581782" cy="755650"/>
          </a:xfrm>
          <a:prstGeom prst="flowChartAlternateProcess">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FLUJO DE CAJA </a:t>
            </a:r>
          </a:p>
        </p:txBody>
      </p:sp>
      <p:sp>
        <p:nvSpPr>
          <p:cNvPr id="22" name="21 Proceso alternativo"/>
          <p:cNvSpPr/>
          <p:nvPr/>
        </p:nvSpPr>
        <p:spPr>
          <a:xfrm>
            <a:off x="8745957" y="4648661"/>
            <a:ext cx="2581782" cy="755650"/>
          </a:xfrm>
          <a:prstGeom prst="flowChartAlternateProcess">
            <a:avLst/>
          </a:prstGeom>
          <a:solidFill>
            <a:schemeClr val="bg1"/>
          </a:solidFill>
          <a:ln w="28575">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DECISIÓN</a:t>
            </a:r>
          </a:p>
        </p:txBody>
      </p:sp>
      <p:sp>
        <p:nvSpPr>
          <p:cNvPr id="4" name="Rectángulo 3">
            <a:extLst>
              <a:ext uri="{FF2B5EF4-FFF2-40B4-BE49-F238E27FC236}">
                <a16:creationId xmlns:a16="http://schemas.microsoft.com/office/drawing/2014/main" xmlns="" id="{21E471F3-AF91-4E5F-8EFD-CACB21B8C60B}"/>
              </a:ext>
            </a:extLst>
          </p:cNvPr>
          <p:cNvSpPr/>
          <p:nvPr/>
        </p:nvSpPr>
        <p:spPr>
          <a:xfrm>
            <a:off x="433249" y="2443717"/>
            <a:ext cx="2005780" cy="1167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FORMULACIÓN</a:t>
            </a:r>
            <a:r>
              <a:rPr lang="es-MX" b="1" dirty="0">
                <a:solidFill>
                  <a:schemeClr val="tx1"/>
                </a:solidFill>
              </a:rPr>
              <a:t> </a:t>
            </a:r>
            <a:endParaRPr lang="es-CO" b="1" dirty="0">
              <a:solidFill>
                <a:schemeClr val="tx1"/>
              </a:solidFill>
            </a:endParaRPr>
          </a:p>
        </p:txBody>
      </p:sp>
      <p:sp>
        <p:nvSpPr>
          <p:cNvPr id="8" name="Abrir llave 7">
            <a:extLst>
              <a:ext uri="{FF2B5EF4-FFF2-40B4-BE49-F238E27FC236}">
                <a16:creationId xmlns:a16="http://schemas.microsoft.com/office/drawing/2014/main" xmlns="" id="{FC8888EC-41B2-4AAC-97C6-5D73FB5D9424}"/>
              </a:ext>
            </a:extLst>
          </p:cNvPr>
          <p:cNvSpPr/>
          <p:nvPr/>
        </p:nvSpPr>
        <p:spPr>
          <a:xfrm>
            <a:off x="2578808" y="2502870"/>
            <a:ext cx="170655" cy="1115402"/>
          </a:xfrm>
          <a:prstGeom prst="lef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529924252"/>
      </p:ext>
    </p:extLst>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85" y="1863214"/>
            <a:ext cx="20272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1216108073"/>
              </p:ext>
            </p:extLst>
          </p:nvPr>
        </p:nvGraphicFramePr>
        <p:xfrm>
          <a:off x="3522519" y="1957670"/>
          <a:ext cx="1512168" cy="151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ext uri="{D42A27DB-BD31-4B8C-83A1-F6EECF244321}">
                <p14:modId xmlns:p14="http://schemas.microsoft.com/office/powerpoint/2010/main" val="252581544"/>
              </p:ext>
            </p:extLst>
          </p:nvPr>
        </p:nvGraphicFramePr>
        <p:xfrm>
          <a:off x="5610751" y="2029678"/>
          <a:ext cx="1512168" cy="15121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3 Tabla"/>
          <p:cNvGraphicFramePr>
            <a:graphicFrameLocks noGrp="1"/>
          </p:cNvGraphicFramePr>
          <p:nvPr/>
        </p:nvGraphicFramePr>
        <p:xfrm>
          <a:off x="7698761" y="2383913"/>
          <a:ext cx="2232025" cy="741364"/>
        </p:xfrm>
        <a:graphic>
          <a:graphicData uri="http://schemas.openxmlformats.org/drawingml/2006/table">
            <a:tbl>
              <a:tblPr firstRow="1" bandRow="1">
                <a:tableStyleId>{5C22544A-7EE6-4342-B048-85BDC9FD1C3A}</a:tableStyleId>
              </a:tblPr>
              <a:tblGrid>
                <a:gridCol w="1584017">
                  <a:extLst>
                    <a:ext uri="{9D8B030D-6E8A-4147-A177-3AD203B41FA5}">
                      <a16:colId xmlns:a16="http://schemas.microsoft.com/office/drawing/2014/main" xmlns="" val="20000"/>
                    </a:ext>
                  </a:extLst>
                </a:gridCol>
                <a:gridCol w="294473">
                  <a:extLst>
                    <a:ext uri="{9D8B030D-6E8A-4147-A177-3AD203B41FA5}">
                      <a16:colId xmlns:a16="http://schemas.microsoft.com/office/drawing/2014/main" xmlns="" val="20001"/>
                    </a:ext>
                  </a:extLst>
                </a:gridCol>
                <a:gridCol w="353535">
                  <a:extLst>
                    <a:ext uri="{9D8B030D-6E8A-4147-A177-3AD203B41FA5}">
                      <a16:colId xmlns:a16="http://schemas.microsoft.com/office/drawing/2014/main" xmlns="" val="20002"/>
                    </a:ext>
                  </a:extLst>
                </a:gridCol>
              </a:tblGrid>
              <a:tr h="370682">
                <a:tc>
                  <a:txBody>
                    <a:bodyPr/>
                    <a:lstStyle/>
                    <a:p>
                      <a:r>
                        <a:rPr lang="es-CO" sz="1800" dirty="0">
                          <a:solidFill>
                            <a:schemeClr val="tx1"/>
                          </a:solidFill>
                        </a:rPr>
                        <a:t>Alternativa 1</a:t>
                      </a:r>
                    </a:p>
                  </a:txBody>
                  <a:tcPr marL="91431" marR="91431" marT="45700" marB="45700"/>
                </a:tc>
                <a:tc>
                  <a:txBody>
                    <a:bodyPr/>
                    <a:lstStyle/>
                    <a:p>
                      <a:endParaRPr lang="es-CO" sz="1800"/>
                    </a:p>
                  </a:txBody>
                  <a:tcPr marL="91431" marR="91431" marT="45700" marB="45700"/>
                </a:tc>
                <a:tc>
                  <a:txBody>
                    <a:bodyPr/>
                    <a:lstStyle/>
                    <a:p>
                      <a:endParaRPr lang="es-CO" sz="1800"/>
                    </a:p>
                  </a:txBody>
                  <a:tcPr marL="91431" marR="91431" marT="45700" marB="45700"/>
                </a:tc>
                <a:extLst>
                  <a:ext uri="{0D108BD9-81ED-4DB2-BD59-A6C34878D82A}">
                    <a16:rowId xmlns:a16="http://schemas.microsoft.com/office/drawing/2014/main" xmlns="" val="10000"/>
                  </a:ext>
                </a:extLst>
              </a:tr>
              <a:tr h="370682">
                <a:tc>
                  <a:txBody>
                    <a:bodyPr/>
                    <a:lstStyle/>
                    <a:p>
                      <a:r>
                        <a:rPr lang="es-CO" sz="1800" dirty="0"/>
                        <a:t>Alternativa 2</a:t>
                      </a:r>
                    </a:p>
                  </a:txBody>
                  <a:tcPr marL="91431" marR="91431" marT="45700" marB="45700"/>
                </a:tc>
                <a:tc>
                  <a:txBody>
                    <a:bodyPr/>
                    <a:lstStyle/>
                    <a:p>
                      <a:endParaRPr lang="es-CO" sz="1800"/>
                    </a:p>
                  </a:txBody>
                  <a:tcPr marL="91431" marR="91431" marT="45700" marB="45700"/>
                </a:tc>
                <a:tc>
                  <a:txBody>
                    <a:bodyPr/>
                    <a:lstStyle/>
                    <a:p>
                      <a:endParaRPr lang="es-CO" sz="1800" dirty="0"/>
                    </a:p>
                  </a:txBody>
                  <a:tcPr marL="91431" marR="91431" marT="45700" marB="45700"/>
                </a:tc>
                <a:extLst>
                  <a:ext uri="{0D108BD9-81ED-4DB2-BD59-A6C34878D82A}">
                    <a16:rowId xmlns:a16="http://schemas.microsoft.com/office/drawing/2014/main" xmlns="" val="10001"/>
                  </a:ext>
                </a:extLst>
              </a:tr>
            </a:tbl>
          </a:graphicData>
        </a:graphic>
      </p:graphicFrame>
      <p:graphicFrame>
        <p:nvGraphicFramePr>
          <p:cNvPr id="8" name="7 Diagrama"/>
          <p:cNvGraphicFramePr/>
          <p:nvPr>
            <p:extLst>
              <p:ext uri="{D42A27DB-BD31-4B8C-83A1-F6EECF244321}">
                <p14:modId xmlns:p14="http://schemas.microsoft.com/office/powerpoint/2010/main" val="887688731"/>
              </p:ext>
            </p:extLst>
          </p:nvPr>
        </p:nvGraphicFramePr>
        <p:xfrm>
          <a:off x="8666125" y="4254991"/>
          <a:ext cx="1512168"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302646585"/>
              </p:ext>
            </p:extLst>
          </p:nvPr>
        </p:nvGraphicFramePr>
        <p:xfrm>
          <a:off x="3595074" y="4190488"/>
          <a:ext cx="4103687" cy="1939926"/>
        </p:xfrm>
        <a:graphic>
          <a:graphicData uri="http://schemas.openxmlformats.org/drawingml/2006/table">
            <a:tbl>
              <a:tblPr firstRow="1" bandRow="1">
                <a:tableStyleId>{93296810-A885-4BE3-A3E7-6D5BEEA58F35}</a:tableStyleId>
              </a:tblPr>
              <a:tblGrid>
                <a:gridCol w="1151912">
                  <a:extLst>
                    <a:ext uri="{9D8B030D-6E8A-4147-A177-3AD203B41FA5}">
                      <a16:colId xmlns:a16="http://schemas.microsoft.com/office/drawing/2014/main" xmlns="" val="20000"/>
                    </a:ext>
                  </a:extLst>
                </a:gridCol>
                <a:gridCol w="1007923">
                  <a:extLst>
                    <a:ext uri="{9D8B030D-6E8A-4147-A177-3AD203B41FA5}">
                      <a16:colId xmlns:a16="http://schemas.microsoft.com/office/drawing/2014/main" xmlns="" val="20001"/>
                    </a:ext>
                  </a:extLst>
                </a:gridCol>
                <a:gridCol w="1079918">
                  <a:extLst>
                    <a:ext uri="{9D8B030D-6E8A-4147-A177-3AD203B41FA5}">
                      <a16:colId xmlns:a16="http://schemas.microsoft.com/office/drawing/2014/main" xmlns="" val="20002"/>
                    </a:ext>
                  </a:extLst>
                </a:gridCol>
                <a:gridCol w="863934">
                  <a:extLst>
                    <a:ext uri="{9D8B030D-6E8A-4147-A177-3AD203B41FA5}">
                      <a16:colId xmlns:a16="http://schemas.microsoft.com/office/drawing/2014/main" xmlns="" val="20003"/>
                    </a:ext>
                  </a:extLst>
                </a:gridCol>
              </a:tblGrid>
              <a:tr h="457162">
                <a:tc>
                  <a:txBody>
                    <a:bodyPr/>
                    <a:lstStyle/>
                    <a:p>
                      <a:r>
                        <a:rPr lang="es-CO" sz="1200" dirty="0">
                          <a:solidFill>
                            <a:schemeClr val="tx1"/>
                          </a:solidFill>
                        </a:rPr>
                        <a:t>Objetivos</a:t>
                      </a:r>
                      <a:endParaRPr lang="es-CO" sz="1200" b="1" dirty="0">
                        <a:solidFill>
                          <a:schemeClr val="tx1"/>
                        </a:solidFill>
                      </a:endParaRPr>
                    </a:p>
                  </a:txBody>
                  <a:tcPr marL="91423" marR="91423" marT="45701" marB="45701"/>
                </a:tc>
                <a:tc>
                  <a:txBody>
                    <a:bodyPr/>
                    <a:lstStyle/>
                    <a:p>
                      <a:r>
                        <a:rPr lang="es-CO" sz="1200" dirty="0">
                          <a:solidFill>
                            <a:schemeClr val="tx1"/>
                          </a:solidFill>
                        </a:rPr>
                        <a:t>Indicadores</a:t>
                      </a:r>
                      <a:endParaRPr lang="es-CO" sz="1200" b="1" dirty="0">
                        <a:solidFill>
                          <a:schemeClr val="tx1"/>
                        </a:solidFill>
                      </a:endParaRPr>
                    </a:p>
                  </a:txBody>
                  <a:tcPr marL="91423" marR="91423" marT="45701" marB="45701"/>
                </a:tc>
                <a:tc>
                  <a:txBody>
                    <a:bodyPr/>
                    <a:lstStyle/>
                    <a:p>
                      <a:r>
                        <a:rPr lang="es-CO" sz="1200" dirty="0">
                          <a:solidFill>
                            <a:schemeClr val="tx1"/>
                          </a:solidFill>
                        </a:rPr>
                        <a:t>M Verificación</a:t>
                      </a:r>
                      <a:endParaRPr lang="es-CO" sz="1200" b="1" dirty="0">
                        <a:solidFill>
                          <a:schemeClr val="tx1"/>
                        </a:solidFill>
                      </a:endParaRPr>
                    </a:p>
                  </a:txBody>
                  <a:tcPr marL="91423" marR="91423" marT="45701" marB="45701"/>
                </a:tc>
                <a:tc>
                  <a:txBody>
                    <a:bodyPr/>
                    <a:lstStyle/>
                    <a:p>
                      <a:r>
                        <a:rPr lang="es-CO" sz="1200" dirty="0">
                          <a:solidFill>
                            <a:schemeClr val="tx1"/>
                          </a:solidFill>
                        </a:rPr>
                        <a:t>Hipótesis</a:t>
                      </a:r>
                      <a:endParaRPr lang="es-CO" sz="1200" b="1" dirty="0">
                        <a:solidFill>
                          <a:schemeClr val="tx1"/>
                        </a:solidFill>
                      </a:endParaRPr>
                    </a:p>
                  </a:txBody>
                  <a:tcPr marL="91423" marR="91423" marT="45701" marB="45701"/>
                </a:tc>
                <a:extLst>
                  <a:ext uri="{0D108BD9-81ED-4DB2-BD59-A6C34878D82A}">
                    <a16:rowId xmlns:a16="http://schemas.microsoft.com/office/drawing/2014/main" xmlns="" val="10000"/>
                  </a:ext>
                </a:extLst>
              </a:tr>
              <a:tr h="370691">
                <a:tc>
                  <a:txBody>
                    <a:bodyPr/>
                    <a:lstStyle/>
                    <a:p>
                      <a:r>
                        <a:rPr lang="es-CO" sz="1200" b="1" dirty="0"/>
                        <a:t>Fin</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1"/>
                  </a:ext>
                </a:extLst>
              </a:tr>
              <a:tr h="370691">
                <a:tc>
                  <a:txBody>
                    <a:bodyPr/>
                    <a:lstStyle/>
                    <a:p>
                      <a:r>
                        <a:rPr lang="es-CO" sz="1200" b="1" dirty="0"/>
                        <a:t>Propósito</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2"/>
                  </a:ext>
                </a:extLst>
              </a:tr>
              <a:tr h="370691">
                <a:tc>
                  <a:txBody>
                    <a:bodyPr/>
                    <a:lstStyle/>
                    <a:p>
                      <a:r>
                        <a:rPr lang="es-CO" sz="1200" b="1" dirty="0"/>
                        <a:t>Componentes</a:t>
                      </a:r>
                    </a:p>
                  </a:txBody>
                  <a:tcPr marL="91423" marR="91423" marT="45701" marB="45701"/>
                </a:tc>
                <a:tc>
                  <a:txBody>
                    <a:bodyPr/>
                    <a:lstStyle/>
                    <a:p>
                      <a:endParaRPr lang="es-CO" sz="1800" dirty="0"/>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extLst>
                  <a:ext uri="{0D108BD9-81ED-4DB2-BD59-A6C34878D82A}">
                    <a16:rowId xmlns:a16="http://schemas.microsoft.com/office/drawing/2014/main" xmlns="" val="10003"/>
                  </a:ext>
                </a:extLst>
              </a:tr>
              <a:tr h="370691">
                <a:tc>
                  <a:txBody>
                    <a:bodyPr/>
                    <a:lstStyle/>
                    <a:p>
                      <a:r>
                        <a:rPr lang="es-CO" sz="1200" b="1" dirty="0"/>
                        <a:t>Actividades</a:t>
                      </a:r>
                    </a:p>
                  </a:txBody>
                  <a:tcPr marL="91423" marR="91423" marT="45701" marB="45701"/>
                </a:tc>
                <a:tc>
                  <a:txBody>
                    <a:bodyPr/>
                    <a:lstStyle/>
                    <a:p>
                      <a:endParaRPr lang="es-CO" sz="1800"/>
                    </a:p>
                  </a:txBody>
                  <a:tcPr marL="91423" marR="91423" marT="45701" marB="45701"/>
                </a:tc>
                <a:tc>
                  <a:txBody>
                    <a:bodyPr/>
                    <a:lstStyle/>
                    <a:p>
                      <a:endParaRPr lang="es-CO" sz="1800"/>
                    </a:p>
                  </a:txBody>
                  <a:tcPr marL="91423" marR="91423" marT="45701" marB="45701"/>
                </a:tc>
                <a:tc>
                  <a:txBody>
                    <a:bodyPr/>
                    <a:lstStyle/>
                    <a:p>
                      <a:endParaRPr lang="es-CO" sz="1800" dirty="0"/>
                    </a:p>
                  </a:txBody>
                  <a:tcPr marL="91423" marR="91423" marT="45701" marB="45701"/>
                </a:tc>
                <a:extLst>
                  <a:ext uri="{0D108BD9-81ED-4DB2-BD59-A6C34878D82A}">
                    <a16:rowId xmlns:a16="http://schemas.microsoft.com/office/drawing/2014/main" xmlns="" val="10004"/>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367632129"/>
              </p:ext>
            </p:extLst>
          </p:nvPr>
        </p:nvGraphicFramePr>
        <p:xfrm>
          <a:off x="936010" y="4471062"/>
          <a:ext cx="2160588" cy="1138236"/>
        </p:xfrm>
        <a:graphic>
          <a:graphicData uri="http://schemas.openxmlformats.org/drawingml/2006/table">
            <a:tbl>
              <a:tblPr firstRow="1" bandRow="1">
                <a:tableStyleId>{00A15C55-8517-42AA-B614-E9B94910E393}</a:tableStyleId>
              </a:tblPr>
              <a:tblGrid>
                <a:gridCol w="830996">
                  <a:extLst>
                    <a:ext uri="{9D8B030D-6E8A-4147-A177-3AD203B41FA5}">
                      <a16:colId xmlns:a16="http://schemas.microsoft.com/office/drawing/2014/main" xmlns="" val="20000"/>
                    </a:ext>
                  </a:extLst>
                </a:gridCol>
                <a:gridCol w="681416">
                  <a:extLst>
                    <a:ext uri="{9D8B030D-6E8A-4147-A177-3AD203B41FA5}">
                      <a16:colId xmlns:a16="http://schemas.microsoft.com/office/drawing/2014/main" xmlns="" val="20001"/>
                    </a:ext>
                  </a:extLst>
                </a:gridCol>
                <a:gridCol w="648176">
                  <a:extLst>
                    <a:ext uri="{9D8B030D-6E8A-4147-A177-3AD203B41FA5}">
                      <a16:colId xmlns:a16="http://schemas.microsoft.com/office/drawing/2014/main" xmlns="" val="20002"/>
                    </a:ext>
                  </a:extLst>
                </a:gridCol>
              </a:tblGrid>
              <a:tr h="396350">
                <a:tc>
                  <a:txBody>
                    <a:bodyPr/>
                    <a:lstStyle/>
                    <a:p>
                      <a:endParaRPr lang="es-CO" sz="1000" dirty="0"/>
                    </a:p>
                  </a:txBody>
                  <a:tcPr marL="91455" marR="91455" marT="45733" marB="45733"/>
                </a:tc>
                <a:tc>
                  <a:txBody>
                    <a:bodyPr/>
                    <a:lstStyle/>
                    <a:p>
                      <a:r>
                        <a:rPr lang="es-CO" sz="1000" dirty="0">
                          <a:solidFill>
                            <a:schemeClr val="tx1"/>
                          </a:solidFill>
                        </a:rPr>
                        <a:t>Proyecto Real</a:t>
                      </a:r>
                    </a:p>
                  </a:txBody>
                  <a:tcPr marL="91455" marR="91455" marT="45733" marB="45733"/>
                </a:tc>
                <a:tc>
                  <a:txBody>
                    <a:bodyPr/>
                    <a:lstStyle/>
                    <a:p>
                      <a:r>
                        <a:rPr lang="es-CO" sz="700" dirty="0">
                          <a:solidFill>
                            <a:schemeClr val="tx1"/>
                          </a:solidFill>
                        </a:rPr>
                        <a:t>Evaluación</a:t>
                      </a:r>
                    </a:p>
                  </a:txBody>
                  <a:tcPr marL="91455" marR="91455" marT="45733" marB="45733"/>
                </a:tc>
                <a:extLst>
                  <a:ext uri="{0D108BD9-81ED-4DB2-BD59-A6C34878D82A}">
                    <a16:rowId xmlns:a16="http://schemas.microsoft.com/office/drawing/2014/main" xmlns="" val="10000"/>
                  </a:ext>
                </a:extLst>
              </a:tr>
              <a:tr h="370943">
                <a:tc>
                  <a:txBody>
                    <a:bodyPr/>
                    <a:lstStyle/>
                    <a:p>
                      <a:r>
                        <a:rPr lang="es-CO" sz="1050" b="1" dirty="0"/>
                        <a:t>Indicador 1</a:t>
                      </a:r>
                    </a:p>
                  </a:txBody>
                  <a:tcPr marL="91455" marR="91455" marT="45733" marB="45733"/>
                </a:tc>
                <a:tc>
                  <a:txBody>
                    <a:bodyPr/>
                    <a:lstStyle/>
                    <a:p>
                      <a:endParaRPr lang="es-CO" sz="1000"/>
                    </a:p>
                  </a:txBody>
                  <a:tcPr marL="91455" marR="91455" marT="45733" marB="45733"/>
                </a:tc>
                <a:tc>
                  <a:txBody>
                    <a:bodyPr/>
                    <a:lstStyle/>
                    <a:p>
                      <a:endParaRPr lang="es-CO" sz="1000"/>
                    </a:p>
                  </a:txBody>
                  <a:tcPr marL="91455" marR="91455" marT="45733" marB="45733"/>
                </a:tc>
                <a:extLst>
                  <a:ext uri="{0D108BD9-81ED-4DB2-BD59-A6C34878D82A}">
                    <a16:rowId xmlns:a16="http://schemas.microsoft.com/office/drawing/2014/main" xmlns="" val="10001"/>
                  </a:ext>
                </a:extLst>
              </a:tr>
              <a:tr h="370943">
                <a:tc>
                  <a:txBody>
                    <a:bodyPr/>
                    <a:lstStyle/>
                    <a:p>
                      <a:r>
                        <a:rPr lang="es-CO" sz="1050" b="1" dirty="0"/>
                        <a:t>Indicador n</a:t>
                      </a:r>
                    </a:p>
                  </a:txBody>
                  <a:tcPr marL="91455" marR="91455" marT="45733" marB="45733"/>
                </a:tc>
                <a:tc>
                  <a:txBody>
                    <a:bodyPr/>
                    <a:lstStyle/>
                    <a:p>
                      <a:endParaRPr lang="es-CO" sz="1000"/>
                    </a:p>
                  </a:txBody>
                  <a:tcPr marL="91455" marR="91455" marT="45733" marB="45733"/>
                </a:tc>
                <a:tc>
                  <a:txBody>
                    <a:bodyPr/>
                    <a:lstStyle/>
                    <a:p>
                      <a:endParaRPr lang="es-CO" sz="1000" dirty="0"/>
                    </a:p>
                  </a:txBody>
                  <a:tcPr marL="91455" marR="91455" marT="45733" marB="45733"/>
                </a:tc>
                <a:extLst>
                  <a:ext uri="{0D108BD9-81ED-4DB2-BD59-A6C34878D82A}">
                    <a16:rowId xmlns:a16="http://schemas.microsoft.com/office/drawing/2014/main" xmlns="" val="10002"/>
                  </a:ext>
                </a:extLst>
              </a:tr>
            </a:tbl>
          </a:graphicData>
        </a:graphic>
      </p:graphicFrame>
      <p:sp>
        <p:nvSpPr>
          <p:cNvPr id="50246" name="8 CuadroTexto"/>
          <p:cNvSpPr txBox="1">
            <a:spLocks noChangeArrowheads="1"/>
          </p:cNvSpPr>
          <p:nvPr/>
        </p:nvSpPr>
        <p:spPr bwMode="auto">
          <a:xfrm>
            <a:off x="1363048" y="6387589"/>
            <a:ext cx="111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400"/>
              <a:t>Fuente: Ilpes</a:t>
            </a:r>
          </a:p>
        </p:txBody>
      </p:sp>
      <p:sp>
        <p:nvSpPr>
          <p:cNvPr id="10" name="9 Flecha derecha"/>
          <p:cNvSpPr>
            <a:spLocks noChangeArrowheads="1"/>
          </p:cNvSpPr>
          <p:nvPr/>
        </p:nvSpPr>
        <p:spPr bwMode="auto">
          <a:xfrm>
            <a:off x="3029924" y="2390263"/>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CO" sz="2800"/>
          </a:p>
        </p:txBody>
      </p:sp>
      <p:sp>
        <p:nvSpPr>
          <p:cNvPr id="20" name="19 Flecha derecha"/>
          <p:cNvSpPr>
            <a:spLocks noChangeArrowheads="1"/>
          </p:cNvSpPr>
          <p:nvPr/>
        </p:nvSpPr>
        <p:spPr bwMode="auto">
          <a:xfrm>
            <a:off x="5179399" y="2390263"/>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1" name="20 Flecha derecha"/>
          <p:cNvSpPr>
            <a:spLocks noChangeArrowheads="1"/>
          </p:cNvSpPr>
          <p:nvPr/>
        </p:nvSpPr>
        <p:spPr bwMode="auto">
          <a:xfrm>
            <a:off x="7206635" y="2390263"/>
            <a:ext cx="420688"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2" name="21 Flecha derecha"/>
          <p:cNvSpPr>
            <a:spLocks noChangeArrowheads="1"/>
          </p:cNvSpPr>
          <p:nvPr/>
        </p:nvSpPr>
        <p:spPr bwMode="auto">
          <a:xfrm rot="5400000">
            <a:off x="8601255" y="3091145"/>
            <a:ext cx="420687" cy="647700"/>
          </a:xfrm>
          <a:prstGeom prst="righ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11" name="10 Flecha izquierda"/>
          <p:cNvSpPr>
            <a:spLocks noChangeArrowheads="1"/>
          </p:cNvSpPr>
          <p:nvPr/>
        </p:nvSpPr>
        <p:spPr bwMode="auto">
          <a:xfrm>
            <a:off x="7751149" y="4500052"/>
            <a:ext cx="523875" cy="720725"/>
          </a:xfrm>
          <a:prstGeom prst="lef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25" name="24 Flecha izquierda"/>
          <p:cNvSpPr>
            <a:spLocks noChangeArrowheads="1"/>
          </p:cNvSpPr>
          <p:nvPr/>
        </p:nvSpPr>
        <p:spPr bwMode="auto">
          <a:xfrm>
            <a:off x="3147399" y="4652452"/>
            <a:ext cx="420687" cy="720725"/>
          </a:xfrm>
          <a:prstGeom prst="leftArrow">
            <a:avLst>
              <a:gd name="adj1" fmla="val 50000"/>
              <a:gd name="adj2" fmla="val 50000"/>
            </a:avLst>
          </a:prstGeom>
          <a:noFill/>
          <a:ln w="38100" algn="ctr">
            <a:solidFill>
              <a:srgbClr val="FF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sz="2800"/>
          </a:p>
        </p:txBody>
      </p:sp>
      <p:sp>
        <p:nvSpPr>
          <p:cNvPr id="12" name="11 CuadroTexto"/>
          <p:cNvSpPr txBox="1">
            <a:spLocks noChangeArrowheads="1"/>
          </p:cNvSpPr>
          <p:nvPr/>
        </p:nvSpPr>
        <p:spPr bwMode="auto">
          <a:xfrm>
            <a:off x="191894" y="1540235"/>
            <a:ext cx="23423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Análisis de Involucrados</a:t>
            </a:r>
          </a:p>
        </p:txBody>
      </p:sp>
      <p:sp>
        <p:nvSpPr>
          <p:cNvPr id="27" name="26 CuadroTexto"/>
          <p:cNvSpPr txBox="1">
            <a:spLocks noChangeArrowheads="1"/>
          </p:cNvSpPr>
          <p:nvPr/>
        </p:nvSpPr>
        <p:spPr bwMode="auto">
          <a:xfrm>
            <a:off x="3234711" y="1669539"/>
            <a:ext cx="2122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Problemas</a:t>
            </a:r>
          </a:p>
        </p:txBody>
      </p:sp>
      <p:sp>
        <p:nvSpPr>
          <p:cNvPr id="28" name="27 CuadroTexto"/>
          <p:cNvSpPr txBox="1">
            <a:spLocks noChangeArrowheads="1"/>
          </p:cNvSpPr>
          <p:nvPr/>
        </p:nvSpPr>
        <p:spPr bwMode="auto">
          <a:xfrm>
            <a:off x="5463561" y="1650489"/>
            <a:ext cx="2036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Objetivos</a:t>
            </a:r>
          </a:p>
        </p:txBody>
      </p:sp>
      <p:sp>
        <p:nvSpPr>
          <p:cNvPr id="29" name="28 CuadroTexto"/>
          <p:cNvSpPr txBox="1">
            <a:spLocks noChangeArrowheads="1"/>
          </p:cNvSpPr>
          <p:nvPr/>
        </p:nvSpPr>
        <p:spPr bwMode="auto">
          <a:xfrm>
            <a:off x="7914660" y="1823527"/>
            <a:ext cx="22636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Análisis de Alternativas</a:t>
            </a:r>
          </a:p>
        </p:txBody>
      </p:sp>
      <p:sp>
        <p:nvSpPr>
          <p:cNvPr id="30" name="29 CuadroTexto"/>
          <p:cNvSpPr txBox="1">
            <a:spLocks noChangeArrowheads="1"/>
          </p:cNvSpPr>
          <p:nvPr/>
        </p:nvSpPr>
        <p:spPr bwMode="auto">
          <a:xfrm>
            <a:off x="8304205" y="3605713"/>
            <a:ext cx="2263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Estructura analítica del</a:t>
            </a:r>
          </a:p>
          <a:p>
            <a:pPr>
              <a:spcBef>
                <a:spcPct val="0"/>
              </a:spcBef>
              <a:buFontTx/>
              <a:buNone/>
            </a:pPr>
            <a:r>
              <a:rPr lang="es-CO" sz="1600" b="1" dirty="0"/>
              <a:t>proyecto</a:t>
            </a:r>
          </a:p>
        </p:txBody>
      </p:sp>
      <p:sp>
        <p:nvSpPr>
          <p:cNvPr id="32" name="31 CuadroTexto"/>
          <p:cNvSpPr txBox="1">
            <a:spLocks noChangeArrowheads="1"/>
          </p:cNvSpPr>
          <p:nvPr/>
        </p:nvSpPr>
        <p:spPr bwMode="auto">
          <a:xfrm>
            <a:off x="1561485" y="4085714"/>
            <a:ext cx="1165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a:t>Evaluación</a:t>
            </a:r>
          </a:p>
        </p:txBody>
      </p:sp>
      <p:sp>
        <p:nvSpPr>
          <p:cNvPr id="33" name="4 Proceso alternativo">
            <a:extLst>
              <a:ext uri="{FF2B5EF4-FFF2-40B4-BE49-F238E27FC236}">
                <a16:creationId xmlns:a16="http://schemas.microsoft.com/office/drawing/2014/main" xmlns="" id="{659B3FA3-05E5-46C6-8640-CE29B59C7310}"/>
              </a:ext>
            </a:extLst>
          </p:cNvPr>
          <p:cNvSpPr/>
          <p:nvPr/>
        </p:nvSpPr>
        <p:spPr>
          <a:xfrm>
            <a:off x="0" y="232270"/>
            <a:ext cx="6506699" cy="779488"/>
          </a:xfrm>
          <a:prstGeom prst="flowChartAlternateProcess">
            <a:avLst/>
          </a:prstGeom>
          <a:noFill/>
          <a:ln>
            <a:solidFill>
              <a:srgbClr val="0000FF"/>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tx1"/>
                </a:solidFill>
              </a:rPr>
              <a:t>METODOLOGÍA DEL MARCO LÓGICO   </a:t>
            </a:r>
          </a:p>
        </p:txBody>
      </p:sp>
    </p:spTree>
    <p:extLst>
      <p:ext uri="{BB962C8B-B14F-4D97-AF65-F5344CB8AC3E}">
        <p14:creationId xmlns:p14="http://schemas.microsoft.com/office/powerpoint/2010/main" val="3644733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81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6" grpId="0">
        <p:bldAsOne/>
      </p:bldGraphic>
      <p:bldGraphic spid="8" grpId="0">
        <p:bldAsOne/>
      </p:bldGraphic>
      <p:bldP spid="10" grpId="0" animBg="1"/>
      <p:bldP spid="20" grpId="0" animBg="1"/>
      <p:bldP spid="21" grpId="0" animBg="1"/>
      <p:bldP spid="22" grpId="0" animBg="1"/>
      <p:bldP spid="11" grpId="0" animBg="1"/>
      <p:bldP spid="25" grpId="0" animBg="1"/>
      <p:bldP spid="12" grpId="0"/>
      <p:bldP spid="27" grpId="0"/>
      <p:bldP spid="28" grpId="0"/>
      <p:bldP spid="29" grpId="0"/>
      <p:bldP spid="30" grpId="0"/>
      <p:bldP spid="32" grpId="0"/>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4547290" y="3347732"/>
            <a:ext cx="2178069" cy="9073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PROBLEMA</a:t>
            </a:r>
            <a:endParaRPr lang="es-CO" sz="2800" b="1" dirty="0">
              <a:solidFill>
                <a:schemeClr val="tx1"/>
              </a:solidFill>
            </a:endParaRPr>
          </a:p>
        </p:txBody>
      </p:sp>
      <p:sp>
        <p:nvSpPr>
          <p:cNvPr id="3" name="2 Proceso alternativo"/>
          <p:cNvSpPr/>
          <p:nvPr/>
        </p:nvSpPr>
        <p:spPr>
          <a:xfrm>
            <a:off x="3419729" y="850712"/>
            <a:ext cx="4392613" cy="64770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MARCO LÓGICO</a:t>
            </a:r>
            <a:endParaRPr lang="es-CO" sz="3600" b="1" dirty="0">
              <a:solidFill>
                <a:schemeClr val="tx1"/>
              </a:solidFill>
            </a:endParaRPr>
          </a:p>
        </p:txBody>
      </p:sp>
      <p:sp>
        <p:nvSpPr>
          <p:cNvPr id="4" name="3 Proceso alternativo"/>
          <p:cNvSpPr/>
          <p:nvPr/>
        </p:nvSpPr>
        <p:spPr>
          <a:xfrm>
            <a:off x="1716629" y="2339669"/>
            <a:ext cx="1341204" cy="45269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CAUSAS  </a:t>
            </a:r>
            <a:endParaRPr lang="es-CO" sz="1600" b="1" dirty="0">
              <a:solidFill>
                <a:schemeClr val="tx1"/>
              </a:solidFill>
            </a:endParaRPr>
          </a:p>
        </p:txBody>
      </p:sp>
      <p:sp>
        <p:nvSpPr>
          <p:cNvPr id="5" name="4 Proceso alternativo"/>
          <p:cNvSpPr/>
          <p:nvPr/>
        </p:nvSpPr>
        <p:spPr>
          <a:xfrm>
            <a:off x="8228441" y="2236196"/>
            <a:ext cx="1675580" cy="45269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EFECTOS </a:t>
            </a:r>
            <a:endParaRPr lang="es-CO" sz="1600" b="1" dirty="0">
              <a:solidFill>
                <a:schemeClr val="tx1"/>
              </a:solidFill>
            </a:endParaRPr>
          </a:p>
        </p:txBody>
      </p:sp>
      <p:sp>
        <p:nvSpPr>
          <p:cNvPr id="6" name="5 Proceso alternativo"/>
          <p:cNvSpPr/>
          <p:nvPr/>
        </p:nvSpPr>
        <p:spPr>
          <a:xfrm>
            <a:off x="7389911" y="3850969"/>
            <a:ext cx="1592448" cy="45269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POBLACION </a:t>
            </a:r>
            <a:endParaRPr lang="es-CO" sz="1600" b="1" dirty="0">
              <a:solidFill>
                <a:schemeClr val="tx1"/>
              </a:solidFill>
            </a:endParaRPr>
          </a:p>
        </p:txBody>
      </p:sp>
      <p:sp>
        <p:nvSpPr>
          <p:cNvPr id="7" name="6 Proceso alternativo"/>
          <p:cNvSpPr/>
          <p:nvPr/>
        </p:nvSpPr>
        <p:spPr>
          <a:xfrm>
            <a:off x="1783105" y="3635191"/>
            <a:ext cx="1636624" cy="63600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OBJETIVOS ESPECIFICOS  </a:t>
            </a:r>
            <a:endParaRPr lang="es-CO" sz="1600" b="1" dirty="0">
              <a:solidFill>
                <a:schemeClr val="tx1"/>
              </a:solidFill>
            </a:endParaRPr>
          </a:p>
        </p:txBody>
      </p:sp>
      <p:sp>
        <p:nvSpPr>
          <p:cNvPr id="9" name="8 Proceso alternativo"/>
          <p:cNvSpPr/>
          <p:nvPr/>
        </p:nvSpPr>
        <p:spPr>
          <a:xfrm>
            <a:off x="2904743" y="4926726"/>
            <a:ext cx="1592131" cy="1075712"/>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rPr>
              <a:t>PRODUCTO 1</a:t>
            </a:r>
          </a:p>
          <a:p>
            <a:pPr algn="ctr">
              <a:defRPr/>
            </a:pPr>
            <a:r>
              <a:rPr lang="es-ES" sz="1600" b="1" dirty="0">
                <a:solidFill>
                  <a:schemeClr val="tx1"/>
                </a:solidFill>
              </a:rPr>
              <a:t>PRODUCTO 2 </a:t>
            </a:r>
          </a:p>
          <a:p>
            <a:pPr algn="ctr">
              <a:defRPr/>
            </a:pPr>
            <a:r>
              <a:rPr lang="es-ES" sz="1600" b="1" dirty="0">
                <a:solidFill>
                  <a:schemeClr val="tx1"/>
                </a:solidFill>
              </a:rPr>
              <a:t>PRODUCTO 3    </a:t>
            </a:r>
            <a:endParaRPr lang="es-CO" sz="1600" b="1" dirty="0">
              <a:solidFill>
                <a:schemeClr val="tx1"/>
              </a:solidFill>
            </a:endParaRPr>
          </a:p>
        </p:txBody>
      </p:sp>
      <p:sp>
        <p:nvSpPr>
          <p:cNvPr id="10" name="9 Proceso alternativo"/>
          <p:cNvSpPr/>
          <p:nvPr/>
        </p:nvSpPr>
        <p:spPr>
          <a:xfrm>
            <a:off x="4641972" y="4867735"/>
            <a:ext cx="1089959" cy="364558"/>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ACTIVIDAD     </a:t>
            </a:r>
            <a:endParaRPr lang="es-CO" sz="1400" b="1" dirty="0">
              <a:solidFill>
                <a:schemeClr val="tx1"/>
              </a:solidFill>
            </a:endParaRPr>
          </a:p>
        </p:txBody>
      </p:sp>
      <p:sp>
        <p:nvSpPr>
          <p:cNvPr id="13" name="12 Proceso alternativo"/>
          <p:cNvSpPr/>
          <p:nvPr/>
        </p:nvSpPr>
        <p:spPr>
          <a:xfrm>
            <a:off x="4641972" y="5296360"/>
            <a:ext cx="1089959" cy="364558"/>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ACTIVIDAD     </a:t>
            </a:r>
            <a:endParaRPr lang="es-CO" sz="1400" b="1" dirty="0">
              <a:solidFill>
                <a:schemeClr val="tx1"/>
              </a:solidFill>
            </a:endParaRPr>
          </a:p>
        </p:txBody>
      </p:sp>
      <p:sp>
        <p:nvSpPr>
          <p:cNvPr id="14" name="13 Proceso alternativo"/>
          <p:cNvSpPr/>
          <p:nvPr/>
        </p:nvSpPr>
        <p:spPr>
          <a:xfrm>
            <a:off x="4641972" y="5796423"/>
            <a:ext cx="1089959" cy="364558"/>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ACTIVIDAD     </a:t>
            </a:r>
            <a:endParaRPr lang="es-CO" sz="1400" b="1" dirty="0">
              <a:solidFill>
                <a:schemeClr val="tx1"/>
              </a:solidFill>
            </a:endParaRPr>
          </a:p>
        </p:txBody>
      </p:sp>
      <p:sp>
        <p:nvSpPr>
          <p:cNvPr id="15" name="14 Proceso alternativo"/>
          <p:cNvSpPr/>
          <p:nvPr/>
        </p:nvSpPr>
        <p:spPr>
          <a:xfrm>
            <a:off x="4185443" y="2089441"/>
            <a:ext cx="2861187" cy="545147"/>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rPr>
              <a:t>OBJETIVO GENERAL </a:t>
            </a:r>
            <a:endParaRPr lang="es-CO" sz="2400" b="1" dirty="0">
              <a:solidFill>
                <a:schemeClr val="tx1"/>
              </a:solidFill>
            </a:endParaRPr>
          </a:p>
        </p:txBody>
      </p:sp>
      <p:sp>
        <p:nvSpPr>
          <p:cNvPr id="17" name="16 Flecha arriba"/>
          <p:cNvSpPr/>
          <p:nvPr/>
        </p:nvSpPr>
        <p:spPr>
          <a:xfrm>
            <a:off x="5540867" y="2914343"/>
            <a:ext cx="168112" cy="272417"/>
          </a:xfrm>
          <a:prstGeom prst="up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sz="2000" b="1" dirty="0">
              <a:solidFill>
                <a:schemeClr val="tx1"/>
              </a:solidFill>
            </a:endParaRPr>
          </a:p>
        </p:txBody>
      </p:sp>
      <p:sp>
        <p:nvSpPr>
          <p:cNvPr id="18" name="17 Flecha abajo"/>
          <p:cNvSpPr/>
          <p:nvPr/>
        </p:nvSpPr>
        <p:spPr>
          <a:xfrm>
            <a:off x="2283764" y="2914343"/>
            <a:ext cx="251245" cy="546838"/>
          </a:xfrm>
          <a:prstGeom prst="down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2000" b="1" dirty="0">
              <a:solidFill>
                <a:schemeClr val="tx1"/>
              </a:solidFill>
            </a:endParaRPr>
          </a:p>
        </p:txBody>
      </p:sp>
      <p:sp>
        <p:nvSpPr>
          <p:cNvPr id="19" name="18 Flecha curvada hacia abajo"/>
          <p:cNvSpPr/>
          <p:nvPr/>
        </p:nvSpPr>
        <p:spPr>
          <a:xfrm rot="16200000">
            <a:off x="390327" y="3155254"/>
            <a:ext cx="1534509" cy="433477"/>
          </a:xfrm>
          <a:prstGeom prst="curvedDown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solidFill>
                <a:schemeClr val="tx1"/>
              </a:solidFill>
            </a:endParaRPr>
          </a:p>
        </p:txBody>
      </p:sp>
      <p:sp>
        <p:nvSpPr>
          <p:cNvPr id="20" name="19 Flecha curvada hacia la izquierda"/>
          <p:cNvSpPr/>
          <p:nvPr/>
        </p:nvSpPr>
        <p:spPr>
          <a:xfrm>
            <a:off x="7055390" y="2546547"/>
            <a:ext cx="502778" cy="1544583"/>
          </a:xfrm>
          <a:prstGeom prst="curvedLeft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solidFill>
                <a:schemeClr val="tx1"/>
              </a:solidFill>
            </a:endParaRPr>
          </a:p>
        </p:txBody>
      </p:sp>
      <p:sp>
        <p:nvSpPr>
          <p:cNvPr id="21" name="20 Flecha curvada hacia la derecha"/>
          <p:cNvSpPr/>
          <p:nvPr/>
        </p:nvSpPr>
        <p:spPr>
          <a:xfrm rot="19312960">
            <a:off x="1663596" y="4499129"/>
            <a:ext cx="704847" cy="1534509"/>
          </a:xfrm>
          <a:prstGeom prst="curvedRight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solidFill>
                <a:schemeClr val="tx1"/>
              </a:solidFill>
            </a:endParaRPr>
          </a:p>
        </p:txBody>
      </p:sp>
      <p:sp>
        <p:nvSpPr>
          <p:cNvPr id="22" name="21 Proceso alternativo"/>
          <p:cNvSpPr/>
          <p:nvPr/>
        </p:nvSpPr>
        <p:spPr>
          <a:xfrm>
            <a:off x="6941574" y="4427232"/>
            <a:ext cx="1329403" cy="362554"/>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AFECTADA     </a:t>
            </a:r>
            <a:endParaRPr lang="es-CO" sz="1400" b="1" dirty="0">
              <a:solidFill>
                <a:schemeClr val="tx1"/>
              </a:solidFill>
            </a:endParaRPr>
          </a:p>
        </p:txBody>
      </p:sp>
      <p:sp>
        <p:nvSpPr>
          <p:cNvPr id="23" name="22 Proceso alternativo"/>
          <p:cNvSpPr/>
          <p:nvPr/>
        </p:nvSpPr>
        <p:spPr>
          <a:xfrm>
            <a:off x="8389339" y="4427232"/>
            <a:ext cx="1329403" cy="362554"/>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chemeClr val="tx1"/>
                </a:solidFill>
              </a:rPr>
              <a:t>OBJETIVO     </a:t>
            </a:r>
            <a:endParaRPr lang="es-CO" sz="1400" b="1" dirty="0">
              <a:solidFill>
                <a:schemeClr val="tx1"/>
              </a:solidFill>
            </a:endParaRPr>
          </a:p>
        </p:txBody>
      </p:sp>
      <p:sp>
        <p:nvSpPr>
          <p:cNvPr id="24" name="23 Proceso alternativo"/>
          <p:cNvSpPr/>
          <p:nvPr/>
        </p:nvSpPr>
        <p:spPr>
          <a:xfrm>
            <a:off x="7461910" y="5147359"/>
            <a:ext cx="1592131" cy="636005"/>
          </a:xfrm>
          <a:prstGeom prst="flowChartAlternateProcess">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IMPACTO </a:t>
            </a:r>
            <a:endParaRPr lang="es-CO" b="1" dirty="0">
              <a:solidFill>
                <a:schemeClr val="tx1"/>
              </a:solidFill>
            </a:endParaRPr>
          </a:p>
        </p:txBody>
      </p:sp>
      <p:sp>
        <p:nvSpPr>
          <p:cNvPr id="25" name="24 Flecha curvada hacia la izquierda"/>
          <p:cNvSpPr/>
          <p:nvPr/>
        </p:nvSpPr>
        <p:spPr>
          <a:xfrm>
            <a:off x="9652632" y="4154435"/>
            <a:ext cx="502778" cy="1544583"/>
          </a:xfrm>
          <a:prstGeom prst="curvedLeftArrow">
            <a:avLst/>
          </a:prstGeom>
          <a:solidFill>
            <a:schemeClr val="bg1"/>
          </a:solidFill>
          <a:ln w="38100">
            <a:solidFill>
              <a:srgbClr val="343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b="1" dirty="0">
              <a:solidFill>
                <a:schemeClr val="tx1"/>
              </a:solidFill>
            </a:endParaRPr>
          </a:p>
        </p:txBody>
      </p:sp>
    </p:spTree>
    <p:extLst>
      <p:ext uri="{BB962C8B-B14F-4D97-AF65-F5344CB8AC3E}">
        <p14:creationId xmlns:p14="http://schemas.microsoft.com/office/powerpoint/2010/main" val="30523549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fill="hold" grpId="1" nodeType="clickEffect">
                                  <p:stCondLst>
                                    <p:cond delay="0"/>
                                  </p:stCondLst>
                                  <p:childTnLst>
                                    <p:animScale>
                                      <p:cBhvr>
                                        <p:cTn id="20" dur="2000" fill="hold"/>
                                        <p:tgtEl>
                                          <p:spTgt spid="2"/>
                                        </p:tgtEl>
                                      </p:cBhvr>
                                      <p:by x="150000" y="150000"/>
                                    </p:animScale>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5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55"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strVal val="#ppt_w*0.70"/>
                                          </p:val>
                                        </p:tav>
                                        <p:tav tm="100000">
                                          <p:val>
                                            <p:strVal val="#ppt_w"/>
                                          </p:val>
                                        </p:tav>
                                      </p:tavLst>
                                    </p:anim>
                                    <p:anim calcmode="lin" valueType="num">
                                      <p:cBhvr>
                                        <p:cTn id="56" dur="1000" fill="hold"/>
                                        <p:tgtEl>
                                          <p:spTgt spid="21"/>
                                        </p:tgtEl>
                                        <p:attrNameLst>
                                          <p:attrName>ppt_h</p:attrName>
                                        </p:attrNameLst>
                                      </p:cBhvr>
                                      <p:tavLst>
                                        <p:tav tm="0">
                                          <p:val>
                                            <p:strVal val="#ppt_h"/>
                                          </p:val>
                                        </p:tav>
                                        <p:tav tm="100000">
                                          <p:val>
                                            <p:strVal val="#ppt_h"/>
                                          </p:val>
                                        </p:tav>
                                      </p:tavLst>
                                    </p:anim>
                                    <p:animEffect transition="in" filter="fade">
                                      <p:cBhvr>
                                        <p:cTn id="57" dur="1000"/>
                                        <p:tgtEl>
                                          <p:spTgt spid="21"/>
                                        </p:tgtEl>
                                      </p:cBhvr>
                                    </p:animEffect>
                                  </p:childTnLst>
                                </p:cTn>
                              </p:par>
                              <p:par>
                                <p:cTn id="58" presetID="55"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strVal val="#ppt_w*0.70"/>
                                          </p:val>
                                        </p:tav>
                                        <p:tav tm="100000">
                                          <p:val>
                                            <p:strVal val="#ppt_w"/>
                                          </p:val>
                                        </p:tav>
                                      </p:tavLst>
                                    </p:anim>
                                    <p:anim calcmode="lin" valueType="num">
                                      <p:cBhvr>
                                        <p:cTn id="61" dur="1000" fill="hold"/>
                                        <p:tgtEl>
                                          <p:spTgt spid="9"/>
                                        </p:tgtEl>
                                        <p:attrNameLst>
                                          <p:attrName>ppt_h</p:attrName>
                                        </p:attrNameLst>
                                      </p:cBhvr>
                                      <p:tavLst>
                                        <p:tav tm="0">
                                          <p:val>
                                            <p:strVal val="#ppt_h"/>
                                          </p:val>
                                        </p:tav>
                                        <p:tav tm="100000">
                                          <p:val>
                                            <p:strVal val="#ppt_h"/>
                                          </p:val>
                                        </p:tav>
                                      </p:tavLst>
                                    </p:anim>
                                    <p:animEffect transition="in" filter="fade">
                                      <p:cBhvr>
                                        <p:cTn id="62" dur="1000"/>
                                        <p:tgtEl>
                                          <p:spTgt spid="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linds(horizontal)">
                                      <p:cBhvr>
                                        <p:cTn id="67" dur="500"/>
                                        <p:tgtEl>
                                          <p:spTgt spid="1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linds(horizontal)">
                                      <p:cBhvr>
                                        <p:cTn id="70" dur="500"/>
                                        <p:tgtEl>
                                          <p:spTgt spid="1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checkerboard(across)">
                                      <p:cBhvr>
                                        <p:cTn id="73" dur="500"/>
                                        <p:tgtEl>
                                          <p:spTgt spid="13"/>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1000" fill="hold"/>
                                        <p:tgtEl>
                                          <p:spTgt spid="6"/>
                                        </p:tgtEl>
                                        <p:attrNameLst>
                                          <p:attrName>ppt_w</p:attrName>
                                        </p:attrNameLst>
                                      </p:cBhvr>
                                      <p:tavLst>
                                        <p:tav tm="0">
                                          <p:val>
                                            <p:strVal val="#ppt_w*0.70"/>
                                          </p:val>
                                        </p:tav>
                                        <p:tav tm="100000">
                                          <p:val>
                                            <p:strVal val="#ppt_w"/>
                                          </p:val>
                                        </p:tav>
                                      </p:tavLst>
                                    </p:anim>
                                    <p:anim calcmode="lin" valueType="num">
                                      <p:cBhvr>
                                        <p:cTn id="79" dur="1000" fill="hold"/>
                                        <p:tgtEl>
                                          <p:spTgt spid="6"/>
                                        </p:tgtEl>
                                        <p:attrNameLst>
                                          <p:attrName>ppt_h</p:attrName>
                                        </p:attrNameLst>
                                      </p:cBhvr>
                                      <p:tavLst>
                                        <p:tav tm="0">
                                          <p:val>
                                            <p:strVal val="#ppt_h"/>
                                          </p:val>
                                        </p:tav>
                                        <p:tav tm="100000">
                                          <p:val>
                                            <p:strVal val="#ppt_h"/>
                                          </p:val>
                                        </p:tav>
                                      </p:tavLst>
                                    </p:anim>
                                    <p:animEffect transition="in" filter="fade">
                                      <p:cBhvr>
                                        <p:cTn id="80" dur="1000"/>
                                        <p:tgtEl>
                                          <p:spTgt spid="6"/>
                                        </p:tgtEl>
                                      </p:cBhvr>
                                    </p:animEffect>
                                  </p:childTnLst>
                                </p:cTn>
                              </p:par>
                              <p:par>
                                <p:cTn id="81" presetID="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4" fill="hold" grpId="1"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55" presetClass="entr" presetSubtype="0"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p:cTn id="101" dur="1000" fill="hold"/>
                                        <p:tgtEl>
                                          <p:spTgt spid="24"/>
                                        </p:tgtEl>
                                        <p:attrNameLst>
                                          <p:attrName>ppt_w</p:attrName>
                                        </p:attrNameLst>
                                      </p:cBhvr>
                                      <p:tavLst>
                                        <p:tav tm="0">
                                          <p:val>
                                            <p:strVal val="#ppt_w*0.70"/>
                                          </p:val>
                                        </p:tav>
                                        <p:tav tm="100000">
                                          <p:val>
                                            <p:strVal val="#ppt_w"/>
                                          </p:val>
                                        </p:tav>
                                      </p:tavLst>
                                    </p:anim>
                                    <p:anim calcmode="lin" valueType="num">
                                      <p:cBhvr>
                                        <p:cTn id="102" dur="1000" fill="hold"/>
                                        <p:tgtEl>
                                          <p:spTgt spid="24"/>
                                        </p:tgtEl>
                                        <p:attrNameLst>
                                          <p:attrName>ppt_h</p:attrName>
                                        </p:attrNameLst>
                                      </p:cBhvr>
                                      <p:tavLst>
                                        <p:tav tm="0">
                                          <p:val>
                                            <p:strVal val="#ppt_h"/>
                                          </p:val>
                                        </p:tav>
                                        <p:tav tm="100000">
                                          <p:val>
                                            <p:strVal val="#ppt_h"/>
                                          </p:val>
                                        </p:tav>
                                      </p:tavLst>
                                    </p:anim>
                                    <p:animEffect transition="in" filter="fade">
                                      <p:cBhvr>
                                        <p:cTn id="103" dur="1000"/>
                                        <p:tgtEl>
                                          <p:spTgt spid="2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6" presetClass="emph" presetSubtype="0" fill="hold" nodeType="clickEffect">
                                  <p:stCondLst>
                                    <p:cond delay="0"/>
                                  </p:stCondLst>
                                  <p:childTnLst>
                                    <p:animScale>
                                      <p:cBhvr>
                                        <p:cTn id="107" dur="2000" fill="hold"/>
                                        <p:tgtEl>
                                          <p:spTgt spid="15"/>
                                        </p:tgtEl>
                                      </p:cBhvr>
                                      <p:by x="150000" y="150000"/>
                                    </p:animScale>
                                  </p:childTnLst>
                                </p:cTn>
                              </p:par>
                              <p:par>
                                <p:cTn id="108" presetID="6" presetClass="emph" presetSubtype="0" fill="hold" nodeType="withEffect">
                                  <p:stCondLst>
                                    <p:cond delay="0"/>
                                  </p:stCondLst>
                                  <p:childTnLst>
                                    <p:animScale>
                                      <p:cBhvr>
                                        <p:cTn id="109" dur="2000" fill="hold"/>
                                        <p:tgtEl>
                                          <p:spTgt spid="9"/>
                                        </p:tgtEl>
                                      </p:cBhvr>
                                      <p:by x="150000" y="150000"/>
                                    </p:animScale>
                                  </p:childTnLst>
                                </p:cTn>
                              </p:par>
                              <p:par>
                                <p:cTn id="110" presetID="6" presetClass="emph" presetSubtype="0" fill="hold" nodeType="withEffect">
                                  <p:stCondLst>
                                    <p:cond delay="0"/>
                                  </p:stCondLst>
                                  <p:childTnLst>
                                    <p:animScale>
                                      <p:cBhvr>
                                        <p:cTn id="111" dur="2000" fill="hold"/>
                                        <p:tgtEl>
                                          <p:spTgt spid="24"/>
                                        </p:tgtEl>
                                      </p:cBhvr>
                                      <p:by x="150000" y="150000"/>
                                    </p:animScale>
                                  </p:childTnLst>
                                </p:cTn>
                              </p:par>
                              <p:par>
                                <p:cTn id="112" presetID="6" presetClass="emph" presetSubtype="0" fill="hold" nodeType="withEffect">
                                  <p:stCondLst>
                                    <p:cond delay="0"/>
                                  </p:stCondLst>
                                  <p:childTnLst>
                                    <p:animScale>
                                      <p:cBhvr>
                                        <p:cTn id="113" dur="2000" fill="hold"/>
                                        <p:tgtEl>
                                          <p:spTgt spid="7"/>
                                        </p:tgtEl>
                                      </p:cBhvr>
                                      <p:by x="150000" y="150000"/>
                                    </p:animScale>
                                  </p:childTnLst>
                                </p:cTn>
                              </p:par>
                              <p:par>
                                <p:cTn id="114" presetID="55"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1000" fill="hold"/>
                                        <p:tgtEl>
                                          <p:spTgt spid="19"/>
                                        </p:tgtEl>
                                        <p:attrNameLst>
                                          <p:attrName>ppt_w</p:attrName>
                                        </p:attrNameLst>
                                      </p:cBhvr>
                                      <p:tavLst>
                                        <p:tav tm="0">
                                          <p:val>
                                            <p:strVal val="#ppt_w*0.70"/>
                                          </p:val>
                                        </p:tav>
                                        <p:tav tm="100000">
                                          <p:val>
                                            <p:strVal val="#ppt_w"/>
                                          </p:val>
                                        </p:tav>
                                      </p:tavLst>
                                    </p:anim>
                                    <p:anim calcmode="lin" valueType="num">
                                      <p:cBhvr>
                                        <p:cTn id="117" dur="1000" fill="hold"/>
                                        <p:tgtEl>
                                          <p:spTgt spid="19"/>
                                        </p:tgtEl>
                                        <p:attrNameLst>
                                          <p:attrName>ppt_h</p:attrName>
                                        </p:attrNameLst>
                                      </p:cBhvr>
                                      <p:tavLst>
                                        <p:tav tm="0">
                                          <p:val>
                                            <p:strVal val="#ppt_h"/>
                                          </p:val>
                                        </p:tav>
                                        <p:tav tm="100000">
                                          <p:val>
                                            <p:strVal val="#ppt_h"/>
                                          </p:val>
                                        </p:tav>
                                      </p:tavLst>
                                    </p:anim>
                                    <p:animEffect transition="in" filter="fade">
                                      <p:cBhvr>
                                        <p:cTn id="118" dur="1000"/>
                                        <p:tgtEl>
                                          <p:spTgt spid="19"/>
                                        </p:tgtEl>
                                      </p:cBhvr>
                                    </p:animEffect>
                                  </p:childTnLst>
                                </p:cTn>
                              </p:par>
                              <p:par>
                                <p:cTn id="119" presetID="55" presetClass="entr" presetSubtype="0" fill="hold" nodeType="with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p:cTn id="121" dur="1000" fill="hold"/>
                                        <p:tgtEl>
                                          <p:spTgt spid="20"/>
                                        </p:tgtEl>
                                        <p:attrNameLst>
                                          <p:attrName>ppt_w</p:attrName>
                                        </p:attrNameLst>
                                      </p:cBhvr>
                                      <p:tavLst>
                                        <p:tav tm="0">
                                          <p:val>
                                            <p:strVal val="#ppt_w*0.70"/>
                                          </p:val>
                                        </p:tav>
                                        <p:tav tm="100000">
                                          <p:val>
                                            <p:strVal val="#ppt_w"/>
                                          </p:val>
                                        </p:tav>
                                      </p:tavLst>
                                    </p:anim>
                                    <p:anim calcmode="lin" valueType="num">
                                      <p:cBhvr>
                                        <p:cTn id="122" dur="1000" fill="hold"/>
                                        <p:tgtEl>
                                          <p:spTgt spid="20"/>
                                        </p:tgtEl>
                                        <p:attrNameLst>
                                          <p:attrName>ppt_h</p:attrName>
                                        </p:attrNameLst>
                                      </p:cBhvr>
                                      <p:tavLst>
                                        <p:tav tm="0">
                                          <p:val>
                                            <p:strVal val="#ppt_h"/>
                                          </p:val>
                                        </p:tav>
                                        <p:tav tm="100000">
                                          <p:val>
                                            <p:strVal val="#ppt_h"/>
                                          </p:val>
                                        </p:tav>
                                      </p:tavLst>
                                    </p:anim>
                                    <p:animEffect transition="in" filter="fade">
                                      <p:cBhvr>
                                        <p:cTn id="1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P spid="6" grpId="0" animBg="1"/>
      <p:bldP spid="10" grpId="0" animBg="1"/>
      <p:bldP spid="13" grpId="0" animBg="1"/>
      <p:bldP spid="14" grpId="0" animBg="1"/>
      <p:bldP spid="17" grpId="0" animBg="1"/>
      <p:bldP spid="18" grpId="0" animBg="1"/>
      <p:bldP spid="22" grpId="0" animBg="1"/>
      <p:bldP spid="22" grpId="1" animBg="1"/>
      <p:bldP spid="2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Proceso alternativo">
            <a:extLst>
              <a:ext uri="{FF2B5EF4-FFF2-40B4-BE49-F238E27FC236}">
                <a16:creationId xmlns:a16="http://schemas.microsoft.com/office/drawing/2014/main" xmlns="" id="{54EE271B-2FB4-4D4F-B208-980D13039A9E}"/>
              </a:ext>
            </a:extLst>
          </p:cNvPr>
          <p:cNvSpPr/>
          <p:nvPr/>
        </p:nvSpPr>
        <p:spPr>
          <a:xfrm>
            <a:off x="0" y="260621"/>
            <a:ext cx="4188542"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PERFIL DEL PROYECTO </a:t>
            </a:r>
            <a:endParaRPr lang="es-CO" sz="3200" b="1" dirty="0">
              <a:solidFill>
                <a:schemeClr val="tx1"/>
              </a:solidFill>
            </a:endParaRPr>
          </a:p>
        </p:txBody>
      </p:sp>
      <p:pic>
        <p:nvPicPr>
          <p:cNvPr id="8" name="Imagen 7">
            <a:extLst>
              <a:ext uri="{FF2B5EF4-FFF2-40B4-BE49-F238E27FC236}">
                <a16:creationId xmlns:a16="http://schemas.microsoft.com/office/drawing/2014/main" xmlns="" id="{7A73FD38-8C18-48BD-981F-6E39B3E1B311}"/>
              </a:ext>
            </a:extLst>
          </p:cNvPr>
          <p:cNvPicPr>
            <a:picLocks noChangeAspect="1"/>
          </p:cNvPicPr>
          <p:nvPr/>
        </p:nvPicPr>
        <p:blipFill>
          <a:blip r:embed="rId2"/>
          <a:stretch>
            <a:fillRect/>
          </a:stretch>
        </p:blipFill>
        <p:spPr>
          <a:xfrm>
            <a:off x="411331" y="912072"/>
            <a:ext cx="7110346" cy="5685307"/>
          </a:xfrm>
          <a:prstGeom prst="rect">
            <a:avLst/>
          </a:prstGeom>
          <a:ln w="12700">
            <a:solidFill>
              <a:srgbClr val="3437E9"/>
            </a:solidFill>
          </a:ln>
        </p:spPr>
      </p:pic>
      <p:sp>
        <p:nvSpPr>
          <p:cNvPr id="10" name="Rectángulo: esquinas redondeadas 9">
            <a:extLst>
              <a:ext uri="{FF2B5EF4-FFF2-40B4-BE49-F238E27FC236}">
                <a16:creationId xmlns:a16="http://schemas.microsoft.com/office/drawing/2014/main" xmlns="" id="{1D8E1BA9-FE98-4BA1-A745-B708EC4FAD38}"/>
              </a:ext>
            </a:extLst>
          </p:cNvPr>
          <p:cNvSpPr/>
          <p:nvPr/>
        </p:nvSpPr>
        <p:spPr>
          <a:xfrm>
            <a:off x="7916654" y="3109451"/>
            <a:ext cx="3539614" cy="63909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ALINEACIÓN ESTRATÉGICA </a:t>
            </a:r>
            <a:endParaRPr lang="es-CO" sz="2000" b="1" dirty="0">
              <a:solidFill>
                <a:schemeClr val="tx1"/>
              </a:solidFill>
            </a:endParaRPr>
          </a:p>
        </p:txBody>
      </p:sp>
      <p:sp>
        <p:nvSpPr>
          <p:cNvPr id="12" name="Rectángulo: esquinas redondeadas 11">
            <a:extLst>
              <a:ext uri="{FF2B5EF4-FFF2-40B4-BE49-F238E27FC236}">
                <a16:creationId xmlns:a16="http://schemas.microsoft.com/office/drawing/2014/main" xmlns="" id="{36324325-AACA-47FD-B20B-E465539AB1D2}"/>
              </a:ext>
            </a:extLst>
          </p:cNvPr>
          <p:cNvSpPr/>
          <p:nvPr/>
        </p:nvSpPr>
        <p:spPr>
          <a:xfrm>
            <a:off x="7970875" y="5139812"/>
            <a:ext cx="3539614" cy="82836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ÁRBOL DE PROBLEMAS: </a:t>
            </a:r>
          </a:p>
          <a:p>
            <a:pPr algn="ctr"/>
            <a:r>
              <a:rPr lang="es-MX" sz="1600" dirty="0">
                <a:solidFill>
                  <a:schemeClr val="tx1"/>
                </a:solidFill>
              </a:rPr>
              <a:t>CONDICIÓN NEGATIVA DEL OBJETIVO  </a:t>
            </a:r>
            <a:endParaRPr lang="es-CO" sz="1600" dirty="0">
              <a:solidFill>
                <a:schemeClr val="tx1"/>
              </a:solidFill>
            </a:endParaRPr>
          </a:p>
        </p:txBody>
      </p:sp>
      <p:sp>
        <p:nvSpPr>
          <p:cNvPr id="13" name="2 Proceso alternativo">
            <a:extLst>
              <a:ext uri="{FF2B5EF4-FFF2-40B4-BE49-F238E27FC236}">
                <a16:creationId xmlns:a16="http://schemas.microsoft.com/office/drawing/2014/main" xmlns="" id="{3B65D6C9-E3FC-458E-9384-1F33AC6B2576}"/>
              </a:ext>
            </a:extLst>
          </p:cNvPr>
          <p:cNvSpPr/>
          <p:nvPr/>
        </p:nvSpPr>
        <p:spPr>
          <a:xfrm>
            <a:off x="7970875" y="1632254"/>
            <a:ext cx="3485393"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IDENTIFICACIÓN</a:t>
            </a:r>
            <a:endParaRPr lang="es-CO" sz="2800" dirty="0">
              <a:solidFill>
                <a:schemeClr val="tx1"/>
              </a:solidFill>
            </a:endParaRPr>
          </a:p>
        </p:txBody>
      </p:sp>
      <p:cxnSp>
        <p:nvCxnSpPr>
          <p:cNvPr id="15" name="Conector recto de flecha 14">
            <a:extLst>
              <a:ext uri="{FF2B5EF4-FFF2-40B4-BE49-F238E27FC236}">
                <a16:creationId xmlns:a16="http://schemas.microsoft.com/office/drawing/2014/main" xmlns="" id="{307C8B0A-129B-4390-B997-1C22166EC992}"/>
              </a:ext>
            </a:extLst>
          </p:cNvPr>
          <p:cNvCxnSpPr>
            <a:cxnSpLocks/>
          </p:cNvCxnSpPr>
          <p:nvPr/>
        </p:nvCxnSpPr>
        <p:spPr>
          <a:xfrm flipV="1">
            <a:off x="5043948" y="1909982"/>
            <a:ext cx="2802194" cy="233484"/>
          </a:xfrm>
          <a:prstGeom prst="straightConnector1">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18" name="Cerrar llave 17">
            <a:extLst>
              <a:ext uri="{FF2B5EF4-FFF2-40B4-BE49-F238E27FC236}">
                <a16:creationId xmlns:a16="http://schemas.microsoft.com/office/drawing/2014/main" xmlns="" id="{C19505CA-AD37-49CC-B8BD-C6F698C6D73A}"/>
              </a:ext>
            </a:extLst>
          </p:cNvPr>
          <p:cNvSpPr/>
          <p:nvPr/>
        </p:nvSpPr>
        <p:spPr>
          <a:xfrm>
            <a:off x="7521677" y="2517058"/>
            <a:ext cx="226142" cy="1622323"/>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18">
            <a:extLst>
              <a:ext uri="{FF2B5EF4-FFF2-40B4-BE49-F238E27FC236}">
                <a16:creationId xmlns:a16="http://schemas.microsoft.com/office/drawing/2014/main" xmlns="" id="{6DD2EED3-9D4A-4163-AE32-D279885B40BD}"/>
              </a:ext>
            </a:extLst>
          </p:cNvPr>
          <p:cNvSpPr/>
          <p:nvPr/>
        </p:nvSpPr>
        <p:spPr>
          <a:xfrm>
            <a:off x="7577440" y="4742834"/>
            <a:ext cx="170379" cy="1854545"/>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59686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24923C8-F555-4B3D-BCD9-637A6CAAC9C2}"/>
              </a:ext>
            </a:extLst>
          </p:cNvPr>
          <p:cNvPicPr>
            <a:picLocks noChangeAspect="1"/>
          </p:cNvPicPr>
          <p:nvPr/>
        </p:nvPicPr>
        <p:blipFill>
          <a:blip r:embed="rId2"/>
          <a:stretch>
            <a:fillRect/>
          </a:stretch>
        </p:blipFill>
        <p:spPr>
          <a:xfrm>
            <a:off x="287712" y="978220"/>
            <a:ext cx="6058205" cy="5668321"/>
          </a:xfrm>
          <a:prstGeom prst="rect">
            <a:avLst/>
          </a:prstGeom>
        </p:spPr>
      </p:pic>
      <p:sp>
        <p:nvSpPr>
          <p:cNvPr id="4" name="2 Proceso alternativo">
            <a:extLst>
              <a:ext uri="{FF2B5EF4-FFF2-40B4-BE49-F238E27FC236}">
                <a16:creationId xmlns:a16="http://schemas.microsoft.com/office/drawing/2014/main" xmlns="" id="{32D52F70-4FE8-487A-9266-142D8C6C28EA}"/>
              </a:ext>
            </a:extLst>
          </p:cNvPr>
          <p:cNvSpPr/>
          <p:nvPr/>
        </p:nvSpPr>
        <p:spPr>
          <a:xfrm>
            <a:off x="0" y="211459"/>
            <a:ext cx="4188542"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PERFIL DEL PROYECTO </a:t>
            </a:r>
            <a:endParaRPr lang="es-CO" sz="3200" b="1" dirty="0">
              <a:solidFill>
                <a:schemeClr val="tx1"/>
              </a:solidFill>
            </a:endParaRPr>
          </a:p>
        </p:txBody>
      </p:sp>
      <p:sp>
        <p:nvSpPr>
          <p:cNvPr id="5" name="2 Proceso alternativo">
            <a:extLst>
              <a:ext uri="{FF2B5EF4-FFF2-40B4-BE49-F238E27FC236}">
                <a16:creationId xmlns:a16="http://schemas.microsoft.com/office/drawing/2014/main" xmlns="" id="{38EB35B8-A7FA-48B3-B128-B025168B23E7}"/>
              </a:ext>
            </a:extLst>
          </p:cNvPr>
          <p:cNvSpPr/>
          <p:nvPr/>
        </p:nvSpPr>
        <p:spPr>
          <a:xfrm>
            <a:off x="6850627" y="1334832"/>
            <a:ext cx="3797708"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IDENTIFICACIÓN</a:t>
            </a:r>
            <a:endParaRPr lang="es-CO" sz="2800" dirty="0">
              <a:solidFill>
                <a:schemeClr val="tx1"/>
              </a:solidFill>
            </a:endParaRPr>
          </a:p>
        </p:txBody>
      </p:sp>
      <p:sp>
        <p:nvSpPr>
          <p:cNvPr id="7" name="Rectángulo: esquinas redondeadas 6">
            <a:extLst>
              <a:ext uri="{FF2B5EF4-FFF2-40B4-BE49-F238E27FC236}">
                <a16:creationId xmlns:a16="http://schemas.microsoft.com/office/drawing/2014/main" xmlns="" id="{FA699173-36B0-4BFF-97D6-B637A09D62DD}"/>
              </a:ext>
            </a:extLst>
          </p:cNvPr>
          <p:cNvSpPr/>
          <p:nvPr/>
        </p:nvSpPr>
        <p:spPr>
          <a:xfrm>
            <a:off x="6850627" y="4600882"/>
            <a:ext cx="3696930" cy="82836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ÁRBOL DE OBJETIVOS: </a:t>
            </a:r>
          </a:p>
          <a:p>
            <a:pPr algn="ctr"/>
            <a:r>
              <a:rPr lang="es-MX" sz="1600" dirty="0">
                <a:solidFill>
                  <a:schemeClr val="tx1"/>
                </a:solidFill>
              </a:rPr>
              <a:t>IDENTIFICADOS EN EL PLAN DE DESARROLLO </a:t>
            </a:r>
            <a:endParaRPr lang="es-CO" sz="1600" dirty="0">
              <a:solidFill>
                <a:schemeClr val="tx1"/>
              </a:solidFill>
            </a:endParaRPr>
          </a:p>
        </p:txBody>
      </p:sp>
      <p:sp>
        <p:nvSpPr>
          <p:cNvPr id="9" name="Rectángulo: esquinas redondeadas 8">
            <a:extLst>
              <a:ext uri="{FF2B5EF4-FFF2-40B4-BE49-F238E27FC236}">
                <a16:creationId xmlns:a16="http://schemas.microsoft.com/office/drawing/2014/main" xmlns="" id="{A7CD9D1B-DC25-4047-961E-487ED9DF22B1}"/>
              </a:ext>
            </a:extLst>
          </p:cNvPr>
          <p:cNvSpPr/>
          <p:nvPr/>
        </p:nvSpPr>
        <p:spPr>
          <a:xfrm>
            <a:off x="6850627" y="2702849"/>
            <a:ext cx="3539614" cy="82836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ANÁLISIS  DE INVOLUCRADOS  </a:t>
            </a:r>
          </a:p>
        </p:txBody>
      </p:sp>
      <p:sp>
        <p:nvSpPr>
          <p:cNvPr id="11" name="Rectángulo: esquinas redondeadas 10">
            <a:extLst>
              <a:ext uri="{FF2B5EF4-FFF2-40B4-BE49-F238E27FC236}">
                <a16:creationId xmlns:a16="http://schemas.microsoft.com/office/drawing/2014/main" xmlns="" id="{1FA20C4A-7217-43CB-99D4-B5679BF54FC3}"/>
              </a:ext>
            </a:extLst>
          </p:cNvPr>
          <p:cNvSpPr/>
          <p:nvPr/>
        </p:nvSpPr>
        <p:spPr>
          <a:xfrm>
            <a:off x="6850627" y="5998227"/>
            <a:ext cx="3696930" cy="441839"/>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PROYECTO A DESARROLLAR </a:t>
            </a:r>
          </a:p>
        </p:txBody>
      </p:sp>
      <p:sp>
        <p:nvSpPr>
          <p:cNvPr id="12" name="Cerrar llave 11">
            <a:extLst>
              <a:ext uri="{FF2B5EF4-FFF2-40B4-BE49-F238E27FC236}">
                <a16:creationId xmlns:a16="http://schemas.microsoft.com/office/drawing/2014/main" xmlns="" id="{6FC4222E-00B1-424E-9BDC-4057752E41D2}"/>
              </a:ext>
            </a:extLst>
          </p:cNvPr>
          <p:cNvSpPr/>
          <p:nvPr/>
        </p:nvSpPr>
        <p:spPr>
          <a:xfrm>
            <a:off x="6518538" y="2305871"/>
            <a:ext cx="226142" cy="1622323"/>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3" name="Cerrar llave 12">
            <a:extLst>
              <a:ext uri="{FF2B5EF4-FFF2-40B4-BE49-F238E27FC236}">
                <a16:creationId xmlns:a16="http://schemas.microsoft.com/office/drawing/2014/main" xmlns="" id="{C917061C-CFC7-4342-91D4-C845372646EC}"/>
              </a:ext>
            </a:extLst>
          </p:cNvPr>
          <p:cNvSpPr/>
          <p:nvPr/>
        </p:nvSpPr>
        <p:spPr>
          <a:xfrm>
            <a:off x="6405467" y="4650933"/>
            <a:ext cx="113071" cy="1081274"/>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4" name="Cerrar llave 13">
            <a:extLst>
              <a:ext uri="{FF2B5EF4-FFF2-40B4-BE49-F238E27FC236}">
                <a16:creationId xmlns:a16="http://schemas.microsoft.com/office/drawing/2014/main" xmlns="" id="{462B857D-825A-443C-8AE3-A073B0F8ECA2}"/>
              </a:ext>
            </a:extLst>
          </p:cNvPr>
          <p:cNvSpPr/>
          <p:nvPr/>
        </p:nvSpPr>
        <p:spPr>
          <a:xfrm>
            <a:off x="6434964" y="5850436"/>
            <a:ext cx="98323" cy="737419"/>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422863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o alternativo 4"/>
          <p:cNvSpPr/>
          <p:nvPr/>
        </p:nvSpPr>
        <p:spPr>
          <a:xfrm>
            <a:off x="462117" y="397788"/>
            <a:ext cx="7570838" cy="456209"/>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PREPARACION</a:t>
            </a:r>
            <a:r>
              <a:rPr lang="es-CO" sz="2400" b="1" dirty="0">
                <a:solidFill>
                  <a:schemeClr val="tx1"/>
                </a:solidFill>
              </a:rPr>
              <a:t>  </a:t>
            </a:r>
            <a:endParaRPr lang="es-ES" sz="2400" b="1" dirty="0">
              <a:solidFill>
                <a:schemeClr val="tx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1413062821"/>
              </p:ext>
            </p:extLst>
          </p:nvPr>
        </p:nvGraphicFramePr>
        <p:xfrm>
          <a:off x="462116" y="1091380"/>
          <a:ext cx="8219767" cy="5553310"/>
        </p:xfrm>
        <a:graphic>
          <a:graphicData uri="http://schemas.openxmlformats.org/drawingml/2006/table">
            <a:tbl>
              <a:tblPr>
                <a:effectLst>
                  <a:innerShdw blurRad="114300">
                    <a:prstClr val="black"/>
                  </a:innerShdw>
                </a:effectLst>
                <a:tableStyleId>{5C22544A-7EE6-4342-B048-85BDC9FD1C3A}</a:tableStyleId>
              </a:tblPr>
              <a:tblGrid>
                <a:gridCol w="3301736">
                  <a:extLst>
                    <a:ext uri="{9D8B030D-6E8A-4147-A177-3AD203B41FA5}">
                      <a16:colId xmlns:a16="http://schemas.microsoft.com/office/drawing/2014/main" xmlns="" val="20000"/>
                    </a:ext>
                  </a:extLst>
                </a:gridCol>
                <a:gridCol w="4918031">
                  <a:extLst>
                    <a:ext uri="{9D8B030D-6E8A-4147-A177-3AD203B41FA5}">
                      <a16:colId xmlns:a16="http://schemas.microsoft.com/office/drawing/2014/main" xmlns="" val="20001"/>
                    </a:ext>
                  </a:extLst>
                </a:gridCol>
              </a:tblGrid>
              <a:tr h="668220">
                <a:tc gridSpan="2">
                  <a:txBody>
                    <a:bodyPr/>
                    <a:lstStyle/>
                    <a:p>
                      <a:pPr algn="ctr" fontAlgn="ctr"/>
                      <a:r>
                        <a:rPr lang="es-ES" sz="2000" b="1" u="none" strike="noStrike" dirty="0">
                          <a:effectLst/>
                        </a:rPr>
                        <a:t>ANALISIS TÉCNICO </a:t>
                      </a:r>
                      <a:endParaRPr lang="es-ES" sz="2000" b="1"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0"/>
                  </a:ext>
                </a:extLst>
              </a:tr>
              <a:tr h="312660">
                <a:tc gridSpan="2">
                  <a:txBody>
                    <a:bodyPr/>
                    <a:lstStyle/>
                    <a:p>
                      <a:pPr algn="ctr" fontAlgn="ctr"/>
                      <a:r>
                        <a:rPr lang="es-ES" sz="2000" u="none" strike="noStrike" dirty="0">
                          <a:effectLst/>
                        </a:rPr>
                        <a:t>LOCALIZACION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1"/>
                  </a:ext>
                </a:extLst>
              </a:tr>
              <a:tr h="312660">
                <a:tc gridSpan="2">
                  <a:txBody>
                    <a:bodyPr/>
                    <a:lstStyle/>
                    <a:p>
                      <a:pPr algn="ctr" fontAlgn="ctr"/>
                      <a:r>
                        <a:rPr lang="es-ES" sz="2000" u="none" strike="noStrike" dirty="0">
                          <a:effectLst/>
                        </a:rPr>
                        <a:t>IDENTIFICA PRODUCTOS</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hMerge="1">
                  <a:txBody>
                    <a:bodyPr/>
                    <a:lstStyle/>
                    <a:p>
                      <a:endParaRPr lang="es-ES"/>
                    </a:p>
                  </a:txBody>
                  <a:tcPr/>
                </a:tc>
                <a:extLst>
                  <a:ext uri="{0D108BD9-81ED-4DB2-BD59-A6C34878D82A}">
                    <a16:rowId xmlns:a16="http://schemas.microsoft.com/office/drawing/2014/main" xmlns="" val="10002"/>
                  </a:ext>
                </a:extLst>
              </a:tr>
              <a:tr h="312660">
                <a:tc rowSpan="4">
                  <a:txBody>
                    <a:bodyPr/>
                    <a:lstStyle/>
                    <a:p>
                      <a:pPr algn="ctr" fontAlgn="ctr"/>
                      <a:r>
                        <a:rPr lang="es-ES" sz="2000" u="none" strike="noStrike" dirty="0">
                          <a:effectLst/>
                        </a:rPr>
                        <a:t>PLANTEAN LAS ACTIVIDADES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2000" u="none" strike="noStrike" dirty="0">
                          <a:effectLst/>
                        </a:rPr>
                        <a:t>COSTO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3"/>
                  </a:ext>
                </a:extLst>
              </a:tr>
              <a:tr h="328441">
                <a:tc vMerge="1">
                  <a:txBody>
                    <a:bodyPr/>
                    <a:lstStyle/>
                    <a:p>
                      <a:endParaRPr lang="es-ES"/>
                    </a:p>
                  </a:txBody>
                  <a:tcPr/>
                </a:tc>
                <a:tc>
                  <a:txBody>
                    <a:bodyPr/>
                    <a:lstStyle/>
                    <a:p>
                      <a:pPr algn="just" fontAlgn="ctr"/>
                      <a:r>
                        <a:rPr lang="es-ES" sz="2000" u="none" strike="noStrike" dirty="0">
                          <a:effectLst/>
                        </a:rPr>
                        <a:t>UNIDAD DE MEDIDA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4"/>
                  </a:ext>
                </a:extLst>
              </a:tr>
              <a:tr h="312660">
                <a:tc vMerge="1">
                  <a:txBody>
                    <a:bodyPr/>
                    <a:lstStyle/>
                    <a:p>
                      <a:endParaRPr lang="es-ES"/>
                    </a:p>
                  </a:txBody>
                  <a:tcPr/>
                </a:tc>
                <a:tc>
                  <a:txBody>
                    <a:bodyPr/>
                    <a:lstStyle/>
                    <a:p>
                      <a:pPr algn="just" fontAlgn="ctr"/>
                      <a:r>
                        <a:rPr lang="es-ES" sz="2000" u="none" strike="noStrike" dirty="0">
                          <a:effectLst/>
                        </a:rPr>
                        <a:t>RUTA CRITICA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5"/>
                  </a:ext>
                </a:extLst>
              </a:tr>
              <a:tr h="428402">
                <a:tc vMerge="1">
                  <a:txBody>
                    <a:bodyPr/>
                    <a:lstStyle/>
                    <a:p>
                      <a:endParaRPr lang="es-ES"/>
                    </a:p>
                  </a:txBody>
                  <a:tcPr/>
                </a:tc>
                <a:tc>
                  <a:txBody>
                    <a:bodyPr/>
                    <a:lstStyle/>
                    <a:p>
                      <a:pPr algn="just" fontAlgn="ctr"/>
                      <a:r>
                        <a:rPr lang="es-ES" sz="2000" u="none" strike="noStrike" dirty="0">
                          <a:effectLst/>
                        </a:rPr>
                        <a:t>CUALIFICA EL TIPO DE GASTO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6"/>
                  </a:ext>
                </a:extLst>
              </a:tr>
              <a:tr h="312660">
                <a:tc rowSpan="5">
                  <a:txBody>
                    <a:bodyPr/>
                    <a:lstStyle/>
                    <a:p>
                      <a:pPr algn="ctr" fontAlgn="ctr"/>
                      <a:r>
                        <a:rPr lang="es-ES" sz="2000" u="none" strike="noStrike" dirty="0">
                          <a:effectLst/>
                        </a:rPr>
                        <a:t>ANÁLISIS DE RIESGOS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2000" u="none" strike="noStrike" dirty="0">
                          <a:effectLst/>
                        </a:rPr>
                        <a:t>TIPO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7"/>
                  </a:ext>
                </a:extLst>
              </a:tr>
              <a:tr h="328441">
                <a:tc vMerge="1">
                  <a:txBody>
                    <a:bodyPr/>
                    <a:lstStyle/>
                    <a:p>
                      <a:endParaRPr lang="es-ES"/>
                    </a:p>
                  </a:txBody>
                  <a:tcPr/>
                </a:tc>
                <a:tc>
                  <a:txBody>
                    <a:bodyPr/>
                    <a:lstStyle/>
                    <a:p>
                      <a:pPr algn="just" fontAlgn="ctr"/>
                      <a:r>
                        <a:rPr lang="es-ES" sz="2000" u="none" strike="noStrike" dirty="0">
                          <a:effectLst/>
                        </a:rPr>
                        <a:t>DESCRIPCIÓN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8"/>
                  </a:ext>
                </a:extLst>
              </a:tr>
              <a:tr h="428402">
                <a:tc vMerge="1">
                  <a:txBody>
                    <a:bodyPr/>
                    <a:lstStyle/>
                    <a:p>
                      <a:endParaRPr lang="es-ES"/>
                    </a:p>
                  </a:txBody>
                  <a:tcPr/>
                </a:tc>
                <a:tc>
                  <a:txBody>
                    <a:bodyPr/>
                    <a:lstStyle/>
                    <a:p>
                      <a:pPr algn="just" fontAlgn="ctr"/>
                      <a:r>
                        <a:rPr lang="es-ES" sz="2000" u="none" strike="noStrike" dirty="0">
                          <a:effectLst/>
                        </a:rPr>
                        <a:t>PROBABILIDAD E IMPACTO</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09"/>
                  </a:ext>
                </a:extLst>
              </a:tr>
              <a:tr h="312660">
                <a:tc vMerge="1">
                  <a:txBody>
                    <a:bodyPr/>
                    <a:lstStyle/>
                    <a:p>
                      <a:endParaRPr lang="es-ES"/>
                    </a:p>
                  </a:txBody>
                  <a:tcPr/>
                </a:tc>
                <a:tc>
                  <a:txBody>
                    <a:bodyPr/>
                    <a:lstStyle/>
                    <a:p>
                      <a:pPr algn="just" fontAlgn="ctr"/>
                      <a:r>
                        <a:rPr lang="es-ES" sz="2000" u="none" strike="noStrike" dirty="0">
                          <a:effectLst/>
                        </a:rPr>
                        <a:t>EFECTOS</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0"/>
                  </a:ext>
                </a:extLst>
              </a:tr>
              <a:tr h="428402">
                <a:tc vMerge="1">
                  <a:txBody>
                    <a:bodyPr/>
                    <a:lstStyle/>
                    <a:p>
                      <a:endParaRPr lang="es-ES"/>
                    </a:p>
                  </a:txBody>
                  <a:tcPr/>
                </a:tc>
                <a:tc>
                  <a:txBody>
                    <a:bodyPr/>
                    <a:lstStyle/>
                    <a:p>
                      <a:pPr algn="just" fontAlgn="ctr"/>
                      <a:r>
                        <a:rPr lang="es-ES" sz="2000" u="none" strike="noStrike" dirty="0">
                          <a:effectLst/>
                        </a:rPr>
                        <a:t>MEDIDA DE MITIGACIÓN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1"/>
                  </a:ext>
                </a:extLst>
              </a:tr>
              <a:tr h="312660">
                <a:tc rowSpan="3">
                  <a:txBody>
                    <a:bodyPr/>
                    <a:lstStyle/>
                    <a:p>
                      <a:pPr algn="ctr" fontAlgn="ctr"/>
                      <a:r>
                        <a:rPr lang="es-ES" sz="2000" u="none" strike="noStrike" dirty="0">
                          <a:effectLst/>
                        </a:rPr>
                        <a:t>INGRESOS Y/O BENEFICIOS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tc>
                  <a:txBody>
                    <a:bodyPr/>
                    <a:lstStyle/>
                    <a:p>
                      <a:pPr algn="just" fontAlgn="ctr"/>
                      <a:r>
                        <a:rPr lang="es-ES" sz="2000" u="none" strike="noStrike" dirty="0">
                          <a:effectLst/>
                        </a:rPr>
                        <a:t>IDENTIFICA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2"/>
                  </a:ext>
                </a:extLst>
              </a:tr>
              <a:tr h="428402">
                <a:tc vMerge="1">
                  <a:txBody>
                    <a:bodyPr/>
                    <a:lstStyle/>
                    <a:p>
                      <a:endParaRPr lang="es-ES"/>
                    </a:p>
                  </a:txBody>
                  <a:tcPr/>
                </a:tc>
                <a:tc>
                  <a:txBody>
                    <a:bodyPr/>
                    <a:lstStyle/>
                    <a:p>
                      <a:pPr algn="just" fontAlgn="ctr"/>
                      <a:r>
                        <a:rPr lang="es-ES" sz="2000" u="none" strike="noStrike" dirty="0">
                          <a:effectLst/>
                        </a:rPr>
                        <a:t>ESTABLECE UNA UNIDAD DE MEDIDA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3"/>
                  </a:ext>
                </a:extLst>
              </a:tr>
              <a:tr h="312660">
                <a:tc vMerge="1">
                  <a:txBody>
                    <a:bodyPr/>
                    <a:lstStyle/>
                    <a:p>
                      <a:endParaRPr lang="es-ES"/>
                    </a:p>
                  </a:txBody>
                  <a:tcPr/>
                </a:tc>
                <a:tc>
                  <a:txBody>
                    <a:bodyPr/>
                    <a:lstStyle/>
                    <a:p>
                      <a:pPr algn="just" fontAlgn="ctr"/>
                      <a:r>
                        <a:rPr lang="es-ES" sz="2000" u="none" strike="noStrike" dirty="0">
                          <a:effectLst/>
                        </a:rPr>
                        <a:t>SE CUANTIFICA </a:t>
                      </a:r>
                      <a:endParaRPr lang="es-ES" sz="2000" b="0" i="0" u="none" strike="noStrike" dirty="0">
                        <a:solidFill>
                          <a:srgbClr val="000000"/>
                        </a:solidFill>
                        <a:effectLst/>
                        <a:latin typeface="Calibri" panose="020F0502020204030204" pitchFamily="34" charset="0"/>
                      </a:endParaRPr>
                    </a:p>
                  </a:txBody>
                  <a:tcPr marL="9525" marR="9525" marT="9525" marB="0" anchor="ctr">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0800000" scaled="1"/>
                      <a:tileRect/>
                    </a:gradFill>
                  </a:tcPr>
                </a:tc>
                <a:extLst>
                  <a:ext uri="{0D108BD9-81ED-4DB2-BD59-A6C34878D82A}">
                    <a16:rowId xmlns:a16="http://schemas.microsoft.com/office/drawing/2014/main" xmlns="" val="10014"/>
                  </a:ext>
                </a:extLst>
              </a:tr>
            </a:tbl>
          </a:graphicData>
        </a:graphic>
      </p:graphicFrame>
      <p:sp>
        <p:nvSpPr>
          <p:cNvPr id="8" name="Rectángulo 7">
            <a:extLst>
              <a:ext uri="{FF2B5EF4-FFF2-40B4-BE49-F238E27FC236}">
                <a16:creationId xmlns:a16="http://schemas.microsoft.com/office/drawing/2014/main" xmlns="" id="{B3467B46-A672-4E4A-B462-8555177531F5}"/>
              </a:ext>
            </a:extLst>
          </p:cNvPr>
          <p:cNvSpPr/>
          <p:nvPr/>
        </p:nvSpPr>
        <p:spPr>
          <a:xfrm>
            <a:off x="3048000" y="2064774"/>
            <a:ext cx="3048000" cy="3932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de flecha 9">
            <a:extLst>
              <a:ext uri="{FF2B5EF4-FFF2-40B4-BE49-F238E27FC236}">
                <a16:creationId xmlns:a16="http://schemas.microsoft.com/office/drawing/2014/main" xmlns="" id="{984937FD-764C-4098-A09D-354E7C35D478}"/>
              </a:ext>
            </a:extLst>
          </p:cNvPr>
          <p:cNvCxnSpPr/>
          <p:nvPr/>
        </p:nvCxnSpPr>
        <p:spPr>
          <a:xfrm>
            <a:off x="5712542" y="1547589"/>
            <a:ext cx="3224981" cy="0"/>
          </a:xfrm>
          <a:prstGeom prst="straightConnector1">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11" name="15 Proceso alternativo">
            <a:extLst>
              <a:ext uri="{FF2B5EF4-FFF2-40B4-BE49-F238E27FC236}">
                <a16:creationId xmlns:a16="http://schemas.microsoft.com/office/drawing/2014/main" xmlns="" id="{4FCFD451-3754-47D4-9990-085862756507}"/>
              </a:ext>
            </a:extLst>
          </p:cNvPr>
          <p:cNvSpPr/>
          <p:nvPr/>
        </p:nvSpPr>
        <p:spPr>
          <a:xfrm>
            <a:off x="9072391" y="1261839"/>
            <a:ext cx="2854138" cy="57150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ESTUDIOS PREVIOS </a:t>
            </a:r>
            <a:endParaRPr lang="es-ES" sz="3600" b="1" dirty="0">
              <a:solidFill>
                <a:schemeClr val="tx1"/>
              </a:solidFill>
            </a:endParaRPr>
          </a:p>
        </p:txBody>
      </p:sp>
      <p:sp>
        <p:nvSpPr>
          <p:cNvPr id="12" name="15 Proceso alternativo">
            <a:extLst>
              <a:ext uri="{FF2B5EF4-FFF2-40B4-BE49-F238E27FC236}">
                <a16:creationId xmlns:a16="http://schemas.microsoft.com/office/drawing/2014/main" xmlns="" id="{0775EA3C-B5AA-4DF3-A99A-090AEF62848B}"/>
              </a:ext>
            </a:extLst>
          </p:cNvPr>
          <p:cNvSpPr/>
          <p:nvPr/>
        </p:nvSpPr>
        <p:spPr>
          <a:xfrm>
            <a:off x="9234623" y="3298722"/>
            <a:ext cx="2854138" cy="69809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CADENA DE VALOR </a:t>
            </a:r>
          </a:p>
          <a:p>
            <a:pPr algn="ctr"/>
            <a:r>
              <a:rPr lang="es-ES" sz="1600" dirty="0">
                <a:solidFill>
                  <a:schemeClr val="tx1"/>
                </a:solidFill>
              </a:rPr>
              <a:t>BALANCE DE RECURSOS</a:t>
            </a:r>
          </a:p>
        </p:txBody>
      </p:sp>
      <p:cxnSp>
        <p:nvCxnSpPr>
          <p:cNvPr id="13" name="Conector recto de flecha 12">
            <a:extLst>
              <a:ext uri="{FF2B5EF4-FFF2-40B4-BE49-F238E27FC236}">
                <a16:creationId xmlns:a16="http://schemas.microsoft.com/office/drawing/2014/main" xmlns="" id="{630FECDA-6C50-4C48-9CB2-65CA16426188}"/>
              </a:ext>
            </a:extLst>
          </p:cNvPr>
          <p:cNvCxnSpPr>
            <a:cxnSpLocks/>
          </p:cNvCxnSpPr>
          <p:nvPr/>
        </p:nvCxnSpPr>
        <p:spPr>
          <a:xfrm>
            <a:off x="6096000" y="2329251"/>
            <a:ext cx="2841523" cy="0"/>
          </a:xfrm>
          <a:prstGeom prst="straightConnector1">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17" name="Cerrar llave 16">
            <a:extLst>
              <a:ext uri="{FF2B5EF4-FFF2-40B4-BE49-F238E27FC236}">
                <a16:creationId xmlns:a16="http://schemas.microsoft.com/office/drawing/2014/main" xmlns="" id="{CC1AB94B-93BE-42AA-AB82-1D8B5F90902C}"/>
              </a:ext>
            </a:extLst>
          </p:cNvPr>
          <p:cNvSpPr/>
          <p:nvPr/>
        </p:nvSpPr>
        <p:spPr>
          <a:xfrm>
            <a:off x="8681883" y="2939845"/>
            <a:ext cx="390508" cy="1386342"/>
          </a:xfrm>
          <a:prstGeom prst="rightBrace">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 name="15 Proceso alternativo">
            <a:extLst>
              <a:ext uri="{FF2B5EF4-FFF2-40B4-BE49-F238E27FC236}">
                <a16:creationId xmlns:a16="http://schemas.microsoft.com/office/drawing/2014/main" xmlns="" id="{D5C0F239-9294-42D6-A0D0-43D3C2337A08}"/>
              </a:ext>
            </a:extLst>
          </p:cNvPr>
          <p:cNvSpPr/>
          <p:nvPr/>
        </p:nvSpPr>
        <p:spPr>
          <a:xfrm>
            <a:off x="9224791" y="2217173"/>
            <a:ext cx="2854138" cy="69809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PLAN DE DESARROLLO </a:t>
            </a:r>
            <a:endParaRPr lang="es-ES" sz="3600" b="1" dirty="0">
              <a:solidFill>
                <a:schemeClr val="tx1"/>
              </a:solidFill>
            </a:endParaRPr>
          </a:p>
        </p:txBody>
      </p:sp>
      <p:sp>
        <p:nvSpPr>
          <p:cNvPr id="19" name="Cerrar llave 18">
            <a:extLst>
              <a:ext uri="{FF2B5EF4-FFF2-40B4-BE49-F238E27FC236}">
                <a16:creationId xmlns:a16="http://schemas.microsoft.com/office/drawing/2014/main" xmlns="" id="{67D42D31-BB27-4694-AE84-F3F963E9D755}"/>
              </a:ext>
            </a:extLst>
          </p:cNvPr>
          <p:cNvSpPr/>
          <p:nvPr/>
        </p:nvSpPr>
        <p:spPr>
          <a:xfrm>
            <a:off x="8742269" y="5836429"/>
            <a:ext cx="390508" cy="721687"/>
          </a:xfrm>
          <a:prstGeom prst="rightBrace">
            <a:avLst/>
          </a:prstGeom>
          <a:ln w="28575">
            <a:solidFill>
              <a:srgbClr val="3437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15 Proceso alternativo">
            <a:extLst>
              <a:ext uri="{FF2B5EF4-FFF2-40B4-BE49-F238E27FC236}">
                <a16:creationId xmlns:a16="http://schemas.microsoft.com/office/drawing/2014/main" xmlns="" id="{06166C79-A178-40DC-95C8-B5B42E044959}"/>
              </a:ext>
            </a:extLst>
          </p:cNvPr>
          <p:cNvSpPr/>
          <p:nvPr/>
        </p:nvSpPr>
        <p:spPr>
          <a:xfrm>
            <a:off x="9288700" y="5722373"/>
            <a:ext cx="2854138" cy="69809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DEBE SUPERAR LA INVERSIÓN</a:t>
            </a:r>
            <a:endParaRPr lang="es-ES" sz="1600" dirty="0">
              <a:solidFill>
                <a:schemeClr val="tx1"/>
              </a:solidFill>
            </a:endParaRPr>
          </a:p>
        </p:txBody>
      </p:sp>
    </p:spTree>
    <p:extLst>
      <p:ext uri="{BB962C8B-B14F-4D97-AF65-F5344CB8AC3E}">
        <p14:creationId xmlns:p14="http://schemas.microsoft.com/office/powerpoint/2010/main" val="834968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a:xfrm>
            <a:off x="827454" y="2390569"/>
            <a:ext cx="4992381" cy="3048000"/>
          </a:xfrm>
          <a:noFill/>
          <a:ln w="28575">
            <a:solidFill>
              <a:srgbClr val="3437E9"/>
            </a:solidFill>
          </a:ln>
        </p:spPr>
        <p:txBody>
          <a:bodyPr>
            <a:normAutofit fontScale="85000" lnSpcReduction="10000"/>
          </a:bodyPr>
          <a:lstStyle/>
          <a:p>
            <a:pPr algn="just">
              <a:defRPr/>
            </a:pPr>
            <a:endParaRPr lang="es-ES" sz="2000" dirty="0"/>
          </a:p>
          <a:p>
            <a:pPr marL="0" indent="0" algn="just">
              <a:buNone/>
              <a:defRPr/>
            </a:pPr>
            <a:r>
              <a:rPr lang="es-ES" sz="3300" dirty="0"/>
              <a:t>Consiste en cuantificar y valorar cada posible solución identificada, para que mediante la elaboración del </a:t>
            </a:r>
            <a:r>
              <a:rPr lang="es-ES" sz="3300" b="1" dirty="0">
                <a:effectLst>
                  <a:outerShdw blurRad="38100" dist="38100" dir="2700000" algn="tl">
                    <a:srgbClr val="000000"/>
                  </a:outerShdw>
                </a:effectLst>
              </a:rPr>
              <a:t>Flujo de Caja</a:t>
            </a:r>
            <a:r>
              <a:rPr lang="es-ES" sz="3300" dirty="0"/>
              <a:t> de cada una de ellas se puedan comparar y elegir </a:t>
            </a:r>
          </a:p>
          <a:p>
            <a:pPr algn="just">
              <a:buFontTx/>
              <a:buNone/>
              <a:defRPr/>
            </a:pPr>
            <a:r>
              <a:rPr lang="es-ES" sz="3300" dirty="0"/>
              <a:t>                     </a:t>
            </a:r>
            <a:r>
              <a:rPr lang="es-ES" sz="3300" b="1" dirty="0"/>
              <a:t>la solución óptima.</a:t>
            </a:r>
            <a:endParaRPr lang="es-ES" sz="3300" dirty="0"/>
          </a:p>
        </p:txBody>
      </p:sp>
      <p:sp>
        <p:nvSpPr>
          <p:cNvPr id="140292" name="Text Box 4"/>
          <p:cNvSpPr txBox="1">
            <a:spLocks noChangeArrowheads="1"/>
          </p:cNvSpPr>
          <p:nvPr/>
        </p:nvSpPr>
        <p:spPr bwMode="auto">
          <a:xfrm>
            <a:off x="6938282" y="1582993"/>
            <a:ext cx="4601907" cy="4893647"/>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0"/>
              </a:spcBef>
              <a:buFontTx/>
              <a:buNone/>
            </a:pPr>
            <a:r>
              <a:rPr lang="es-CO" sz="2000" b="1" noProof="1"/>
              <a:t>	</a:t>
            </a:r>
          </a:p>
          <a:p>
            <a:pPr lvl="2">
              <a:spcBef>
                <a:spcPct val="0"/>
              </a:spcBef>
              <a:buFontTx/>
              <a:buNone/>
            </a:pPr>
            <a:r>
              <a:rPr lang="es-CO" sz="2000" b="1" noProof="1"/>
              <a:t>Estudio de Mercado	</a:t>
            </a:r>
          </a:p>
          <a:p>
            <a:pPr lvl="2">
              <a:spcBef>
                <a:spcPct val="0"/>
              </a:spcBef>
              <a:buFontTx/>
              <a:buNone/>
            </a:pPr>
            <a:r>
              <a:rPr lang="es-CO" sz="2000" b="1" noProof="1"/>
              <a:t>Estudio  capacidad</a:t>
            </a:r>
          </a:p>
          <a:p>
            <a:pPr lvl="2">
              <a:spcBef>
                <a:spcPct val="0"/>
              </a:spcBef>
              <a:buFontTx/>
              <a:buNone/>
            </a:pPr>
            <a:r>
              <a:rPr lang="es-CO" sz="2000" b="1" noProof="1"/>
              <a:t>Estudio de localización </a:t>
            </a:r>
          </a:p>
          <a:p>
            <a:pPr lvl="2">
              <a:spcBef>
                <a:spcPct val="0"/>
              </a:spcBef>
              <a:buFontTx/>
              <a:buNone/>
            </a:pPr>
            <a:r>
              <a:rPr lang="es-CO" sz="2000" b="1" noProof="1"/>
              <a:t>Estudio Ambiental 	</a:t>
            </a:r>
          </a:p>
          <a:p>
            <a:pPr lvl="2">
              <a:spcBef>
                <a:spcPct val="0"/>
              </a:spcBef>
              <a:buFontTx/>
              <a:buNone/>
            </a:pPr>
            <a:r>
              <a:rPr lang="es-CO" sz="2000" b="1" noProof="1"/>
              <a:t>Estudio de Desastres y/o análisis de riesgos</a:t>
            </a:r>
          </a:p>
          <a:p>
            <a:pPr lvl="2">
              <a:spcBef>
                <a:spcPct val="0"/>
              </a:spcBef>
              <a:buFontTx/>
              <a:buNone/>
            </a:pPr>
            <a:r>
              <a:rPr lang="es-CO" sz="2000" b="1" noProof="1"/>
              <a:t>Flujo de Caja</a:t>
            </a:r>
          </a:p>
          <a:p>
            <a:pPr lvl="2">
              <a:spcBef>
                <a:spcPct val="0"/>
              </a:spcBef>
              <a:buFontTx/>
              <a:buNone/>
            </a:pPr>
            <a:r>
              <a:rPr lang="es-CO" sz="2000" b="1" noProof="1"/>
              <a:t>Estudio institucional – organizacional</a:t>
            </a:r>
          </a:p>
          <a:p>
            <a:pPr lvl="2">
              <a:spcBef>
                <a:spcPct val="0"/>
              </a:spcBef>
              <a:buFontTx/>
              <a:buNone/>
            </a:pPr>
            <a:r>
              <a:rPr lang="es-CO" sz="2000" b="1" noProof="1"/>
              <a:t>Estudio de Aspectos Comunitarios </a:t>
            </a:r>
          </a:p>
          <a:p>
            <a:pPr lvl="2">
              <a:spcBef>
                <a:spcPct val="0"/>
              </a:spcBef>
              <a:buFontTx/>
              <a:buNone/>
            </a:pPr>
            <a:r>
              <a:rPr lang="es-CO" sz="2000" b="1" noProof="1"/>
              <a:t>Estudio financiero.</a:t>
            </a:r>
          </a:p>
          <a:p>
            <a:pPr lvl="2">
              <a:spcBef>
                <a:spcPct val="0"/>
              </a:spcBef>
              <a:buFontTx/>
              <a:buNone/>
            </a:pPr>
            <a:r>
              <a:rPr lang="es-CO" sz="2000" b="1" noProof="1"/>
              <a:t>Estudio legal</a:t>
            </a:r>
          </a:p>
          <a:p>
            <a:pPr>
              <a:spcBef>
                <a:spcPct val="0"/>
              </a:spcBef>
              <a:buFontTx/>
              <a:buNone/>
            </a:pPr>
            <a:r>
              <a:rPr lang="es-CO" sz="2000" b="1" noProof="1"/>
              <a:t> </a:t>
            </a:r>
            <a:endParaRPr lang="es-ES_tradnl" sz="2000" b="1" dirty="0"/>
          </a:p>
        </p:txBody>
      </p:sp>
      <p:sp>
        <p:nvSpPr>
          <p:cNvPr id="140293" name="1 CuadroTexto"/>
          <p:cNvSpPr txBox="1">
            <a:spLocks noChangeArrowheads="1"/>
          </p:cNvSpPr>
          <p:nvPr/>
        </p:nvSpPr>
        <p:spPr bwMode="auto">
          <a:xfrm>
            <a:off x="6372166" y="2400402"/>
            <a:ext cx="1132232" cy="584775"/>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600" b="1" dirty="0"/>
              <a:t>Estudios</a:t>
            </a:r>
          </a:p>
          <a:p>
            <a:pPr>
              <a:spcBef>
                <a:spcPct val="0"/>
              </a:spcBef>
              <a:buFontTx/>
              <a:buNone/>
            </a:pPr>
            <a:r>
              <a:rPr lang="es-CO" sz="1600" b="1" dirty="0"/>
              <a:t>Técnico</a:t>
            </a:r>
          </a:p>
        </p:txBody>
      </p:sp>
      <p:sp>
        <p:nvSpPr>
          <p:cNvPr id="140294" name="2 Abrir llave"/>
          <p:cNvSpPr>
            <a:spLocks/>
          </p:cNvSpPr>
          <p:nvPr/>
        </p:nvSpPr>
        <p:spPr bwMode="auto">
          <a:xfrm>
            <a:off x="7460088" y="2056990"/>
            <a:ext cx="352537" cy="1079500"/>
          </a:xfrm>
          <a:prstGeom prst="leftBrace">
            <a:avLst>
              <a:gd name="adj1" fmla="val 8308"/>
              <a:gd name="adj2" fmla="val 55495"/>
            </a:avLst>
          </a:prstGeom>
          <a:noFill/>
          <a:ln w="28575" algn="ctr">
            <a:solidFill>
              <a:srgbClr val="3437E9"/>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s-CO"/>
          </a:p>
        </p:txBody>
      </p:sp>
      <p:sp>
        <p:nvSpPr>
          <p:cNvPr id="7" name="Proceso alternativo 4">
            <a:extLst>
              <a:ext uri="{FF2B5EF4-FFF2-40B4-BE49-F238E27FC236}">
                <a16:creationId xmlns:a16="http://schemas.microsoft.com/office/drawing/2014/main" xmlns="" id="{FD198734-E15D-45C1-9C45-403F324B4177}"/>
              </a:ext>
            </a:extLst>
          </p:cNvPr>
          <p:cNvSpPr/>
          <p:nvPr/>
        </p:nvSpPr>
        <p:spPr>
          <a:xfrm>
            <a:off x="275303" y="397788"/>
            <a:ext cx="7757652" cy="99302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PROCESO DE PREPARACION DE SOLUCIONES </a:t>
            </a:r>
            <a:r>
              <a:rPr lang="es-CO" sz="2400" b="1" dirty="0">
                <a:solidFill>
                  <a:schemeClr val="tx1"/>
                </a:solidFill>
              </a:rPr>
              <a:t>  </a:t>
            </a:r>
            <a:endParaRPr lang="es-ES" sz="2400" b="1" dirty="0">
              <a:solidFill>
                <a:schemeClr val="tx1"/>
              </a:solidFill>
            </a:endParaRPr>
          </a:p>
        </p:txBody>
      </p:sp>
    </p:spTree>
    <p:extLst>
      <p:ext uri="{BB962C8B-B14F-4D97-AF65-F5344CB8AC3E}">
        <p14:creationId xmlns:p14="http://schemas.microsoft.com/office/powerpoint/2010/main" val="16271481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84903" y="1882877"/>
            <a:ext cx="9969909"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lnSpc>
                <a:spcPct val="90000"/>
              </a:lnSpc>
              <a:defRPr/>
            </a:pPr>
            <a:r>
              <a:rPr lang="es-ES_tradnl" sz="4000" kern="0" dirty="0"/>
              <a:t>Definir el </a:t>
            </a:r>
            <a:r>
              <a:rPr lang="es-ES_tradnl" sz="4000" b="1" kern="0" dirty="0">
                <a:solidFill>
                  <a:srgbClr val="3437E9"/>
                </a:solidFill>
              </a:rPr>
              <a:t>Horizonte de Evaluación</a:t>
            </a:r>
            <a:r>
              <a:rPr lang="es-ES_tradnl" sz="4000" kern="0" dirty="0">
                <a:solidFill>
                  <a:srgbClr val="3437E9"/>
                </a:solidFill>
              </a:rPr>
              <a:t> </a:t>
            </a:r>
            <a:r>
              <a:rPr lang="es-ES_tradnl" sz="4000" kern="0" dirty="0"/>
              <a:t>de la Alternativa de solución</a:t>
            </a:r>
          </a:p>
          <a:p>
            <a:pPr algn="just">
              <a:lnSpc>
                <a:spcPct val="90000"/>
              </a:lnSpc>
              <a:defRPr/>
            </a:pPr>
            <a:r>
              <a:rPr lang="es-ES_tradnl" sz="4000" kern="0" dirty="0"/>
              <a:t>Calcular las </a:t>
            </a:r>
            <a:r>
              <a:rPr lang="es-ES_tradnl" sz="4000" b="1" kern="0" dirty="0">
                <a:solidFill>
                  <a:srgbClr val="3437E9"/>
                </a:solidFill>
              </a:rPr>
              <a:t>entradas</a:t>
            </a:r>
            <a:r>
              <a:rPr lang="es-ES_tradnl" sz="4000" kern="0" dirty="0"/>
              <a:t> y </a:t>
            </a:r>
            <a:r>
              <a:rPr lang="es-ES_tradnl" sz="4000" b="1" kern="0" dirty="0">
                <a:solidFill>
                  <a:srgbClr val="3437E9"/>
                </a:solidFill>
              </a:rPr>
              <a:t>salidas</a:t>
            </a:r>
            <a:r>
              <a:rPr lang="es-ES_tradnl" sz="4000" kern="0" dirty="0">
                <a:solidFill>
                  <a:srgbClr val="FF3300"/>
                </a:solidFill>
              </a:rPr>
              <a:t> </a:t>
            </a:r>
            <a:r>
              <a:rPr lang="es-ES_tradnl" sz="4000" kern="0" dirty="0"/>
              <a:t>de dinero en </a:t>
            </a:r>
            <a:r>
              <a:rPr lang="es-ES_tradnl" sz="4000" b="1" kern="0" dirty="0">
                <a:solidFill>
                  <a:srgbClr val="3437E9"/>
                </a:solidFill>
              </a:rPr>
              <a:t>efectivo</a:t>
            </a:r>
            <a:r>
              <a:rPr lang="es-ES_tradnl" sz="4000" kern="0" dirty="0"/>
              <a:t> de cada solución considerada, incluyendo los desembolsos que se realizan en la  Preinversión.</a:t>
            </a:r>
          </a:p>
          <a:p>
            <a:pPr>
              <a:lnSpc>
                <a:spcPct val="90000"/>
              </a:lnSpc>
              <a:buFontTx/>
              <a:buNone/>
              <a:defRPr/>
            </a:pPr>
            <a:endParaRPr lang="es-ES" sz="4000" kern="0" dirty="0"/>
          </a:p>
        </p:txBody>
      </p:sp>
      <p:sp>
        <p:nvSpPr>
          <p:cNvPr id="4" name="Proceso alternativo 4">
            <a:extLst>
              <a:ext uri="{FF2B5EF4-FFF2-40B4-BE49-F238E27FC236}">
                <a16:creationId xmlns:a16="http://schemas.microsoft.com/office/drawing/2014/main" xmlns="" id="{99FA0A3C-E505-4DD5-B965-673CDEBF4BC7}"/>
              </a:ext>
            </a:extLst>
          </p:cNvPr>
          <p:cNvSpPr/>
          <p:nvPr/>
        </p:nvSpPr>
        <p:spPr>
          <a:xfrm>
            <a:off x="275303" y="397788"/>
            <a:ext cx="7757652" cy="99302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FLUJO DE CAJA </a:t>
            </a:r>
            <a:endParaRPr lang="es-ES" sz="2400" b="1" dirty="0">
              <a:solidFill>
                <a:schemeClr val="tx1"/>
              </a:solidFill>
            </a:endParaRPr>
          </a:p>
        </p:txBody>
      </p:sp>
    </p:spTree>
    <p:extLst>
      <p:ext uri="{BB962C8B-B14F-4D97-AF65-F5344CB8AC3E}">
        <p14:creationId xmlns:p14="http://schemas.microsoft.com/office/powerpoint/2010/main" val="1044551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797745" y="2727967"/>
            <a:ext cx="2784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EJECUCIÓN (Inversión)</a:t>
            </a:r>
          </a:p>
        </p:txBody>
      </p:sp>
      <p:sp>
        <p:nvSpPr>
          <p:cNvPr id="157700" name="Text Box 4"/>
          <p:cNvSpPr txBox="1">
            <a:spLocks noChangeArrowheads="1"/>
          </p:cNvSpPr>
          <p:nvPr/>
        </p:nvSpPr>
        <p:spPr bwMode="auto">
          <a:xfrm>
            <a:off x="3170478" y="3185167"/>
            <a:ext cx="2721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Terrenos                 (400)</a:t>
            </a:r>
          </a:p>
        </p:txBody>
      </p:sp>
      <p:sp>
        <p:nvSpPr>
          <p:cNvPr id="157701" name="Text Box 5"/>
          <p:cNvSpPr txBox="1">
            <a:spLocks noChangeArrowheads="1"/>
          </p:cNvSpPr>
          <p:nvPr/>
        </p:nvSpPr>
        <p:spPr bwMode="auto">
          <a:xfrm>
            <a:off x="3194367" y="3595386"/>
            <a:ext cx="2733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Equipos                  (500)</a:t>
            </a:r>
          </a:p>
        </p:txBody>
      </p:sp>
      <p:sp>
        <p:nvSpPr>
          <p:cNvPr id="157702" name="Text Box 6"/>
          <p:cNvSpPr txBox="1">
            <a:spLocks noChangeArrowheads="1"/>
          </p:cNvSpPr>
          <p:nvPr/>
        </p:nvSpPr>
        <p:spPr bwMode="auto">
          <a:xfrm>
            <a:off x="3124289" y="3947167"/>
            <a:ext cx="27671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Construcciones       (800)</a:t>
            </a:r>
          </a:p>
        </p:txBody>
      </p:sp>
      <p:sp>
        <p:nvSpPr>
          <p:cNvPr id="157703" name="Text Box 9"/>
          <p:cNvSpPr txBox="1">
            <a:spLocks noChangeArrowheads="1"/>
          </p:cNvSpPr>
          <p:nvPr/>
        </p:nvSpPr>
        <p:spPr bwMode="auto">
          <a:xfrm>
            <a:off x="813620" y="4266255"/>
            <a:ext cx="4290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OPERACIÓN y/o MANTENIMIENTO</a:t>
            </a:r>
          </a:p>
        </p:txBody>
      </p:sp>
      <p:sp>
        <p:nvSpPr>
          <p:cNvPr id="157704" name="Text Box 10"/>
          <p:cNvSpPr txBox="1">
            <a:spLocks noChangeArrowheads="1"/>
          </p:cNvSpPr>
          <p:nvPr/>
        </p:nvSpPr>
        <p:spPr bwMode="auto">
          <a:xfrm>
            <a:off x="3115583" y="4625902"/>
            <a:ext cx="5834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Ingresos Ventas                      2000   2000   2000   2000</a:t>
            </a:r>
          </a:p>
        </p:txBody>
      </p:sp>
      <p:sp>
        <p:nvSpPr>
          <p:cNvPr id="157705" name="Text Box 11"/>
          <p:cNvSpPr txBox="1">
            <a:spLocks noChangeArrowheads="1"/>
          </p:cNvSpPr>
          <p:nvPr/>
        </p:nvSpPr>
        <p:spPr bwMode="auto">
          <a:xfrm>
            <a:off x="3239145" y="4970708"/>
            <a:ext cx="5583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Beneficios	            	  400    400    400       400</a:t>
            </a:r>
          </a:p>
        </p:txBody>
      </p:sp>
      <p:sp>
        <p:nvSpPr>
          <p:cNvPr id="157706" name="Text Box 12"/>
          <p:cNvSpPr txBox="1">
            <a:spLocks noChangeArrowheads="1"/>
          </p:cNvSpPr>
          <p:nvPr/>
        </p:nvSpPr>
        <p:spPr bwMode="auto">
          <a:xfrm>
            <a:off x="3105751" y="5337727"/>
            <a:ext cx="741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Costos de Operación           (1600)  (1600) (1600) (1600)                                                                                     </a:t>
            </a:r>
          </a:p>
        </p:txBody>
      </p:sp>
      <p:sp>
        <p:nvSpPr>
          <p:cNvPr id="157707" name="Text Box 13"/>
          <p:cNvSpPr txBox="1">
            <a:spLocks noChangeArrowheads="1"/>
          </p:cNvSpPr>
          <p:nvPr/>
        </p:nvSpPr>
        <p:spPr bwMode="auto">
          <a:xfrm>
            <a:off x="1702620" y="5790209"/>
            <a:ext cx="7191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Valor de Salvamento                                                                      500</a:t>
            </a:r>
          </a:p>
        </p:txBody>
      </p:sp>
      <p:sp>
        <p:nvSpPr>
          <p:cNvPr id="157708" name="Text Box 14"/>
          <p:cNvSpPr txBox="1">
            <a:spLocks noChangeArrowheads="1"/>
          </p:cNvSpPr>
          <p:nvPr/>
        </p:nvSpPr>
        <p:spPr bwMode="auto">
          <a:xfrm>
            <a:off x="2266961" y="6271267"/>
            <a:ext cx="6585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FLUJO DE CAJA              (1900)  800     800      800     1300</a:t>
            </a:r>
          </a:p>
        </p:txBody>
      </p:sp>
      <p:sp>
        <p:nvSpPr>
          <p:cNvPr id="157709" name="Text Box 15"/>
          <p:cNvSpPr txBox="1">
            <a:spLocks noChangeArrowheads="1"/>
          </p:cNvSpPr>
          <p:nvPr/>
        </p:nvSpPr>
        <p:spPr bwMode="auto">
          <a:xfrm>
            <a:off x="5353869" y="1330967"/>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0</a:t>
            </a:r>
          </a:p>
        </p:txBody>
      </p:sp>
      <p:sp>
        <p:nvSpPr>
          <p:cNvPr id="157710" name="Text Box 16"/>
          <p:cNvSpPr txBox="1">
            <a:spLocks noChangeArrowheads="1"/>
          </p:cNvSpPr>
          <p:nvPr/>
        </p:nvSpPr>
        <p:spPr bwMode="auto">
          <a:xfrm>
            <a:off x="6268269" y="1365892"/>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1</a:t>
            </a:r>
          </a:p>
        </p:txBody>
      </p:sp>
      <p:sp>
        <p:nvSpPr>
          <p:cNvPr id="157711" name="Text Box 17"/>
          <p:cNvSpPr txBox="1">
            <a:spLocks noChangeArrowheads="1"/>
          </p:cNvSpPr>
          <p:nvPr/>
        </p:nvSpPr>
        <p:spPr bwMode="auto">
          <a:xfrm>
            <a:off x="6954069" y="1365892"/>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2</a:t>
            </a:r>
          </a:p>
        </p:txBody>
      </p:sp>
      <p:sp>
        <p:nvSpPr>
          <p:cNvPr id="157712" name="Text Box 18"/>
          <p:cNvSpPr txBox="1">
            <a:spLocks noChangeArrowheads="1"/>
          </p:cNvSpPr>
          <p:nvPr/>
        </p:nvSpPr>
        <p:spPr bwMode="auto">
          <a:xfrm>
            <a:off x="7792269" y="1365892"/>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3</a:t>
            </a:r>
          </a:p>
        </p:txBody>
      </p:sp>
      <p:sp>
        <p:nvSpPr>
          <p:cNvPr id="157713" name="Text Box 19"/>
          <p:cNvSpPr txBox="1">
            <a:spLocks noChangeArrowheads="1"/>
          </p:cNvSpPr>
          <p:nvPr/>
        </p:nvSpPr>
        <p:spPr bwMode="auto">
          <a:xfrm>
            <a:off x="8509819" y="1365892"/>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b="1" dirty="0"/>
              <a:t>4</a:t>
            </a:r>
          </a:p>
        </p:txBody>
      </p:sp>
      <p:sp>
        <p:nvSpPr>
          <p:cNvPr id="157714" name="Line 20"/>
          <p:cNvSpPr>
            <a:spLocks noChangeShapeType="1"/>
          </p:cNvSpPr>
          <p:nvPr/>
        </p:nvSpPr>
        <p:spPr bwMode="auto">
          <a:xfrm>
            <a:off x="5004619" y="1746892"/>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sz="1600"/>
          </a:p>
        </p:txBody>
      </p:sp>
      <p:sp>
        <p:nvSpPr>
          <p:cNvPr id="157715" name="Line 21"/>
          <p:cNvSpPr>
            <a:spLocks noChangeShapeType="1"/>
          </p:cNvSpPr>
          <p:nvPr/>
        </p:nvSpPr>
        <p:spPr bwMode="auto">
          <a:xfrm>
            <a:off x="5919019" y="1518292"/>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sz="1600"/>
          </a:p>
        </p:txBody>
      </p:sp>
      <p:sp>
        <p:nvSpPr>
          <p:cNvPr id="157716" name="Line 22"/>
          <p:cNvSpPr>
            <a:spLocks noChangeShapeType="1"/>
          </p:cNvSpPr>
          <p:nvPr/>
        </p:nvSpPr>
        <p:spPr bwMode="auto">
          <a:xfrm>
            <a:off x="6715432" y="1632622"/>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sz="1600"/>
          </a:p>
        </p:txBody>
      </p:sp>
      <p:sp>
        <p:nvSpPr>
          <p:cNvPr id="157717" name="Line 23"/>
          <p:cNvSpPr>
            <a:spLocks noChangeShapeType="1"/>
          </p:cNvSpPr>
          <p:nvPr/>
        </p:nvSpPr>
        <p:spPr bwMode="auto">
          <a:xfrm>
            <a:off x="7484806" y="1644120"/>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sz="1600"/>
          </a:p>
        </p:txBody>
      </p:sp>
      <p:sp>
        <p:nvSpPr>
          <p:cNvPr id="157718" name="Line 24"/>
          <p:cNvSpPr>
            <a:spLocks noChangeShapeType="1"/>
          </p:cNvSpPr>
          <p:nvPr/>
        </p:nvSpPr>
        <p:spPr bwMode="auto">
          <a:xfrm>
            <a:off x="8199843" y="1951710"/>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sz="1600"/>
          </a:p>
        </p:txBody>
      </p:sp>
      <p:sp>
        <p:nvSpPr>
          <p:cNvPr id="157719" name="Text Box 25"/>
          <p:cNvSpPr txBox="1">
            <a:spLocks noChangeArrowheads="1"/>
          </p:cNvSpPr>
          <p:nvPr/>
        </p:nvSpPr>
        <p:spPr bwMode="auto">
          <a:xfrm>
            <a:off x="827907" y="1770705"/>
            <a:ext cx="20409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PREINVERSION</a:t>
            </a:r>
          </a:p>
        </p:txBody>
      </p:sp>
      <p:sp>
        <p:nvSpPr>
          <p:cNvPr id="157720" name="Text Box 26"/>
          <p:cNvSpPr txBox="1">
            <a:spLocks noChangeArrowheads="1"/>
          </p:cNvSpPr>
          <p:nvPr/>
        </p:nvSpPr>
        <p:spPr bwMode="auto">
          <a:xfrm>
            <a:off x="3143900" y="2234026"/>
            <a:ext cx="27751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dirty="0"/>
              <a:t>Estudios                  (200)</a:t>
            </a:r>
          </a:p>
        </p:txBody>
      </p:sp>
      <p:sp>
        <p:nvSpPr>
          <p:cNvPr id="25" name="Proceso alternativo 4">
            <a:extLst>
              <a:ext uri="{FF2B5EF4-FFF2-40B4-BE49-F238E27FC236}">
                <a16:creationId xmlns:a16="http://schemas.microsoft.com/office/drawing/2014/main" xmlns="" id="{77B3D20E-366C-429D-9687-62F229442530}"/>
              </a:ext>
            </a:extLst>
          </p:cNvPr>
          <p:cNvSpPr/>
          <p:nvPr/>
        </p:nvSpPr>
        <p:spPr>
          <a:xfrm>
            <a:off x="275303" y="397788"/>
            <a:ext cx="7757652" cy="71028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FLUJO DE CAJA </a:t>
            </a:r>
            <a:endParaRPr lang="es-ES" sz="2400" b="1" dirty="0">
              <a:solidFill>
                <a:schemeClr val="tx1"/>
              </a:solidFill>
            </a:endParaRPr>
          </a:p>
        </p:txBody>
      </p:sp>
    </p:spTree>
    <p:extLst>
      <p:ext uri="{BB962C8B-B14F-4D97-AF65-F5344CB8AC3E}">
        <p14:creationId xmlns:p14="http://schemas.microsoft.com/office/powerpoint/2010/main" val="4020326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192F07AC-2F65-48EA-9AE4-2735C2D59629}"/>
              </a:ext>
            </a:extLst>
          </p:cNvPr>
          <p:cNvPicPr>
            <a:picLocks noChangeAspect="1"/>
          </p:cNvPicPr>
          <p:nvPr/>
        </p:nvPicPr>
        <p:blipFill>
          <a:blip r:embed="rId2"/>
          <a:stretch>
            <a:fillRect/>
          </a:stretch>
        </p:blipFill>
        <p:spPr>
          <a:xfrm>
            <a:off x="5753850" y="3665854"/>
            <a:ext cx="5759724" cy="2647873"/>
          </a:xfrm>
          <a:prstGeom prst="rect">
            <a:avLst/>
          </a:prstGeom>
        </p:spPr>
      </p:pic>
      <p:pic>
        <p:nvPicPr>
          <p:cNvPr id="5" name="Imagen 4">
            <a:extLst>
              <a:ext uri="{FF2B5EF4-FFF2-40B4-BE49-F238E27FC236}">
                <a16:creationId xmlns:a16="http://schemas.microsoft.com/office/drawing/2014/main" xmlns="" id="{FA3BBBE6-F715-40D8-861F-EB919931696E}"/>
              </a:ext>
            </a:extLst>
          </p:cNvPr>
          <p:cNvPicPr>
            <a:picLocks noChangeAspect="1"/>
          </p:cNvPicPr>
          <p:nvPr/>
        </p:nvPicPr>
        <p:blipFill>
          <a:blip r:embed="rId3"/>
          <a:stretch>
            <a:fillRect/>
          </a:stretch>
        </p:blipFill>
        <p:spPr>
          <a:xfrm>
            <a:off x="372812" y="1400444"/>
            <a:ext cx="5898772" cy="2834269"/>
          </a:xfrm>
          <a:prstGeom prst="rect">
            <a:avLst/>
          </a:prstGeom>
        </p:spPr>
      </p:pic>
      <p:sp>
        <p:nvSpPr>
          <p:cNvPr id="8" name="Proceso alternativo 4">
            <a:extLst>
              <a:ext uri="{FF2B5EF4-FFF2-40B4-BE49-F238E27FC236}">
                <a16:creationId xmlns:a16="http://schemas.microsoft.com/office/drawing/2014/main" xmlns="" id="{02E1D251-D527-4A83-A8EE-C5CBC8F1930D}"/>
              </a:ext>
            </a:extLst>
          </p:cNvPr>
          <p:cNvSpPr/>
          <p:nvPr/>
        </p:nvSpPr>
        <p:spPr>
          <a:xfrm>
            <a:off x="372812" y="280913"/>
            <a:ext cx="7757652" cy="92845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REPRESENTACIÓN GRÁFICA DEL FLUJO DE CAJA </a:t>
            </a:r>
            <a:endParaRPr lang="es-ES" b="1" dirty="0">
              <a:solidFill>
                <a:schemeClr val="tx1"/>
              </a:solidFill>
            </a:endParaRPr>
          </a:p>
        </p:txBody>
      </p:sp>
    </p:spTree>
    <p:extLst>
      <p:ext uri="{BB962C8B-B14F-4D97-AF65-F5344CB8AC3E}">
        <p14:creationId xmlns:p14="http://schemas.microsoft.com/office/powerpoint/2010/main" val="2788187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68796" y="1186771"/>
            <a:ext cx="8359380" cy="857256"/>
          </a:xfrm>
          <a:prstGeom prst="roundRect">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4800" b="1" dirty="0">
                <a:ln w="0"/>
                <a:solidFill>
                  <a:schemeClr val="tx1"/>
                </a:solidFill>
                <a:effectLst>
                  <a:outerShdw blurRad="38100" dist="19050" dir="2700000" algn="tl" rotWithShape="0">
                    <a:schemeClr val="dk1">
                      <a:alpha val="40000"/>
                    </a:schemeClr>
                  </a:outerShdw>
                </a:effectLst>
              </a:rPr>
              <a:t>PLANEAR  ES  PROYECTAR</a:t>
            </a:r>
            <a:endParaRPr lang="es-ES" sz="4800" b="1" dirty="0">
              <a:ln w="0"/>
              <a:solidFill>
                <a:schemeClr val="tx1"/>
              </a:solidFill>
              <a:effectLst>
                <a:outerShdw blurRad="38100" dist="19050" dir="2700000" algn="tl" rotWithShape="0">
                  <a:schemeClr val="dk1">
                    <a:alpha val="40000"/>
                  </a:schemeClr>
                </a:outerShdw>
              </a:effectLst>
            </a:endParaRPr>
          </a:p>
        </p:txBody>
      </p:sp>
      <p:sp>
        <p:nvSpPr>
          <p:cNvPr id="5" name="4 Proceso alternativo"/>
          <p:cNvSpPr/>
          <p:nvPr/>
        </p:nvSpPr>
        <p:spPr>
          <a:xfrm>
            <a:off x="3634389" y="3074896"/>
            <a:ext cx="8359380" cy="2202712"/>
          </a:xfrm>
          <a:prstGeom prst="flowChartAlternateProcess">
            <a:avLst/>
          </a:prstGeom>
          <a:noFill/>
          <a:ln w="38100">
            <a:solidFill>
              <a:srgbClr val="591DEF"/>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s-ES" sz="3200" dirty="0">
                <a:solidFill>
                  <a:schemeClr val="tx1"/>
                </a:solidFill>
              </a:rPr>
              <a:t>“LA PLANIFICACIÓN A LARGO PLAZO  NO ES PENSAR EN DECISIONES FUTURAS, SINO EN EL FUTURO DE LAS DECISIONES PRESENTES”</a:t>
            </a:r>
          </a:p>
          <a:p>
            <a:pPr algn="ctr" eaLnBrk="1" hangingPunct="1">
              <a:defRPr/>
            </a:pPr>
            <a:endParaRPr lang="es-ES" sz="1400" dirty="0">
              <a:solidFill>
                <a:schemeClr val="tx1"/>
              </a:solidFill>
            </a:endParaRPr>
          </a:p>
          <a:p>
            <a:pPr algn="ctr" eaLnBrk="1" hangingPunct="1">
              <a:defRPr/>
            </a:pPr>
            <a:r>
              <a:rPr lang="es-ES" sz="1400" dirty="0">
                <a:solidFill>
                  <a:schemeClr val="tx1"/>
                </a:solidFill>
              </a:rPr>
              <a:t>(PETER DUCKER)</a:t>
            </a:r>
            <a:r>
              <a:rPr lang="es-ES" sz="1400" dirty="0"/>
              <a:t>)</a:t>
            </a:r>
          </a:p>
        </p:txBody>
      </p:sp>
    </p:spTree>
    <p:extLst>
      <p:ext uri="{BB962C8B-B14F-4D97-AF65-F5344CB8AC3E}">
        <p14:creationId xmlns:p14="http://schemas.microsoft.com/office/powerpoint/2010/main" val="595716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7" name="Rectangle 3"/>
          <p:cNvSpPr>
            <a:spLocks noGrp="1" noChangeArrowheads="1"/>
          </p:cNvSpPr>
          <p:nvPr>
            <p:ph type="body" idx="1"/>
          </p:nvPr>
        </p:nvSpPr>
        <p:spPr>
          <a:xfrm>
            <a:off x="1528916" y="2644878"/>
            <a:ext cx="9134168" cy="3144562"/>
          </a:xfrm>
        </p:spPr>
        <p:txBody>
          <a:bodyPr>
            <a:normAutofit/>
          </a:bodyPr>
          <a:lstStyle/>
          <a:p>
            <a:pPr marL="0" indent="0">
              <a:buNone/>
              <a:defRPr/>
            </a:pPr>
            <a:r>
              <a:rPr lang="es-ES" sz="3500" dirty="0"/>
              <a:t>Los ingresos de la alternativa se clasifican en: </a:t>
            </a:r>
          </a:p>
          <a:p>
            <a:pPr lvl="1">
              <a:defRPr/>
            </a:pPr>
            <a:r>
              <a:rPr lang="es-ES" sz="3500" b="1" dirty="0"/>
              <a:t>Ingresos por Ventas</a:t>
            </a:r>
            <a:endParaRPr lang="es-ES" sz="3500" dirty="0"/>
          </a:p>
          <a:p>
            <a:pPr lvl="1">
              <a:defRPr/>
            </a:pPr>
            <a:r>
              <a:rPr lang="es-ES" sz="3500" b="1" dirty="0"/>
              <a:t>Valor de Salvamento</a:t>
            </a:r>
          </a:p>
          <a:p>
            <a:pPr lvl="1">
              <a:defRPr/>
            </a:pPr>
            <a:r>
              <a:rPr lang="es-ES" sz="3500" b="1" dirty="0"/>
              <a:t>Beneficios generados por la Alternativa</a:t>
            </a:r>
          </a:p>
          <a:p>
            <a:pPr lvl="2">
              <a:defRPr/>
            </a:pPr>
            <a:endParaRPr lang="es-ES" sz="3200" b="1" dirty="0"/>
          </a:p>
        </p:txBody>
      </p:sp>
      <p:sp>
        <p:nvSpPr>
          <p:cNvPr id="5" name="Proceso alternativo 4">
            <a:extLst>
              <a:ext uri="{FF2B5EF4-FFF2-40B4-BE49-F238E27FC236}">
                <a16:creationId xmlns:a16="http://schemas.microsoft.com/office/drawing/2014/main" xmlns="" id="{098C0382-5D50-447E-89C1-B2A34A90BEBF}"/>
              </a:ext>
            </a:extLst>
          </p:cNvPr>
          <p:cNvSpPr/>
          <p:nvPr/>
        </p:nvSpPr>
        <p:spPr>
          <a:xfrm>
            <a:off x="1784556" y="1172493"/>
            <a:ext cx="8299239" cy="92845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rPr>
              <a:t>CUANTIFICACIÓN Y VALORACIÓN DE INGRESOS </a:t>
            </a:r>
            <a:endParaRPr lang="es-ES" sz="3200" b="1" dirty="0">
              <a:solidFill>
                <a:schemeClr val="tx1"/>
              </a:solidFill>
            </a:endParaRPr>
          </a:p>
        </p:txBody>
      </p:sp>
    </p:spTree>
    <p:extLst>
      <p:ext uri="{BB962C8B-B14F-4D97-AF65-F5344CB8AC3E}">
        <p14:creationId xmlns:p14="http://schemas.microsoft.com/office/powerpoint/2010/main" val="89587427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41 Conector recto de flecha"/>
          <p:cNvCxnSpPr>
            <a:stCxn id="23" idx="2"/>
          </p:cNvCxnSpPr>
          <p:nvPr/>
        </p:nvCxnSpPr>
        <p:spPr bwMode="auto">
          <a:xfrm flipV="1">
            <a:off x="4283075" y="1773238"/>
            <a:ext cx="0" cy="1136650"/>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43" name="42 Conector recto de flecha"/>
          <p:cNvCxnSpPr/>
          <p:nvPr/>
        </p:nvCxnSpPr>
        <p:spPr bwMode="auto">
          <a:xfrm flipV="1">
            <a:off x="5159375" y="1844675"/>
            <a:ext cx="0" cy="1138238"/>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44" name="43 Conector recto de flecha"/>
          <p:cNvCxnSpPr/>
          <p:nvPr/>
        </p:nvCxnSpPr>
        <p:spPr bwMode="auto">
          <a:xfrm flipV="1">
            <a:off x="6024563" y="1844675"/>
            <a:ext cx="0" cy="1138238"/>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45" name="44 Conector recto de flecha"/>
          <p:cNvCxnSpPr/>
          <p:nvPr/>
        </p:nvCxnSpPr>
        <p:spPr bwMode="auto">
          <a:xfrm flipV="1">
            <a:off x="6888163" y="1844675"/>
            <a:ext cx="0" cy="1138238"/>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46" name="45 Conector recto de flecha"/>
          <p:cNvCxnSpPr/>
          <p:nvPr/>
        </p:nvCxnSpPr>
        <p:spPr bwMode="auto">
          <a:xfrm flipV="1">
            <a:off x="7824788" y="1844675"/>
            <a:ext cx="0" cy="1138238"/>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3" name="2 Conector recto de flecha"/>
          <p:cNvCxnSpPr/>
          <p:nvPr/>
        </p:nvCxnSpPr>
        <p:spPr bwMode="auto">
          <a:xfrm>
            <a:off x="3359150" y="2997201"/>
            <a:ext cx="0" cy="143986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4" name="3 CuadroTexto"/>
          <p:cNvSpPr txBox="1">
            <a:spLocks noChangeArrowheads="1"/>
          </p:cNvSpPr>
          <p:nvPr/>
        </p:nvSpPr>
        <p:spPr bwMode="auto">
          <a:xfrm>
            <a:off x="3036888" y="5100639"/>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180</a:t>
            </a:r>
          </a:p>
        </p:txBody>
      </p:sp>
      <p:sp>
        <p:nvSpPr>
          <p:cNvPr id="5" name="4 CuadroTexto"/>
          <p:cNvSpPr txBox="1">
            <a:spLocks noChangeArrowheads="1"/>
          </p:cNvSpPr>
          <p:nvPr/>
        </p:nvSpPr>
        <p:spPr bwMode="auto">
          <a:xfrm>
            <a:off x="3227389" y="4724401"/>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20</a:t>
            </a:r>
          </a:p>
        </p:txBody>
      </p:sp>
      <p:sp>
        <p:nvSpPr>
          <p:cNvPr id="6" name="5 CuadroTexto"/>
          <p:cNvSpPr txBox="1">
            <a:spLocks noChangeArrowheads="1"/>
          </p:cNvSpPr>
          <p:nvPr/>
        </p:nvSpPr>
        <p:spPr bwMode="auto">
          <a:xfrm>
            <a:off x="3071813" y="5661026"/>
            <a:ext cx="646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200</a:t>
            </a:r>
          </a:p>
        </p:txBody>
      </p:sp>
      <p:cxnSp>
        <p:nvCxnSpPr>
          <p:cNvPr id="8" name="7 Conector recto"/>
          <p:cNvCxnSpPr>
            <a:cxnSpLocks noChangeShapeType="1"/>
          </p:cNvCxnSpPr>
          <p:nvPr/>
        </p:nvCxnSpPr>
        <p:spPr bwMode="auto">
          <a:xfrm>
            <a:off x="2855913" y="5589588"/>
            <a:ext cx="122396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 name="8 CuadroTexto"/>
          <p:cNvSpPr txBox="1">
            <a:spLocks noChangeArrowheads="1"/>
          </p:cNvSpPr>
          <p:nvPr/>
        </p:nvSpPr>
        <p:spPr bwMode="auto">
          <a:xfrm>
            <a:off x="1797050" y="5084763"/>
            <a:ext cx="134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Inversión</a:t>
            </a:r>
          </a:p>
        </p:txBody>
      </p:sp>
      <p:sp>
        <p:nvSpPr>
          <p:cNvPr id="10" name="9 CuadroTexto"/>
          <p:cNvSpPr txBox="1">
            <a:spLocks noChangeArrowheads="1"/>
          </p:cNvSpPr>
          <p:nvPr/>
        </p:nvSpPr>
        <p:spPr bwMode="auto">
          <a:xfrm>
            <a:off x="1919289" y="6122988"/>
            <a:ext cx="4078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3 Aulas x 40 niños = 120 Niños</a:t>
            </a:r>
          </a:p>
        </p:txBody>
      </p:sp>
      <p:sp>
        <p:nvSpPr>
          <p:cNvPr id="11" name="10 CuadroTexto"/>
          <p:cNvSpPr txBox="1">
            <a:spLocks noChangeArrowheads="1"/>
          </p:cNvSpPr>
          <p:nvPr/>
        </p:nvSpPr>
        <p:spPr bwMode="auto">
          <a:xfrm>
            <a:off x="1766888" y="4511676"/>
            <a:ext cx="1350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1800"/>
              <a:t>Preinversión</a:t>
            </a:r>
          </a:p>
          <a:p>
            <a:pPr>
              <a:spcBef>
                <a:spcPct val="0"/>
              </a:spcBef>
              <a:buFontTx/>
              <a:buNone/>
            </a:pPr>
            <a:r>
              <a:rPr lang="es-CO" sz="1800"/>
              <a:t>(Estudios)</a:t>
            </a:r>
          </a:p>
        </p:txBody>
      </p:sp>
      <p:sp>
        <p:nvSpPr>
          <p:cNvPr id="12" name="11 CuadroTexto"/>
          <p:cNvSpPr txBox="1">
            <a:spLocks noChangeArrowheads="1"/>
          </p:cNvSpPr>
          <p:nvPr/>
        </p:nvSpPr>
        <p:spPr bwMode="auto">
          <a:xfrm>
            <a:off x="8472489" y="2997201"/>
            <a:ext cx="2192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b="1"/>
              <a:t>Horizonte</a:t>
            </a:r>
          </a:p>
          <a:p>
            <a:pPr>
              <a:spcBef>
                <a:spcPct val="0"/>
              </a:spcBef>
              <a:buFontTx/>
              <a:buNone/>
            </a:pPr>
            <a:r>
              <a:rPr lang="es-CO" sz="2400" b="1"/>
              <a:t>de Evaluación?</a:t>
            </a:r>
          </a:p>
        </p:txBody>
      </p:sp>
      <p:cxnSp>
        <p:nvCxnSpPr>
          <p:cNvPr id="14" name="13 Conector recto"/>
          <p:cNvCxnSpPr>
            <a:cxnSpLocks noChangeShapeType="1"/>
          </p:cNvCxnSpPr>
          <p:nvPr/>
        </p:nvCxnSpPr>
        <p:spPr bwMode="auto">
          <a:xfrm>
            <a:off x="3359150" y="2997200"/>
            <a:ext cx="44656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15 Conector recto"/>
          <p:cNvCxnSpPr>
            <a:cxnSpLocks noChangeShapeType="1"/>
          </p:cNvCxnSpPr>
          <p:nvPr/>
        </p:nvCxnSpPr>
        <p:spPr bwMode="auto">
          <a:xfrm>
            <a:off x="4295775" y="2924175"/>
            <a:ext cx="0" cy="2174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16 Conector recto"/>
          <p:cNvCxnSpPr>
            <a:cxnSpLocks noChangeShapeType="1"/>
          </p:cNvCxnSpPr>
          <p:nvPr/>
        </p:nvCxnSpPr>
        <p:spPr bwMode="auto">
          <a:xfrm>
            <a:off x="5159375" y="2924175"/>
            <a:ext cx="0" cy="2174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17 Conector recto"/>
          <p:cNvCxnSpPr>
            <a:cxnSpLocks noChangeShapeType="1"/>
          </p:cNvCxnSpPr>
          <p:nvPr/>
        </p:nvCxnSpPr>
        <p:spPr bwMode="auto">
          <a:xfrm>
            <a:off x="6024563" y="2924175"/>
            <a:ext cx="0" cy="2174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18 Conector recto"/>
          <p:cNvCxnSpPr>
            <a:cxnSpLocks noChangeShapeType="1"/>
          </p:cNvCxnSpPr>
          <p:nvPr/>
        </p:nvCxnSpPr>
        <p:spPr bwMode="auto">
          <a:xfrm>
            <a:off x="6888163" y="2924175"/>
            <a:ext cx="0" cy="2174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 name="19 Conector recto"/>
          <p:cNvCxnSpPr>
            <a:cxnSpLocks noChangeShapeType="1"/>
          </p:cNvCxnSpPr>
          <p:nvPr/>
        </p:nvCxnSpPr>
        <p:spPr bwMode="auto">
          <a:xfrm>
            <a:off x="7824788" y="2924175"/>
            <a:ext cx="0" cy="2174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21 CuadroTexto"/>
          <p:cNvSpPr txBox="1">
            <a:spLocks noChangeArrowheads="1"/>
          </p:cNvSpPr>
          <p:nvPr/>
        </p:nvSpPr>
        <p:spPr bwMode="auto">
          <a:xfrm>
            <a:off x="3216275" y="25654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0</a:t>
            </a:r>
          </a:p>
        </p:txBody>
      </p:sp>
      <p:sp>
        <p:nvSpPr>
          <p:cNvPr id="23" name="22 CuadroTexto"/>
          <p:cNvSpPr txBox="1">
            <a:spLocks noChangeArrowheads="1"/>
          </p:cNvSpPr>
          <p:nvPr/>
        </p:nvSpPr>
        <p:spPr bwMode="auto">
          <a:xfrm>
            <a:off x="4127500" y="2509838"/>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a:t>
            </a:r>
          </a:p>
        </p:txBody>
      </p:sp>
      <p:sp>
        <p:nvSpPr>
          <p:cNvPr id="24" name="23 CuadroTexto"/>
          <p:cNvSpPr txBox="1">
            <a:spLocks noChangeArrowheads="1"/>
          </p:cNvSpPr>
          <p:nvPr/>
        </p:nvSpPr>
        <p:spPr bwMode="auto">
          <a:xfrm>
            <a:off x="4991100" y="2524125"/>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2</a:t>
            </a:r>
          </a:p>
        </p:txBody>
      </p:sp>
      <p:sp>
        <p:nvSpPr>
          <p:cNvPr id="25" name="24 CuadroTexto"/>
          <p:cNvSpPr txBox="1">
            <a:spLocks noChangeArrowheads="1"/>
          </p:cNvSpPr>
          <p:nvPr/>
        </p:nvSpPr>
        <p:spPr bwMode="auto">
          <a:xfrm>
            <a:off x="5854700" y="25654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3</a:t>
            </a:r>
          </a:p>
        </p:txBody>
      </p:sp>
      <p:sp>
        <p:nvSpPr>
          <p:cNvPr id="26" name="25 CuadroTexto"/>
          <p:cNvSpPr txBox="1">
            <a:spLocks noChangeArrowheads="1"/>
          </p:cNvSpPr>
          <p:nvPr/>
        </p:nvSpPr>
        <p:spPr bwMode="auto">
          <a:xfrm>
            <a:off x="6719889" y="25654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4</a:t>
            </a:r>
          </a:p>
        </p:txBody>
      </p:sp>
      <p:sp>
        <p:nvSpPr>
          <p:cNvPr id="27" name="26 CuadroTexto"/>
          <p:cNvSpPr txBox="1">
            <a:spLocks noChangeArrowheads="1"/>
          </p:cNvSpPr>
          <p:nvPr/>
        </p:nvSpPr>
        <p:spPr bwMode="auto">
          <a:xfrm>
            <a:off x="7680325" y="25654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5</a:t>
            </a:r>
          </a:p>
        </p:txBody>
      </p:sp>
      <p:cxnSp>
        <p:nvCxnSpPr>
          <p:cNvPr id="29" name="28 Conector recto de flecha"/>
          <p:cNvCxnSpPr/>
          <p:nvPr/>
        </p:nvCxnSpPr>
        <p:spPr bwMode="auto">
          <a:xfrm>
            <a:off x="4283075" y="3033713"/>
            <a:ext cx="0" cy="97155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29 Conector recto de flecha"/>
          <p:cNvCxnSpPr/>
          <p:nvPr/>
        </p:nvCxnSpPr>
        <p:spPr bwMode="auto">
          <a:xfrm>
            <a:off x="5159375" y="3033713"/>
            <a:ext cx="0" cy="97155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1" name="30 Conector recto de flecha"/>
          <p:cNvCxnSpPr/>
          <p:nvPr/>
        </p:nvCxnSpPr>
        <p:spPr bwMode="auto">
          <a:xfrm>
            <a:off x="6024563" y="3068639"/>
            <a:ext cx="0" cy="973137"/>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2" name="31 Conector recto de flecha"/>
          <p:cNvCxnSpPr/>
          <p:nvPr/>
        </p:nvCxnSpPr>
        <p:spPr bwMode="auto">
          <a:xfrm>
            <a:off x="6888163" y="3068639"/>
            <a:ext cx="0" cy="973137"/>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3" name="32 Conector recto de flecha"/>
          <p:cNvCxnSpPr/>
          <p:nvPr/>
        </p:nvCxnSpPr>
        <p:spPr bwMode="auto">
          <a:xfrm>
            <a:off x="7824788" y="3068639"/>
            <a:ext cx="0" cy="973137"/>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34" name="33 CuadroTexto"/>
          <p:cNvSpPr txBox="1">
            <a:spLocks noChangeArrowheads="1"/>
          </p:cNvSpPr>
          <p:nvPr/>
        </p:nvSpPr>
        <p:spPr bwMode="auto">
          <a:xfrm>
            <a:off x="4008439" y="4005263"/>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120</a:t>
            </a:r>
          </a:p>
        </p:txBody>
      </p:sp>
      <p:sp>
        <p:nvSpPr>
          <p:cNvPr id="35" name="34 CuadroTexto"/>
          <p:cNvSpPr txBox="1">
            <a:spLocks noChangeArrowheads="1"/>
          </p:cNvSpPr>
          <p:nvPr/>
        </p:nvSpPr>
        <p:spPr bwMode="auto">
          <a:xfrm>
            <a:off x="4878388" y="4005263"/>
            <a:ext cx="56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120</a:t>
            </a:r>
          </a:p>
        </p:txBody>
      </p:sp>
      <p:sp>
        <p:nvSpPr>
          <p:cNvPr id="36" name="35 CuadroTexto"/>
          <p:cNvSpPr txBox="1">
            <a:spLocks noChangeArrowheads="1"/>
          </p:cNvSpPr>
          <p:nvPr/>
        </p:nvSpPr>
        <p:spPr bwMode="auto">
          <a:xfrm>
            <a:off x="5741988" y="4005263"/>
            <a:ext cx="56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120</a:t>
            </a:r>
          </a:p>
        </p:txBody>
      </p:sp>
      <p:sp>
        <p:nvSpPr>
          <p:cNvPr id="37" name="36 CuadroTexto"/>
          <p:cNvSpPr txBox="1">
            <a:spLocks noChangeArrowheads="1"/>
          </p:cNvSpPr>
          <p:nvPr/>
        </p:nvSpPr>
        <p:spPr bwMode="auto">
          <a:xfrm>
            <a:off x="6607176" y="4005263"/>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120</a:t>
            </a:r>
          </a:p>
        </p:txBody>
      </p:sp>
      <p:sp>
        <p:nvSpPr>
          <p:cNvPr id="38" name="37 CuadroTexto"/>
          <p:cNvSpPr txBox="1">
            <a:spLocks noChangeArrowheads="1"/>
          </p:cNvSpPr>
          <p:nvPr/>
        </p:nvSpPr>
        <p:spPr bwMode="auto">
          <a:xfrm>
            <a:off x="7542213" y="4005263"/>
            <a:ext cx="56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000"/>
              <a:t>120</a:t>
            </a:r>
          </a:p>
        </p:txBody>
      </p:sp>
      <p:sp>
        <p:nvSpPr>
          <p:cNvPr id="39" name="38 CuadroTexto"/>
          <p:cNvSpPr txBox="1">
            <a:spLocks noChangeArrowheads="1"/>
          </p:cNvSpPr>
          <p:nvPr/>
        </p:nvSpPr>
        <p:spPr bwMode="auto">
          <a:xfrm>
            <a:off x="4779964" y="4371975"/>
            <a:ext cx="2027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Operación y/o</a:t>
            </a:r>
          </a:p>
          <a:p>
            <a:pPr>
              <a:spcBef>
                <a:spcPct val="0"/>
              </a:spcBef>
              <a:buFontTx/>
              <a:buNone/>
            </a:pPr>
            <a:r>
              <a:rPr lang="es-CO" sz="2400"/>
              <a:t>mantenimiento</a:t>
            </a:r>
          </a:p>
        </p:txBody>
      </p:sp>
      <p:sp>
        <p:nvSpPr>
          <p:cNvPr id="40" name="39 CuadroTexto"/>
          <p:cNvSpPr txBox="1">
            <a:spLocks noChangeArrowheads="1"/>
          </p:cNvSpPr>
          <p:nvPr/>
        </p:nvSpPr>
        <p:spPr bwMode="auto">
          <a:xfrm>
            <a:off x="2055813" y="3413126"/>
            <a:ext cx="1204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b="1"/>
              <a:t>Egresos</a:t>
            </a:r>
          </a:p>
        </p:txBody>
      </p:sp>
      <p:sp>
        <p:nvSpPr>
          <p:cNvPr id="47" name="46 CuadroTexto"/>
          <p:cNvSpPr txBox="1">
            <a:spLocks noChangeArrowheads="1"/>
          </p:cNvSpPr>
          <p:nvPr/>
        </p:nvSpPr>
        <p:spPr bwMode="auto">
          <a:xfrm>
            <a:off x="4010026" y="1341439"/>
            <a:ext cx="646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600</a:t>
            </a:r>
          </a:p>
        </p:txBody>
      </p:sp>
      <p:sp>
        <p:nvSpPr>
          <p:cNvPr id="48" name="47 CuadroTexto"/>
          <p:cNvSpPr txBox="1">
            <a:spLocks noChangeArrowheads="1"/>
          </p:cNvSpPr>
          <p:nvPr/>
        </p:nvSpPr>
        <p:spPr bwMode="auto">
          <a:xfrm>
            <a:off x="4802188" y="1341439"/>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600</a:t>
            </a:r>
          </a:p>
        </p:txBody>
      </p:sp>
      <p:sp>
        <p:nvSpPr>
          <p:cNvPr id="49" name="48 CuadroTexto"/>
          <p:cNvSpPr txBox="1">
            <a:spLocks noChangeArrowheads="1"/>
          </p:cNvSpPr>
          <p:nvPr/>
        </p:nvSpPr>
        <p:spPr bwMode="auto">
          <a:xfrm>
            <a:off x="5594351" y="1341439"/>
            <a:ext cx="646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600</a:t>
            </a:r>
          </a:p>
        </p:txBody>
      </p:sp>
      <p:sp>
        <p:nvSpPr>
          <p:cNvPr id="50" name="49 CuadroTexto"/>
          <p:cNvSpPr txBox="1">
            <a:spLocks noChangeArrowheads="1"/>
          </p:cNvSpPr>
          <p:nvPr/>
        </p:nvSpPr>
        <p:spPr bwMode="auto">
          <a:xfrm>
            <a:off x="6529388" y="1341439"/>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600</a:t>
            </a:r>
          </a:p>
        </p:txBody>
      </p:sp>
      <p:sp>
        <p:nvSpPr>
          <p:cNvPr id="51" name="50 CuadroTexto"/>
          <p:cNvSpPr txBox="1">
            <a:spLocks noChangeArrowheads="1"/>
          </p:cNvSpPr>
          <p:nvPr/>
        </p:nvSpPr>
        <p:spPr bwMode="auto">
          <a:xfrm>
            <a:off x="7466013" y="1341439"/>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600</a:t>
            </a:r>
          </a:p>
        </p:txBody>
      </p:sp>
      <p:sp>
        <p:nvSpPr>
          <p:cNvPr id="52" name="51 CuadroTexto"/>
          <p:cNvSpPr txBox="1">
            <a:spLocks noChangeArrowheads="1"/>
          </p:cNvSpPr>
          <p:nvPr/>
        </p:nvSpPr>
        <p:spPr bwMode="auto">
          <a:xfrm>
            <a:off x="8747125" y="1336676"/>
            <a:ext cx="1500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Beneficios</a:t>
            </a:r>
          </a:p>
        </p:txBody>
      </p:sp>
      <p:sp>
        <p:nvSpPr>
          <p:cNvPr id="53" name="52 CuadroTexto"/>
          <p:cNvSpPr txBox="1">
            <a:spLocks noChangeArrowheads="1"/>
          </p:cNvSpPr>
          <p:nvPr/>
        </p:nvSpPr>
        <p:spPr bwMode="auto">
          <a:xfrm>
            <a:off x="8759825" y="1814513"/>
            <a:ext cx="1004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Ventas</a:t>
            </a:r>
          </a:p>
        </p:txBody>
      </p:sp>
      <p:sp>
        <p:nvSpPr>
          <p:cNvPr id="54" name="53 CuadroTexto"/>
          <p:cNvSpPr txBox="1">
            <a:spLocks noChangeArrowheads="1"/>
          </p:cNvSpPr>
          <p:nvPr/>
        </p:nvSpPr>
        <p:spPr bwMode="auto">
          <a:xfrm>
            <a:off x="8759826" y="2247901"/>
            <a:ext cx="163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Valor de </a:t>
            </a:r>
          </a:p>
          <a:p>
            <a:pPr>
              <a:spcBef>
                <a:spcPct val="0"/>
              </a:spcBef>
              <a:buFontTx/>
              <a:buNone/>
            </a:pPr>
            <a:r>
              <a:rPr lang="es-CO" sz="2400">
                <a:solidFill>
                  <a:srgbClr val="FF0000"/>
                </a:solidFill>
              </a:rPr>
              <a:t>Salvamento</a:t>
            </a:r>
          </a:p>
        </p:txBody>
      </p:sp>
      <p:cxnSp>
        <p:nvCxnSpPr>
          <p:cNvPr id="56" name="55 Conector recto de flecha"/>
          <p:cNvCxnSpPr/>
          <p:nvPr/>
        </p:nvCxnSpPr>
        <p:spPr bwMode="auto">
          <a:xfrm flipV="1">
            <a:off x="7993063" y="2341564"/>
            <a:ext cx="0" cy="623887"/>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57" name="56 CuadroTexto"/>
          <p:cNvSpPr txBox="1">
            <a:spLocks noChangeArrowheads="1"/>
          </p:cNvSpPr>
          <p:nvPr/>
        </p:nvSpPr>
        <p:spPr bwMode="auto">
          <a:xfrm>
            <a:off x="2022475" y="1963738"/>
            <a:ext cx="1290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b="1">
                <a:solidFill>
                  <a:srgbClr val="FF0000"/>
                </a:solidFill>
              </a:rPr>
              <a:t>Ingresos</a:t>
            </a:r>
          </a:p>
        </p:txBody>
      </p:sp>
      <p:sp>
        <p:nvSpPr>
          <p:cNvPr id="58" name="57 CuadroTexto"/>
          <p:cNvSpPr txBox="1">
            <a:spLocks noChangeArrowheads="1"/>
          </p:cNvSpPr>
          <p:nvPr/>
        </p:nvSpPr>
        <p:spPr bwMode="auto">
          <a:xfrm>
            <a:off x="1558926" y="45513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1</a:t>
            </a:r>
          </a:p>
        </p:txBody>
      </p:sp>
      <p:sp>
        <p:nvSpPr>
          <p:cNvPr id="59" name="58 CuadroTexto"/>
          <p:cNvSpPr txBox="1">
            <a:spLocks noChangeArrowheads="1"/>
          </p:cNvSpPr>
          <p:nvPr/>
        </p:nvSpPr>
        <p:spPr bwMode="auto">
          <a:xfrm>
            <a:off x="1558926" y="5056189"/>
            <a:ext cx="33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2</a:t>
            </a:r>
          </a:p>
        </p:txBody>
      </p:sp>
      <p:sp>
        <p:nvSpPr>
          <p:cNvPr id="60" name="59 CuadroTexto"/>
          <p:cNvSpPr txBox="1">
            <a:spLocks noChangeArrowheads="1"/>
          </p:cNvSpPr>
          <p:nvPr/>
        </p:nvSpPr>
        <p:spPr bwMode="auto">
          <a:xfrm>
            <a:off x="4440239" y="455136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t>3</a:t>
            </a:r>
          </a:p>
        </p:txBody>
      </p:sp>
      <p:sp>
        <p:nvSpPr>
          <p:cNvPr id="61" name="60 CuadroTexto"/>
          <p:cNvSpPr txBox="1">
            <a:spLocks noChangeArrowheads="1"/>
          </p:cNvSpPr>
          <p:nvPr/>
        </p:nvSpPr>
        <p:spPr bwMode="auto">
          <a:xfrm>
            <a:off x="8421689" y="137636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1</a:t>
            </a:r>
          </a:p>
        </p:txBody>
      </p:sp>
      <p:sp>
        <p:nvSpPr>
          <p:cNvPr id="62" name="61 CuadroTexto"/>
          <p:cNvSpPr txBox="1">
            <a:spLocks noChangeArrowheads="1"/>
          </p:cNvSpPr>
          <p:nvPr/>
        </p:nvSpPr>
        <p:spPr bwMode="auto">
          <a:xfrm>
            <a:off x="8408989" y="182086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2</a:t>
            </a:r>
          </a:p>
        </p:txBody>
      </p:sp>
      <p:sp>
        <p:nvSpPr>
          <p:cNvPr id="63" name="62 CuadroTexto"/>
          <p:cNvSpPr txBox="1">
            <a:spLocks noChangeArrowheads="1"/>
          </p:cNvSpPr>
          <p:nvPr/>
        </p:nvSpPr>
        <p:spPr bwMode="auto">
          <a:xfrm>
            <a:off x="8421689" y="2413001"/>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s-CO" sz="2400">
                <a:solidFill>
                  <a:srgbClr val="FF0000"/>
                </a:solidFill>
              </a:rPr>
              <a:t>3</a:t>
            </a:r>
          </a:p>
        </p:txBody>
      </p:sp>
    </p:spTree>
    <p:extLst>
      <p:ext uri="{BB962C8B-B14F-4D97-AF65-F5344CB8AC3E}">
        <p14:creationId xmlns:p14="http://schemas.microsoft.com/office/powerpoint/2010/main" val="3323558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23" name="Rectangle 3"/>
          <p:cNvSpPr>
            <a:spLocks noGrp="1" noChangeArrowheads="1"/>
          </p:cNvSpPr>
          <p:nvPr>
            <p:ph type="body" idx="1"/>
          </p:nvPr>
        </p:nvSpPr>
        <p:spPr>
          <a:xfrm>
            <a:off x="1022555" y="1750142"/>
            <a:ext cx="10205884" cy="3982064"/>
          </a:xfrm>
        </p:spPr>
        <p:txBody>
          <a:bodyPr>
            <a:normAutofit fontScale="92500" lnSpcReduction="10000"/>
          </a:bodyPr>
          <a:lstStyle/>
          <a:p>
            <a:pPr marL="0" indent="0">
              <a:buNone/>
              <a:defRPr/>
            </a:pPr>
            <a:r>
              <a:rPr lang="es-ES" sz="3900" dirty="0"/>
              <a:t>Los costos de la alternativa se clasifican en: </a:t>
            </a:r>
          </a:p>
          <a:p>
            <a:pPr lvl="1">
              <a:defRPr/>
            </a:pPr>
            <a:r>
              <a:rPr lang="es-ES" sz="3500" b="1" dirty="0"/>
              <a:t>Costos de </a:t>
            </a:r>
            <a:r>
              <a:rPr lang="es-ES" sz="3500" b="1" dirty="0" err="1"/>
              <a:t>preinversión</a:t>
            </a:r>
            <a:endParaRPr lang="es-ES" sz="3500" dirty="0"/>
          </a:p>
          <a:p>
            <a:pPr lvl="2">
              <a:defRPr/>
            </a:pPr>
            <a:r>
              <a:rPr lang="es-ES" sz="3000" dirty="0"/>
              <a:t>Diferentes estudios</a:t>
            </a:r>
          </a:p>
          <a:p>
            <a:pPr lvl="1">
              <a:defRPr/>
            </a:pPr>
            <a:r>
              <a:rPr lang="es-ES" sz="3500" b="1" dirty="0"/>
              <a:t>Costos de Ejecución o inversión</a:t>
            </a:r>
            <a:endParaRPr lang="es-ES" sz="3500" dirty="0"/>
          </a:p>
          <a:p>
            <a:pPr lvl="2">
              <a:defRPr/>
            </a:pPr>
            <a:r>
              <a:rPr lang="es-ES" sz="3000" dirty="0"/>
              <a:t>Compra de activos fijos, terrenos y edificios, obras civiles, maquinaria y equipo, etc.</a:t>
            </a:r>
          </a:p>
          <a:p>
            <a:pPr lvl="1">
              <a:defRPr/>
            </a:pPr>
            <a:r>
              <a:rPr lang="es-ES" sz="3500" b="1" dirty="0"/>
              <a:t>Costos de operación</a:t>
            </a:r>
            <a:r>
              <a:rPr lang="es-ES" sz="3500" dirty="0"/>
              <a:t>.</a:t>
            </a:r>
          </a:p>
          <a:p>
            <a:pPr lvl="2">
              <a:defRPr/>
            </a:pPr>
            <a:r>
              <a:rPr lang="es-ES" sz="3000" dirty="0"/>
              <a:t>Gasto arrendamiento, servicios públicos, gasto materiales, gastos salario, etc.</a:t>
            </a:r>
          </a:p>
          <a:p>
            <a:pPr lvl="2">
              <a:defRPr/>
            </a:pPr>
            <a:endParaRPr lang="es-ES" sz="2800" b="1" dirty="0"/>
          </a:p>
          <a:p>
            <a:pPr>
              <a:defRPr/>
            </a:pPr>
            <a:endParaRPr lang="es-ES" sz="3600" dirty="0"/>
          </a:p>
        </p:txBody>
      </p:sp>
      <p:sp>
        <p:nvSpPr>
          <p:cNvPr id="5" name="Proceso alternativo 4">
            <a:extLst>
              <a:ext uri="{FF2B5EF4-FFF2-40B4-BE49-F238E27FC236}">
                <a16:creationId xmlns:a16="http://schemas.microsoft.com/office/drawing/2014/main" xmlns="" id="{379AB570-C016-439F-AC3F-C35352EDD56F}"/>
              </a:ext>
            </a:extLst>
          </p:cNvPr>
          <p:cNvSpPr/>
          <p:nvPr/>
        </p:nvSpPr>
        <p:spPr>
          <a:xfrm>
            <a:off x="132737" y="551301"/>
            <a:ext cx="8299239" cy="92845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rPr>
              <a:t>CUANTIFICACIÓN Y VALORACIÓN DE COSTOS</a:t>
            </a:r>
            <a:endParaRPr lang="es-ES" sz="3200" b="1" dirty="0">
              <a:solidFill>
                <a:schemeClr val="tx1"/>
              </a:solidFill>
            </a:endParaRPr>
          </a:p>
        </p:txBody>
      </p:sp>
    </p:spTree>
    <p:extLst>
      <p:ext uri="{BB962C8B-B14F-4D97-AF65-F5344CB8AC3E}">
        <p14:creationId xmlns:p14="http://schemas.microsoft.com/office/powerpoint/2010/main" val="259806388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1 Objeto"/>
          <p:cNvGraphicFramePr>
            <a:graphicFrameLocks noChangeAspect="1"/>
          </p:cNvGraphicFramePr>
          <p:nvPr>
            <p:extLst>
              <p:ext uri="{D42A27DB-BD31-4B8C-83A1-F6EECF244321}">
                <p14:modId xmlns:p14="http://schemas.microsoft.com/office/powerpoint/2010/main" val="422647725"/>
              </p:ext>
            </p:extLst>
          </p:nvPr>
        </p:nvGraphicFramePr>
        <p:xfrm>
          <a:off x="676741" y="1877961"/>
          <a:ext cx="10543177" cy="3824597"/>
        </p:xfrm>
        <a:graphic>
          <a:graphicData uri="http://schemas.openxmlformats.org/presentationml/2006/ole">
            <mc:AlternateContent xmlns:mc="http://schemas.openxmlformats.org/markup-compatibility/2006">
              <mc:Choice xmlns:v="urn:schemas-microsoft-com:vml" Requires="v">
                <p:oleObj spid="_x0000_s2050" name="Hoja de cálculo" r:id="rId4" imgW="8848549" imgH="3210081" progId="Excel.Sheet.12">
                  <p:embed/>
                </p:oleObj>
              </mc:Choice>
              <mc:Fallback>
                <p:oleObj name="Hoja de cálculo" r:id="rId4" imgW="8848549" imgH="3210081" progId="Excel.Sheet.12">
                  <p:embed/>
                  <p:pic>
                    <p:nvPicPr>
                      <p:cNvPr id="166914" name="1 Objeto"/>
                      <p:cNvPicPr>
                        <a:picLocks noChangeAspect="1" noChangeArrowheads="1"/>
                      </p:cNvPicPr>
                      <p:nvPr/>
                    </p:nvPicPr>
                    <p:blipFill>
                      <a:blip r:embed="rId5"/>
                      <a:srcRect/>
                      <a:stretch>
                        <a:fillRect/>
                      </a:stretch>
                    </p:blipFill>
                    <p:spPr bwMode="auto">
                      <a:xfrm>
                        <a:off x="676741" y="1877961"/>
                        <a:ext cx="10543177" cy="3824597"/>
                      </a:xfrm>
                      <a:prstGeom prst="rect">
                        <a:avLst/>
                      </a:prstGeom>
                      <a:noFill/>
                      <a:ln>
                        <a:noFill/>
                      </a:ln>
                    </p:spPr>
                  </p:pic>
                </p:oleObj>
              </mc:Fallback>
            </mc:AlternateContent>
          </a:graphicData>
        </a:graphic>
      </p:graphicFrame>
      <p:sp>
        <p:nvSpPr>
          <p:cNvPr id="3" name="Proceso alternativo 4">
            <a:extLst>
              <a:ext uri="{FF2B5EF4-FFF2-40B4-BE49-F238E27FC236}">
                <a16:creationId xmlns:a16="http://schemas.microsoft.com/office/drawing/2014/main" xmlns="" id="{F0C6592F-22ED-4CB5-9450-0BFFFA385E21}"/>
              </a:ext>
            </a:extLst>
          </p:cNvPr>
          <p:cNvSpPr/>
          <p:nvPr/>
        </p:nvSpPr>
        <p:spPr>
          <a:xfrm>
            <a:off x="103241" y="797107"/>
            <a:ext cx="7211960" cy="92845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rPr>
              <a:t>CLASIFICACIÓN DE LOS INSUMOS:</a:t>
            </a:r>
            <a:endParaRPr lang="es-ES" sz="3200" b="1" dirty="0">
              <a:solidFill>
                <a:schemeClr val="tx1"/>
              </a:solidFill>
            </a:endParaRPr>
          </a:p>
        </p:txBody>
      </p:sp>
    </p:spTree>
    <p:extLst>
      <p:ext uri="{BB962C8B-B14F-4D97-AF65-F5344CB8AC3E}">
        <p14:creationId xmlns:p14="http://schemas.microsoft.com/office/powerpoint/2010/main" val="300684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40" y="526292"/>
            <a:ext cx="7348487" cy="5805415"/>
          </a:xfrm>
          <a:prstGeom prst="rect">
            <a:avLst/>
          </a:prstGeom>
          <a:noFill/>
          <a:ln w="12700">
            <a:solidFill>
              <a:srgbClr val="3437E9"/>
            </a:solidFill>
            <a:miter lim="800000"/>
            <a:headEnd/>
            <a:tailEnd/>
          </a:ln>
          <a:extLst>
            <a:ext uri="{909E8E84-426E-40DD-AFC4-6F175D3DCCD1}">
              <a14:hiddenFill xmlns:a14="http://schemas.microsoft.com/office/drawing/2010/main">
                <a:solidFill>
                  <a:srgbClr val="FFFFFF"/>
                </a:solidFill>
              </a14:hiddenFill>
            </a:ext>
          </a:extLst>
        </p:spPr>
      </p:pic>
      <p:sp>
        <p:nvSpPr>
          <p:cNvPr id="3" name="Proceso alternativo 4">
            <a:extLst>
              <a:ext uri="{FF2B5EF4-FFF2-40B4-BE49-F238E27FC236}">
                <a16:creationId xmlns:a16="http://schemas.microsoft.com/office/drawing/2014/main" xmlns="" id="{B463F825-94FF-4961-8F34-2AF8488309D8}"/>
              </a:ext>
            </a:extLst>
          </p:cNvPr>
          <p:cNvSpPr/>
          <p:nvPr/>
        </p:nvSpPr>
        <p:spPr>
          <a:xfrm>
            <a:off x="7880557" y="1818968"/>
            <a:ext cx="3456037" cy="3146322"/>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rPr>
              <a:t>EQUIVALENCIAS EN LA CLASIFICACIÓN DE LOS INSUMOS:</a:t>
            </a:r>
            <a:endParaRPr lang="es-ES" sz="3200" b="1" dirty="0">
              <a:solidFill>
                <a:schemeClr val="tx1"/>
              </a:solidFill>
            </a:endParaRPr>
          </a:p>
        </p:txBody>
      </p:sp>
    </p:spTree>
    <p:extLst>
      <p:ext uri="{BB962C8B-B14F-4D97-AF65-F5344CB8AC3E}">
        <p14:creationId xmlns:p14="http://schemas.microsoft.com/office/powerpoint/2010/main" val="4281452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3147400" y="5064228"/>
            <a:ext cx="5572125"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El   PROCESO DE PREPARACIÓN  LO REALIZA EL EXPERTO </a:t>
            </a:r>
          </a:p>
        </p:txBody>
      </p:sp>
      <p:sp>
        <p:nvSpPr>
          <p:cNvPr id="8" name="7 Proceso alternativo"/>
          <p:cNvSpPr/>
          <p:nvPr/>
        </p:nvSpPr>
        <p:spPr>
          <a:xfrm>
            <a:off x="2667001" y="1424755"/>
            <a:ext cx="6572250"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PREPARACIÓN</a:t>
            </a:r>
          </a:p>
        </p:txBody>
      </p:sp>
      <p:sp>
        <p:nvSpPr>
          <p:cNvPr id="9" name="8 Proceso alternativo"/>
          <p:cNvSpPr/>
          <p:nvPr/>
        </p:nvSpPr>
        <p:spPr>
          <a:xfrm>
            <a:off x="707923" y="2635045"/>
            <a:ext cx="10658167" cy="201561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200" dirty="0">
                <a:solidFill>
                  <a:schemeClr val="tx1"/>
                </a:solidFill>
                <a:latin typeface="Arial" panose="020B0604020202020204" pitchFamily="34" charset="0"/>
                <a:cs typeface="Arial" panose="020B0604020202020204" pitchFamily="34" charset="0"/>
              </a:rPr>
              <a:t>proceso mediante el cual se cuantifican y valoran cada una   de las alternativas de solución identificadas , con el objetivo de obtener el presupuesto, flujo de caja o flujo de efectivo de cada solución </a:t>
            </a:r>
          </a:p>
        </p:txBody>
      </p:sp>
    </p:spTree>
    <p:extLst>
      <p:ext uri="{BB962C8B-B14F-4D97-AF65-F5344CB8AC3E}">
        <p14:creationId xmlns:p14="http://schemas.microsoft.com/office/powerpoint/2010/main" val="710672752"/>
      </p:ext>
    </p:extLst>
  </p:cSld>
  <p:clrMapOvr>
    <a:masterClrMapping/>
  </p:clrMapOvr>
  <p:transition spd="slow">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2625213" y="1319645"/>
            <a:ext cx="8524568" cy="185937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2800" b="1" dirty="0">
                <a:solidFill>
                  <a:schemeClr val="tx1"/>
                </a:solidFill>
              </a:rPr>
              <a:t>ES </a:t>
            </a:r>
            <a:r>
              <a:rPr lang="es-ES_tradnl" sz="2800" b="1" dirty="0">
                <a:solidFill>
                  <a:srgbClr val="FF0000"/>
                </a:solidFill>
              </a:rPr>
              <a:t>LO QUE SE ENTREGA </a:t>
            </a:r>
            <a:r>
              <a:rPr lang="es-ES_tradnl" sz="2800" b="1" dirty="0">
                <a:solidFill>
                  <a:schemeClr val="tx1"/>
                </a:solidFill>
              </a:rPr>
              <a:t>CONCRETO Y MEDIBLE AL FINALIZAR EL PROYECTO, CON EL CUAL SE ESPERA LOGRAR LOS PROPÓSITOS Y GENERAR LOS IMPACTOS EN LA POBLACIÓN BENEFICIADA.</a:t>
            </a:r>
            <a:endParaRPr lang="es-ES" sz="2800" b="1" dirty="0">
              <a:solidFill>
                <a:schemeClr val="tx1"/>
              </a:solidFill>
            </a:endParaRPr>
          </a:p>
        </p:txBody>
      </p:sp>
      <p:sp>
        <p:nvSpPr>
          <p:cNvPr id="8" name="7 Proceso alternativo"/>
          <p:cNvSpPr/>
          <p:nvPr/>
        </p:nvSpPr>
        <p:spPr>
          <a:xfrm>
            <a:off x="456411" y="521108"/>
            <a:ext cx="2296621" cy="89366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PRODUCTO</a:t>
            </a:r>
            <a:r>
              <a:rPr lang="es-ES" sz="3600" b="1" dirty="0">
                <a:solidFill>
                  <a:schemeClr val="tx1"/>
                </a:solidFill>
              </a:rPr>
              <a:t> </a:t>
            </a:r>
          </a:p>
        </p:txBody>
      </p:sp>
      <p:pic>
        <p:nvPicPr>
          <p:cNvPr id="5" name="Imagen 4">
            <a:extLst>
              <a:ext uri="{FF2B5EF4-FFF2-40B4-BE49-F238E27FC236}">
                <a16:creationId xmlns:a16="http://schemas.microsoft.com/office/drawing/2014/main" xmlns="" id="{CF9A08D6-45E8-46CA-BC90-C565E3B5EE98}"/>
              </a:ext>
            </a:extLst>
          </p:cNvPr>
          <p:cNvPicPr>
            <a:picLocks noChangeAspect="1"/>
          </p:cNvPicPr>
          <p:nvPr/>
        </p:nvPicPr>
        <p:blipFill>
          <a:blip r:embed="rId2"/>
          <a:stretch>
            <a:fillRect/>
          </a:stretch>
        </p:blipFill>
        <p:spPr>
          <a:xfrm>
            <a:off x="456411" y="3293806"/>
            <a:ext cx="10693370" cy="3184702"/>
          </a:xfrm>
          <a:prstGeom prst="rect">
            <a:avLst/>
          </a:prstGeom>
          <a:ln w="19050">
            <a:solidFill>
              <a:srgbClr val="3437E9"/>
            </a:solidFill>
          </a:ln>
        </p:spPr>
      </p:pic>
      <p:sp>
        <p:nvSpPr>
          <p:cNvPr id="6" name="Rectángulo 5">
            <a:extLst>
              <a:ext uri="{FF2B5EF4-FFF2-40B4-BE49-F238E27FC236}">
                <a16:creationId xmlns:a16="http://schemas.microsoft.com/office/drawing/2014/main" xmlns="" id="{32070567-730A-4486-8F87-2500804F3E77}"/>
              </a:ext>
            </a:extLst>
          </p:cNvPr>
          <p:cNvSpPr/>
          <p:nvPr/>
        </p:nvSpPr>
        <p:spPr>
          <a:xfrm>
            <a:off x="3460955" y="3429000"/>
            <a:ext cx="1602658" cy="464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xmlns="" id="{D81C59B0-86AF-4E4C-BCF9-148804AF83F9}"/>
              </a:ext>
            </a:extLst>
          </p:cNvPr>
          <p:cNvSpPr/>
          <p:nvPr/>
        </p:nvSpPr>
        <p:spPr>
          <a:xfrm>
            <a:off x="6887497" y="4080387"/>
            <a:ext cx="1401097" cy="353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xmlns="" id="{D5F119B8-DB51-4EBE-BEBB-61DCD97F778D}"/>
              </a:ext>
            </a:extLst>
          </p:cNvPr>
          <p:cNvSpPr/>
          <p:nvPr/>
        </p:nvSpPr>
        <p:spPr>
          <a:xfrm>
            <a:off x="6916994" y="5274531"/>
            <a:ext cx="1401097" cy="353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45513797"/>
      </p:ext>
    </p:extLst>
  </p:cSld>
  <p:clrMapOvr>
    <a:masterClrMapping/>
  </p:clrMapOvr>
  <p:transition spd="slow">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843736103"/>
              </p:ext>
            </p:extLst>
          </p:nvPr>
        </p:nvGraphicFramePr>
        <p:xfrm>
          <a:off x="1661652" y="1537966"/>
          <a:ext cx="7551174" cy="5034796"/>
        </p:xfrm>
        <a:graphic>
          <a:graphicData uri="http://schemas.openxmlformats.org/drawingml/2006/table">
            <a:tbl>
              <a:tblPr/>
              <a:tblGrid>
                <a:gridCol w="1034407">
                  <a:extLst>
                    <a:ext uri="{9D8B030D-6E8A-4147-A177-3AD203B41FA5}">
                      <a16:colId xmlns:a16="http://schemas.microsoft.com/office/drawing/2014/main" xmlns="" val="20000"/>
                    </a:ext>
                  </a:extLst>
                </a:gridCol>
                <a:gridCol w="3248039">
                  <a:extLst>
                    <a:ext uri="{9D8B030D-6E8A-4147-A177-3AD203B41FA5}">
                      <a16:colId xmlns:a16="http://schemas.microsoft.com/office/drawing/2014/main" xmlns="" val="20001"/>
                    </a:ext>
                  </a:extLst>
                </a:gridCol>
                <a:gridCol w="3268728">
                  <a:extLst>
                    <a:ext uri="{9D8B030D-6E8A-4147-A177-3AD203B41FA5}">
                      <a16:colId xmlns:a16="http://schemas.microsoft.com/office/drawing/2014/main" xmlns="" val="20002"/>
                    </a:ext>
                  </a:extLst>
                </a:gridCol>
              </a:tblGrid>
              <a:tr h="278053">
                <a:tc>
                  <a:txBody>
                    <a:bodyPr/>
                    <a:lstStyle/>
                    <a:p>
                      <a:pPr algn="ctr" rtl="0" fontAlgn="ctr"/>
                      <a:r>
                        <a:rPr lang="es-ES" sz="2400" b="1" i="0" u="none" strike="noStrike" dirty="0">
                          <a:solidFill>
                            <a:srgbClr val="000000"/>
                          </a:solidFill>
                          <a:latin typeface="Calibri"/>
                        </a:rPr>
                        <a:t>N°</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2400" b="1" i="0" u="none" strike="noStrike" dirty="0">
                          <a:solidFill>
                            <a:srgbClr val="000000"/>
                          </a:solidFill>
                          <a:latin typeface="Calibri"/>
                        </a:rPr>
                        <a:t>PRODUCTO</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2400" b="1" i="0" u="none" strike="noStrike" dirty="0">
                          <a:solidFill>
                            <a:srgbClr val="000000"/>
                          </a:solidFill>
                          <a:latin typeface="Calibri"/>
                        </a:rPr>
                        <a:t>ACTIVIDAD</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11227">
                <a:tc>
                  <a:txBody>
                    <a:bodyPr/>
                    <a:lstStyle/>
                    <a:p>
                      <a:pPr algn="ctr" rtl="0" fontAlgn="ctr"/>
                      <a:r>
                        <a:rPr lang="es-ES" sz="1800" b="0" i="0" u="none" strike="noStrike" dirty="0">
                          <a:solidFill>
                            <a:srgbClr val="000000"/>
                          </a:solidFill>
                          <a:latin typeface="Calibri"/>
                        </a:rPr>
                        <a:t>1</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7 ESTUDIOS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ESTUDIOS PREVIOS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1227">
                <a:tc>
                  <a:txBody>
                    <a:bodyPr/>
                    <a:lstStyle/>
                    <a:p>
                      <a:pPr algn="ctr" rtl="0" fontAlgn="ctr"/>
                      <a:r>
                        <a:rPr lang="es-ES" sz="1800" b="0" i="0" u="none" strike="noStrike">
                          <a:solidFill>
                            <a:srgbClr val="000000"/>
                          </a:solidFill>
                          <a:latin typeface="Calibri"/>
                        </a:rPr>
                        <a:t>2</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80 FAJAS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COMPRA DE FAJAS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11227">
                <a:tc>
                  <a:txBody>
                    <a:bodyPr/>
                    <a:lstStyle/>
                    <a:p>
                      <a:pPr algn="ctr" rtl="0" fontAlgn="ctr"/>
                      <a:r>
                        <a:rPr lang="es-ES" sz="1800" b="0" i="0" u="none" strike="noStrike">
                          <a:solidFill>
                            <a:srgbClr val="000000"/>
                          </a:solidFill>
                          <a:latin typeface="Calibri"/>
                        </a:rPr>
                        <a:t>3</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1 LOTE</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OBRAS PRELIMINARES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22453">
                <a:tc>
                  <a:txBody>
                    <a:bodyPr/>
                    <a:lstStyle/>
                    <a:p>
                      <a:pPr algn="ctr" rtl="0" fontAlgn="ctr"/>
                      <a:r>
                        <a:rPr lang="es-ES" sz="1800" b="0" i="0" u="none" strike="noStrike">
                          <a:solidFill>
                            <a:srgbClr val="000000"/>
                          </a:solidFill>
                          <a:latin typeface="Calibri"/>
                        </a:rPr>
                        <a:t>4</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15.000 M2</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RETIROS Y DEMOLICIONES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22453">
                <a:tc>
                  <a:txBody>
                    <a:bodyPr/>
                    <a:lstStyle/>
                    <a:p>
                      <a:pPr algn="ctr" rtl="0" fontAlgn="ctr"/>
                      <a:r>
                        <a:rPr lang="es-ES" sz="1800" b="0" i="0" u="none" strike="noStrike">
                          <a:solidFill>
                            <a:srgbClr val="000000"/>
                          </a:solidFill>
                          <a:latin typeface="Calibri"/>
                        </a:rPr>
                        <a:t>5</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52.500 M3</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MOVIMIENTOS DE TIERRA</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11227">
                <a:tc>
                  <a:txBody>
                    <a:bodyPr/>
                    <a:lstStyle/>
                    <a:p>
                      <a:pPr algn="ctr" rtl="0" fontAlgn="ctr"/>
                      <a:r>
                        <a:rPr lang="es-ES" sz="1800" b="0" i="0" u="none" strike="noStrike">
                          <a:solidFill>
                            <a:srgbClr val="000000"/>
                          </a:solidFill>
                          <a:latin typeface="Calibri"/>
                        </a:rPr>
                        <a:t>6</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190 M3</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CONCRETOS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11227">
                <a:tc>
                  <a:txBody>
                    <a:bodyPr/>
                    <a:lstStyle/>
                    <a:p>
                      <a:pPr algn="ctr" rtl="0" fontAlgn="ctr"/>
                      <a:r>
                        <a:rPr lang="es-ES" sz="1800" b="0" i="0" u="none" strike="noStrike">
                          <a:solidFill>
                            <a:srgbClr val="000000"/>
                          </a:solidFill>
                          <a:latin typeface="Calibri"/>
                        </a:rPr>
                        <a:t>7</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150.000 KG</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ACERO DE REFUERZO</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11227">
                <a:tc>
                  <a:txBody>
                    <a:bodyPr/>
                    <a:lstStyle/>
                    <a:p>
                      <a:pPr algn="ctr" rtl="0" fontAlgn="ctr"/>
                      <a:r>
                        <a:rPr lang="es-ES" sz="1800" b="0" i="0" u="none" strike="noStrike">
                          <a:solidFill>
                            <a:srgbClr val="000000"/>
                          </a:solidFill>
                          <a:latin typeface="Calibri"/>
                        </a:rPr>
                        <a:t>8</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40 ML</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MANPOSTERIA</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11227">
                <a:tc>
                  <a:txBody>
                    <a:bodyPr/>
                    <a:lstStyle/>
                    <a:p>
                      <a:pPr algn="ctr" rtl="0" fontAlgn="ctr"/>
                      <a:r>
                        <a:rPr lang="es-ES" sz="1800" b="0" i="0" u="none" strike="noStrike">
                          <a:solidFill>
                            <a:srgbClr val="000000"/>
                          </a:solidFill>
                          <a:latin typeface="Calibri"/>
                        </a:rPr>
                        <a:t>9</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1.600 ML</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REDES HIDRAÚLICAS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11227">
                <a:tc>
                  <a:txBody>
                    <a:bodyPr/>
                    <a:lstStyle/>
                    <a:p>
                      <a:pPr algn="ctr" rtl="0" fontAlgn="ctr"/>
                      <a:r>
                        <a:rPr lang="es-ES" sz="1800" b="0" i="0" u="none" strike="noStrike">
                          <a:solidFill>
                            <a:srgbClr val="000000"/>
                          </a:solidFill>
                          <a:latin typeface="Calibri"/>
                        </a:rPr>
                        <a:t>10</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14.600 M2</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PISOS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422453">
                <a:tc>
                  <a:txBody>
                    <a:bodyPr/>
                    <a:lstStyle/>
                    <a:p>
                      <a:pPr algn="ctr" rtl="0" fontAlgn="ctr"/>
                      <a:r>
                        <a:rPr lang="es-ES" sz="1800" b="0" i="0" u="none" strike="noStrike" dirty="0">
                          <a:solidFill>
                            <a:srgbClr val="000000"/>
                          </a:solidFill>
                          <a:latin typeface="Calibri"/>
                        </a:rPr>
                        <a:t>11</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2.330 ML</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INSTALACIONES ELECTRICAS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11227">
                <a:tc>
                  <a:txBody>
                    <a:bodyPr/>
                    <a:lstStyle/>
                    <a:p>
                      <a:pPr algn="ctr" rtl="0" fontAlgn="ctr"/>
                      <a:r>
                        <a:rPr lang="es-ES" sz="1800" b="0" i="0" u="none" strike="noStrike">
                          <a:solidFill>
                            <a:srgbClr val="000000"/>
                          </a:solidFill>
                          <a:latin typeface="Calibri"/>
                        </a:rPr>
                        <a:t>12</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3.150 M2</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CONFORMACIÓN DE VÍA</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11227">
                <a:tc>
                  <a:txBody>
                    <a:bodyPr/>
                    <a:lstStyle/>
                    <a:p>
                      <a:pPr algn="ctr" rtl="0" fontAlgn="ctr"/>
                      <a:r>
                        <a:rPr lang="es-ES" sz="1800" b="0" i="0" u="none" strike="noStrike">
                          <a:solidFill>
                            <a:srgbClr val="000000"/>
                          </a:solidFill>
                          <a:latin typeface="Calibri"/>
                        </a:rPr>
                        <a:t>13</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9.200 ML</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SEÑALIZACIÓN</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11227">
                <a:tc>
                  <a:txBody>
                    <a:bodyPr/>
                    <a:lstStyle/>
                    <a:p>
                      <a:pPr algn="ctr" rtl="0" fontAlgn="ctr"/>
                      <a:r>
                        <a:rPr lang="es-ES" sz="1800" b="0" i="0" u="none" strike="noStrike">
                          <a:solidFill>
                            <a:srgbClr val="000000"/>
                          </a:solidFill>
                          <a:latin typeface="Calibri"/>
                        </a:rPr>
                        <a:t>14</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 LOTE</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MANEJO AMBIENTAL</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11227">
                <a:tc>
                  <a:txBody>
                    <a:bodyPr/>
                    <a:lstStyle/>
                    <a:p>
                      <a:pPr algn="ctr" rtl="0" fontAlgn="ctr"/>
                      <a:r>
                        <a:rPr lang="es-ES" sz="1800" b="0" i="0" u="none" strike="noStrike">
                          <a:solidFill>
                            <a:srgbClr val="000000"/>
                          </a:solidFill>
                          <a:latin typeface="Calibri"/>
                        </a:rPr>
                        <a:t>15</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a:solidFill>
                            <a:srgbClr val="000000"/>
                          </a:solidFill>
                          <a:latin typeface="Calibri"/>
                        </a:rPr>
                        <a:t>1 LOTE</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latin typeface="Calibri"/>
                        </a:rPr>
                        <a:t>OBRAS VARIAS</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
        <p:nvSpPr>
          <p:cNvPr id="8" name="7 Proceso alternativo"/>
          <p:cNvSpPr/>
          <p:nvPr/>
        </p:nvSpPr>
        <p:spPr>
          <a:xfrm>
            <a:off x="137653" y="548543"/>
            <a:ext cx="2448232" cy="61277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INDICADORES DE PRODUCTO </a:t>
            </a:r>
          </a:p>
        </p:txBody>
      </p:sp>
      <p:sp>
        <p:nvSpPr>
          <p:cNvPr id="9" name="8 Proceso alternativo"/>
          <p:cNvSpPr/>
          <p:nvPr/>
        </p:nvSpPr>
        <p:spPr>
          <a:xfrm>
            <a:off x="3388593" y="627269"/>
            <a:ext cx="2286000" cy="61277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PRODUCTO </a:t>
            </a:r>
          </a:p>
        </p:txBody>
      </p:sp>
      <p:sp>
        <p:nvSpPr>
          <p:cNvPr id="10" name="9 Flecha derecha"/>
          <p:cNvSpPr/>
          <p:nvPr/>
        </p:nvSpPr>
        <p:spPr>
          <a:xfrm>
            <a:off x="2733366" y="645756"/>
            <a:ext cx="481782" cy="484187"/>
          </a:xfrm>
          <a:prstGeom prst="rightArrow">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dirty="0">
              <a:solidFill>
                <a:schemeClr val="tx1"/>
              </a:solidFill>
            </a:endParaRPr>
          </a:p>
        </p:txBody>
      </p:sp>
    </p:spTree>
    <p:extLst>
      <p:ext uri="{BB962C8B-B14F-4D97-AF65-F5344CB8AC3E}">
        <p14:creationId xmlns:p14="http://schemas.microsoft.com/office/powerpoint/2010/main" val="1639511614"/>
      </p:ext>
    </p:extLst>
  </p:cSld>
  <p:clrMapOvr>
    <a:masterClrMapping/>
  </p:clrMapOvr>
  <p:transition spd="slow">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Proceso alternativo"/>
          <p:cNvSpPr/>
          <p:nvPr/>
        </p:nvSpPr>
        <p:spPr>
          <a:xfrm>
            <a:off x="1229033" y="1322899"/>
            <a:ext cx="10186220" cy="1243320"/>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dirty="0">
                <a:solidFill>
                  <a:schemeClr val="tx1"/>
                </a:solidFill>
              </a:rPr>
              <a:t>ACCIONES NECESARIAS DENTRO DE UNA ALTERNATIVA DE SOLUCIÓN QUE UTILIZA RECURSOS, CUANTIFICA METAS  Y SE REALIZAN EN UN TIEMPO DETERMINADO</a:t>
            </a:r>
          </a:p>
        </p:txBody>
      </p:sp>
      <p:sp>
        <p:nvSpPr>
          <p:cNvPr id="8" name="7 Proceso alternativo"/>
          <p:cNvSpPr/>
          <p:nvPr/>
        </p:nvSpPr>
        <p:spPr>
          <a:xfrm>
            <a:off x="0" y="327383"/>
            <a:ext cx="2591260"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tx1"/>
                </a:solidFill>
              </a:rPr>
              <a:t>ACTIVIDADES</a:t>
            </a:r>
            <a:r>
              <a:rPr lang="es-ES" sz="3200" b="1" dirty="0">
                <a:solidFill>
                  <a:schemeClr val="tx1"/>
                </a:solidFill>
              </a:rPr>
              <a:t> </a:t>
            </a:r>
          </a:p>
        </p:txBody>
      </p:sp>
      <p:pic>
        <p:nvPicPr>
          <p:cNvPr id="3" name="Imagen 2">
            <a:extLst>
              <a:ext uri="{FF2B5EF4-FFF2-40B4-BE49-F238E27FC236}">
                <a16:creationId xmlns:a16="http://schemas.microsoft.com/office/drawing/2014/main" xmlns="" id="{030CCD91-604F-4DD5-965C-A8616DAE2CA5}"/>
              </a:ext>
            </a:extLst>
          </p:cNvPr>
          <p:cNvPicPr>
            <a:picLocks noChangeAspect="1"/>
          </p:cNvPicPr>
          <p:nvPr/>
        </p:nvPicPr>
        <p:blipFill>
          <a:blip r:embed="rId2"/>
          <a:stretch>
            <a:fillRect/>
          </a:stretch>
        </p:blipFill>
        <p:spPr>
          <a:xfrm>
            <a:off x="1317523" y="2658087"/>
            <a:ext cx="10019071" cy="3833993"/>
          </a:xfrm>
          <a:prstGeom prst="rect">
            <a:avLst/>
          </a:prstGeom>
          <a:ln w="12700">
            <a:solidFill>
              <a:srgbClr val="3437E9"/>
            </a:solidFill>
          </a:ln>
        </p:spPr>
      </p:pic>
    </p:spTree>
    <p:extLst>
      <p:ext uri="{BB962C8B-B14F-4D97-AF65-F5344CB8AC3E}">
        <p14:creationId xmlns:p14="http://schemas.microsoft.com/office/powerpoint/2010/main" val="3059559199"/>
      </p:ext>
    </p:extLst>
  </p:cSld>
  <p:clrMapOvr>
    <a:masterClrMapping/>
  </p:clrMapOvr>
  <p:transition spd="slow">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553497" y="2286000"/>
            <a:ext cx="8917858" cy="3143250"/>
          </a:xfrm>
          <a:prstGeom prst="rect">
            <a:avLst/>
          </a:prstGeom>
          <a:noFill/>
          <a:ln w="9525">
            <a:noFill/>
            <a:miter lim="800000"/>
            <a:headEnd/>
            <a:tailEnd/>
          </a:ln>
        </p:spPr>
        <p:txBody>
          <a:bodyPr anchor="ctr"/>
          <a:lstStyle/>
          <a:p>
            <a:pPr algn="just">
              <a:defRPr/>
            </a:pPr>
            <a:r>
              <a:rPr lang="es-CO" sz="3200" dirty="0">
                <a:latin typeface="Arial" panose="020B0604020202020204" pitchFamily="34" charset="0"/>
                <a:ea typeface="+mj-ea"/>
                <a:cs typeface="Arial" panose="020B0604020202020204" pitchFamily="34" charset="0"/>
              </a:rPr>
              <a:t>Desagregar cada una de las actividades planteadas en los componentes de inversión  cuantificando todos los recursos requeridos; estableciendo metas de producto entregado e  indicadores de meta y producto  </a:t>
            </a:r>
            <a:endParaRPr lang="en-US" sz="3200" dirty="0">
              <a:latin typeface="Arial" panose="020B0604020202020204" pitchFamily="34" charset="0"/>
              <a:ea typeface="+mj-ea"/>
              <a:cs typeface="Arial" panose="020B0604020202020204" pitchFamily="34" charset="0"/>
            </a:endParaRPr>
          </a:p>
        </p:txBody>
      </p:sp>
      <p:sp>
        <p:nvSpPr>
          <p:cNvPr id="5" name="7 Proceso alternativo">
            <a:extLst>
              <a:ext uri="{FF2B5EF4-FFF2-40B4-BE49-F238E27FC236}">
                <a16:creationId xmlns:a16="http://schemas.microsoft.com/office/drawing/2014/main" xmlns="" id="{6F75810A-1565-493A-B381-F865790A7F32}"/>
              </a:ext>
            </a:extLst>
          </p:cNvPr>
          <p:cNvSpPr/>
          <p:nvPr/>
        </p:nvSpPr>
        <p:spPr>
          <a:xfrm>
            <a:off x="2556388" y="1182790"/>
            <a:ext cx="6626942"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BALANCE DE RECURSOS  </a:t>
            </a:r>
          </a:p>
        </p:txBody>
      </p:sp>
    </p:spTree>
    <p:extLst>
      <p:ext uri="{BB962C8B-B14F-4D97-AF65-F5344CB8AC3E}">
        <p14:creationId xmlns:p14="http://schemas.microsoft.com/office/powerpoint/2010/main" val="1253878279"/>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992387" y="207549"/>
            <a:ext cx="7489825" cy="1708160"/>
          </a:xfrm>
          <a:prstGeom prst="rect">
            <a:avLst/>
          </a:prstGeom>
          <a:noFill/>
          <a:ln w="9525">
            <a:noFill/>
            <a:miter lim="800000"/>
            <a:headEnd/>
            <a:tailEnd/>
          </a:ln>
          <a:effectLst/>
        </p:spPr>
        <p:txBody>
          <a:bodyPr>
            <a:spAutoFit/>
          </a:bodyPr>
          <a:lstStyle/>
          <a:p>
            <a:pPr algn="ctr">
              <a:spcBef>
                <a:spcPct val="50000"/>
              </a:spcBef>
              <a:defRPr/>
            </a:pPr>
            <a:r>
              <a:rPr lang="es-ES_tradnl" sz="3000" b="1" dirty="0">
                <a:latin typeface="Arial Black" pitchFamily="34" charset="0"/>
              </a:rPr>
              <a:t>LA PLANIFICACION </a:t>
            </a:r>
          </a:p>
          <a:p>
            <a:pPr algn="ctr">
              <a:spcBef>
                <a:spcPct val="50000"/>
              </a:spcBef>
              <a:defRPr/>
            </a:pPr>
            <a:r>
              <a:rPr lang="es-ES_tradnl" sz="3000" b="1" dirty="0">
                <a:solidFill>
                  <a:schemeClr val="tx1">
                    <a:lumMod val="95000"/>
                  </a:schemeClr>
                </a:solidFill>
                <a:latin typeface="Arial" pitchFamily="34" charset="0"/>
              </a:rPr>
              <a:t>FUNDAMENTAL PARA ALCANZAR MEJORES NIVELES DE DESARROLLO</a:t>
            </a:r>
            <a:endParaRPr lang="es-ES" sz="3000" b="1" dirty="0">
              <a:solidFill>
                <a:schemeClr val="tx1">
                  <a:lumMod val="95000"/>
                </a:schemeClr>
              </a:solidFill>
              <a:latin typeface="Arial" pitchFamily="34" charset="0"/>
            </a:endParaRPr>
          </a:p>
        </p:txBody>
      </p:sp>
      <p:sp>
        <p:nvSpPr>
          <p:cNvPr id="5" name="AutoShape 9"/>
          <p:cNvSpPr>
            <a:spLocks noChangeArrowheads="1"/>
          </p:cNvSpPr>
          <p:nvPr/>
        </p:nvSpPr>
        <p:spPr bwMode="auto">
          <a:xfrm>
            <a:off x="467264" y="2281084"/>
            <a:ext cx="5904039" cy="1484671"/>
          </a:xfrm>
          <a:prstGeom prst="rightArrow">
            <a:avLst>
              <a:gd name="adj1" fmla="val 75000"/>
              <a:gd name="adj2" fmla="val 182160"/>
            </a:avLst>
          </a:prstGeom>
          <a:solidFill>
            <a:schemeClr val="bg1"/>
          </a:solidFill>
          <a:ln w="28575">
            <a:solidFill>
              <a:schemeClr val="hlink"/>
            </a:solidFill>
            <a:miter lim="800000"/>
            <a:headEnd/>
            <a:tailEnd/>
          </a:ln>
          <a:effectLst>
            <a:outerShdw dist="107763" dir="2700000" algn="ctr" rotWithShape="0">
              <a:schemeClr val="accent2"/>
            </a:outerShdw>
          </a:effectLst>
        </p:spPr>
        <p:txBody>
          <a:bodyPr wrap="none" anchor="ctr"/>
          <a:lstStyle/>
          <a:p>
            <a:pPr algn="ctr">
              <a:defRPr/>
            </a:pPr>
            <a:r>
              <a:rPr kumimoji="1" lang="es-ES" b="1" dirty="0"/>
              <a:t>     </a:t>
            </a:r>
            <a:r>
              <a:rPr kumimoji="1" lang="es-ES" sz="3000" b="1" dirty="0"/>
              <a:t>Principal herramienta </a:t>
            </a:r>
            <a:endParaRPr kumimoji="1" lang="es-CO" sz="3000" b="1" dirty="0"/>
          </a:p>
          <a:p>
            <a:pPr algn="ctr">
              <a:defRPr/>
            </a:pPr>
            <a:r>
              <a:rPr kumimoji="1" lang="es-ES" sz="3000" b="1" dirty="0"/>
              <a:t>de gobierno</a:t>
            </a:r>
          </a:p>
        </p:txBody>
      </p:sp>
      <p:sp>
        <p:nvSpPr>
          <p:cNvPr id="6" name="Rectangle 10"/>
          <p:cNvSpPr>
            <a:spLocks noChangeArrowheads="1"/>
          </p:cNvSpPr>
          <p:nvPr/>
        </p:nvSpPr>
        <p:spPr bwMode="auto">
          <a:xfrm>
            <a:off x="6741017" y="2355411"/>
            <a:ext cx="4516919" cy="1013098"/>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lvl1pPr defTabSz="762000" eaLnBrk="0" hangingPunct="0">
              <a:defRPr>
                <a:solidFill>
                  <a:schemeClr val="tx1"/>
                </a:solidFill>
                <a:latin typeface="Calibri" panose="020F0502020204030204" pitchFamily="34" charset="0"/>
                <a:cs typeface="Arial" panose="020B0604020202020204" pitchFamily="34" charset="0"/>
              </a:defRPr>
            </a:lvl1pPr>
            <a:lvl2pPr marL="742950" indent="-285750" defTabSz="762000" eaLnBrk="0" hangingPunct="0">
              <a:defRPr>
                <a:solidFill>
                  <a:schemeClr val="tx1"/>
                </a:solidFill>
                <a:latin typeface="Calibri" panose="020F0502020204030204" pitchFamily="34" charset="0"/>
                <a:cs typeface="Arial" panose="020B0604020202020204" pitchFamily="34" charset="0"/>
              </a:defRPr>
            </a:lvl2pPr>
            <a:lvl3pPr marL="1143000" indent="-228600" defTabSz="762000" eaLnBrk="0" hangingPunct="0">
              <a:defRPr>
                <a:solidFill>
                  <a:schemeClr val="tx1"/>
                </a:solidFill>
                <a:latin typeface="Calibri" panose="020F0502020204030204" pitchFamily="34" charset="0"/>
                <a:cs typeface="Arial" panose="020B0604020202020204" pitchFamily="34" charset="0"/>
              </a:defRPr>
            </a:lvl3pPr>
            <a:lvl4pPr marL="1600200" indent="-228600" defTabSz="762000" eaLnBrk="0" hangingPunct="0">
              <a:defRPr>
                <a:solidFill>
                  <a:schemeClr val="tx1"/>
                </a:solidFill>
                <a:latin typeface="Calibri" panose="020F0502020204030204" pitchFamily="34" charset="0"/>
                <a:cs typeface="Arial" panose="020B0604020202020204" pitchFamily="34" charset="0"/>
              </a:defRPr>
            </a:lvl4pPr>
            <a:lvl5pPr marL="2057400" indent="-228600" defTabSz="762000" eaLnBrk="0" hangingPunct="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kumimoji="1" lang="es-ES" sz="3000" b="1" dirty="0">
                <a:latin typeface="Arial" panose="020B0604020202020204" pitchFamily="34" charset="0"/>
              </a:rPr>
              <a:t>Reflexión que precede  y preside la acción</a:t>
            </a:r>
          </a:p>
        </p:txBody>
      </p:sp>
      <p:sp>
        <p:nvSpPr>
          <p:cNvPr id="7" name="25 Proceso alternativo"/>
          <p:cNvSpPr/>
          <p:nvPr/>
        </p:nvSpPr>
        <p:spPr>
          <a:xfrm>
            <a:off x="467264" y="4218123"/>
            <a:ext cx="11257472" cy="1880558"/>
          </a:xfrm>
          <a:prstGeom prst="flowChartAlternateProcess">
            <a:avLst/>
          </a:prstGeom>
          <a:noFill/>
          <a:ln>
            <a:solidFill>
              <a:srgbClr val="00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4800" b="1" dirty="0">
                <a:ln w="0"/>
                <a:solidFill>
                  <a:schemeClr val="tx1"/>
                </a:solidFill>
                <a:effectLst>
                  <a:outerShdw blurRad="38100" dist="19050" dir="2700000" algn="tl" rotWithShape="0">
                    <a:schemeClr val="dk1">
                      <a:alpha val="40000"/>
                    </a:schemeClr>
                  </a:outerShdw>
                </a:effectLst>
              </a:rPr>
              <a:t>“ A QUIEN NO SABE A DÓNDE VA… CUALQUIER CAMINO LE SIRVE” </a:t>
            </a:r>
            <a:r>
              <a:rPr lang="es-ES" sz="3200" b="1" dirty="0">
                <a:ln w="0"/>
                <a:solidFill>
                  <a:schemeClr val="tx1"/>
                </a:solidFill>
                <a:effectLst>
                  <a:outerShdw blurRad="38100" dist="19050" dir="2700000" algn="tl" rotWithShape="0">
                    <a:schemeClr val="dk1">
                      <a:alpha val="40000"/>
                    </a:schemeClr>
                  </a:outerShdw>
                </a:effectLst>
              </a:rPr>
              <a:t>SENECA</a:t>
            </a:r>
            <a:endParaRPr lang="es-CO" sz="32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1381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096040495"/>
              </p:ext>
            </p:extLst>
          </p:nvPr>
        </p:nvGraphicFramePr>
        <p:xfrm>
          <a:off x="902265" y="1719724"/>
          <a:ext cx="9411775" cy="4790259"/>
        </p:xfrm>
        <a:graphic>
          <a:graphicData uri="http://schemas.openxmlformats.org/drawingml/2006/table">
            <a:tbl>
              <a:tblPr/>
              <a:tblGrid>
                <a:gridCol w="730087">
                  <a:extLst>
                    <a:ext uri="{9D8B030D-6E8A-4147-A177-3AD203B41FA5}">
                      <a16:colId xmlns:a16="http://schemas.microsoft.com/office/drawing/2014/main" xmlns="" val="20000"/>
                    </a:ext>
                  </a:extLst>
                </a:gridCol>
                <a:gridCol w="2587049">
                  <a:extLst>
                    <a:ext uri="{9D8B030D-6E8A-4147-A177-3AD203B41FA5}">
                      <a16:colId xmlns:a16="http://schemas.microsoft.com/office/drawing/2014/main" xmlns="" val="20001"/>
                    </a:ext>
                  </a:extLst>
                </a:gridCol>
                <a:gridCol w="952287">
                  <a:extLst>
                    <a:ext uri="{9D8B030D-6E8A-4147-A177-3AD203B41FA5}">
                      <a16:colId xmlns:a16="http://schemas.microsoft.com/office/drawing/2014/main" xmlns="" val="20002"/>
                    </a:ext>
                  </a:extLst>
                </a:gridCol>
                <a:gridCol w="952287">
                  <a:extLst>
                    <a:ext uri="{9D8B030D-6E8A-4147-A177-3AD203B41FA5}">
                      <a16:colId xmlns:a16="http://schemas.microsoft.com/office/drawing/2014/main" xmlns="" val="20003"/>
                    </a:ext>
                  </a:extLst>
                </a:gridCol>
                <a:gridCol w="952287">
                  <a:extLst>
                    <a:ext uri="{9D8B030D-6E8A-4147-A177-3AD203B41FA5}">
                      <a16:colId xmlns:a16="http://schemas.microsoft.com/office/drawing/2014/main" xmlns="" val="20004"/>
                    </a:ext>
                  </a:extLst>
                </a:gridCol>
                <a:gridCol w="1201862">
                  <a:extLst>
                    <a:ext uri="{9D8B030D-6E8A-4147-A177-3AD203B41FA5}">
                      <a16:colId xmlns:a16="http://schemas.microsoft.com/office/drawing/2014/main" xmlns="" val="20005"/>
                    </a:ext>
                  </a:extLst>
                </a:gridCol>
                <a:gridCol w="2035916">
                  <a:extLst>
                    <a:ext uri="{9D8B030D-6E8A-4147-A177-3AD203B41FA5}">
                      <a16:colId xmlns:a16="http://schemas.microsoft.com/office/drawing/2014/main" xmlns="" val="20006"/>
                    </a:ext>
                  </a:extLst>
                </a:gridCol>
              </a:tblGrid>
              <a:tr h="277081">
                <a:tc gridSpan="2">
                  <a:txBody>
                    <a:bodyPr/>
                    <a:lstStyle/>
                    <a:p>
                      <a:pPr algn="ctr" rtl="0" fontAlgn="b"/>
                      <a:r>
                        <a:rPr lang="es-ES" sz="1800" b="1" i="0" u="none" strike="noStrike" dirty="0">
                          <a:solidFill>
                            <a:srgbClr val="000000"/>
                          </a:solidFill>
                          <a:latin typeface="Calibri"/>
                        </a:rPr>
                        <a:t>ACTIVIDAD</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2">
                  <a:txBody>
                    <a:bodyPr/>
                    <a:lstStyle/>
                    <a:p>
                      <a:pPr algn="ctr" rtl="0" fontAlgn="ctr"/>
                      <a:r>
                        <a:rPr lang="es-ES" sz="1600" b="1" i="0" u="none" strike="noStrike" dirty="0">
                          <a:solidFill>
                            <a:srgbClr val="000000"/>
                          </a:solidFill>
                          <a:latin typeface="Calibri"/>
                        </a:rPr>
                        <a:t>META:</a:t>
                      </a:r>
                    </a:p>
                  </a:txBody>
                  <a:tcPr marL="7710" marR="7710" marT="7711"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rtl="0" fontAlgn="ctr"/>
                      <a:r>
                        <a:rPr lang="es-ES" sz="1600" b="0" i="0" u="none" strike="noStrike" dirty="0">
                          <a:solidFill>
                            <a:srgbClr val="000000"/>
                          </a:solidFill>
                          <a:latin typeface="Calibri"/>
                        </a:rPr>
                        <a:t>1.580 M2</a:t>
                      </a:r>
                    </a:p>
                  </a:txBody>
                  <a:tcPr marL="7710" marR="7710" marT="771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900" b="0" i="0" u="none" strike="noStrike">
                          <a:solidFill>
                            <a:srgbClr val="000000"/>
                          </a:solidFill>
                          <a:latin typeface="Calibri"/>
                        </a:rPr>
                        <a:t> </a:t>
                      </a:r>
                    </a:p>
                  </a:txBody>
                  <a:tcPr marL="7710" marR="7710" marT="7711"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0"/>
                  </a:ext>
                </a:extLst>
              </a:tr>
              <a:tr h="277081">
                <a:tc gridSpan="2">
                  <a:txBody>
                    <a:bodyPr/>
                    <a:lstStyle/>
                    <a:p>
                      <a:pPr algn="ctr" rtl="0" fontAlgn="ctr"/>
                      <a:r>
                        <a:rPr lang="es-ES" sz="1800" b="1" i="0" u="none" strike="noStrike" dirty="0">
                          <a:solidFill>
                            <a:srgbClr val="000000"/>
                          </a:solidFill>
                          <a:latin typeface="Calibri"/>
                        </a:rPr>
                        <a:t>MAMPOSTERÍA</a:t>
                      </a:r>
                    </a:p>
                  </a:txBody>
                  <a:tcPr marL="7710" marR="7710" marT="77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rtl="0" fontAlgn="ctr"/>
                      <a:r>
                        <a:rPr lang="es-ES" sz="1600" b="1" i="0" u="none" strike="noStrike" dirty="0">
                          <a:solidFill>
                            <a:srgbClr val="000000"/>
                          </a:solidFill>
                          <a:latin typeface="Calibri"/>
                        </a:rPr>
                        <a:t>TIEMPO:</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rtl="0" fontAlgn="ctr"/>
                      <a:r>
                        <a:rPr lang="es-ES" sz="1600" b="0" i="0" u="none" strike="noStrike" dirty="0">
                          <a:solidFill>
                            <a:srgbClr val="000000"/>
                          </a:solidFill>
                          <a:latin typeface="Calibri"/>
                        </a:rPr>
                        <a:t>DOS MESES </a:t>
                      </a:r>
                    </a:p>
                  </a:txBody>
                  <a:tcPr marL="7710" marR="7710" marT="77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900" b="0" i="0" u="none" strike="noStrike">
                          <a:solidFill>
                            <a:srgbClr val="000000"/>
                          </a:solidFill>
                          <a:latin typeface="Calibri"/>
                        </a:rPr>
                        <a:t> </a:t>
                      </a:r>
                    </a:p>
                  </a:txBody>
                  <a:tcPr marL="7710" marR="7710" marT="7711"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1"/>
                  </a:ext>
                </a:extLst>
              </a:tr>
              <a:tr h="265999">
                <a:tc>
                  <a:txBody>
                    <a:bodyPr/>
                    <a:lstStyle/>
                    <a:p>
                      <a:pPr algn="ctr" rtl="0" fontAlgn="ctr"/>
                      <a:r>
                        <a:rPr lang="es-ES" sz="1600" b="1" i="0" u="none" strike="noStrike" dirty="0">
                          <a:solidFill>
                            <a:srgbClr val="000000"/>
                          </a:solidFill>
                          <a:latin typeface="Calibri"/>
                        </a:rPr>
                        <a:t>ITEM</a:t>
                      </a:r>
                    </a:p>
                  </a:txBody>
                  <a:tcPr marL="7710" marR="7710" marT="77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dirty="0">
                          <a:solidFill>
                            <a:srgbClr val="000000"/>
                          </a:solidFill>
                          <a:latin typeface="Calibri"/>
                        </a:rPr>
                        <a:t>DESCRIPCION ACTIVIDAD</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400" b="1" i="0" u="none" strike="noStrike" dirty="0">
                          <a:solidFill>
                            <a:srgbClr val="000000"/>
                          </a:solidFill>
                          <a:latin typeface="Calibri"/>
                        </a:rPr>
                        <a:t>UNID</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400" b="1" i="0" u="none" strike="noStrike" dirty="0">
                          <a:solidFill>
                            <a:srgbClr val="000000"/>
                          </a:solidFill>
                          <a:latin typeface="Calibri"/>
                        </a:rPr>
                        <a:t>CANT.</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400" b="1" i="0" u="none" strike="noStrike" dirty="0">
                          <a:solidFill>
                            <a:srgbClr val="000000"/>
                          </a:solidFill>
                          <a:latin typeface="Calibri"/>
                        </a:rPr>
                        <a:t>VR. UNIT</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400" b="1" i="0" u="none" strike="noStrike" dirty="0">
                          <a:solidFill>
                            <a:srgbClr val="000000"/>
                          </a:solidFill>
                          <a:latin typeface="Calibri"/>
                        </a:rPr>
                        <a:t>VR TOTAL</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latin typeface="Calibri"/>
                        </a:rPr>
                        <a:t> </a:t>
                      </a:r>
                    </a:p>
                  </a:txBody>
                  <a:tcPr marL="7710" marR="7710" marT="7711"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2"/>
                  </a:ext>
                </a:extLst>
              </a:tr>
              <a:tr h="401212">
                <a:tc>
                  <a:txBody>
                    <a:bodyPr/>
                    <a:lstStyle/>
                    <a:p>
                      <a:pPr algn="ctr" rtl="0" fontAlgn="b"/>
                      <a:r>
                        <a:rPr lang="es-ES" sz="1600" b="0" i="0" u="none" strike="noStrike" dirty="0">
                          <a:solidFill>
                            <a:srgbClr val="000000"/>
                          </a:solidFill>
                          <a:latin typeface="Calibri"/>
                        </a:rPr>
                        <a:t>6.1</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ES" sz="1600" b="0" i="0" u="none" strike="noStrike" dirty="0">
                          <a:solidFill>
                            <a:srgbClr val="000000"/>
                          </a:solidFill>
                          <a:latin typeface="Calibri"/>
                        </a:rPr>
                        <a:t>Recinte en concreto simple de 17,5 Mpa. </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dirty="0">
                          <a:solidFill>
                            <a:srgbClr val="000000"/>
                          </a:solidFill>
                          <a:latin typeface="Calibri"/>
                        </a:rPr>
                        <a:t>m</a:t>
                      </a:r>
                      <a:r>
                        <a:rPr lang="es-ES" sz="1600" b="0" i="0" u="none" strike="noStrike" baseline="30000" dirty="0">
                          <a:solidFill>
                            <a:srgbClr val="000000"/>
                          </a:solidFill>
                          <a:latin typeface="Calibri"/>
                        </a:rPr>
                        <a:t>3</a:t>
                      </a:r>
                      <a:r>
                        <a:rPr lang="es-ES" sz="1600" b="0" i="0" u="none" strike="noStrike" dirty="0">
                          <a:solidFill>
                            <a:srgbClr val="000000"/>
                          </a:solidFill>
                          <a:latin typeface="Calibri"/>
                        </a:rPr>
                        <a:t>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dirty="0">
                          <a:solidFill>
                            <a:srgbClr val="000000"/>
                          </a:solidFill>
                          <a:latin typeface="Calibri"/>
                        </a:rPr>
                        <a:t>30,0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$ 370.00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$ 11.100.000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dirty="0">
                          <a:solidFill>
                            <a:srgbClr val="000000"/>
                          </a:solidFill>
                          <a:latin typeface="Calibri"/>
                        </a:rPr>
                        <a:t>COSTO META:</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3"/>
                  </a:ext>
                </a:extLst>
              </a:tr>
              <a:tr h="354663">
                <a:tc>
                  <a:txBody>
                    <a:bodyPr/>
                    <a:lstStyle/>
                    <a:p>
                      <a:pPr algn="ctr" rtl="0" fontAlgn="b"/>
                      <a:r>
                        <a:rPr lang="es-ES" sz="1600" b="0" i="0" u="none" strike="noStrike" dirty="0">
                          <a:solidFill>
                            <a:srgbClr val="000000"/>
                          </a:solidFill>
                          <a:latin typeface="Calibri"/>
                        </a:rPr>
                        <a:t>6.2</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ES" sz="1600" b="0" i="0" u="none" strike="noStrike" dirty="0">
                          <a:solidFill>
                            <a:srgbClr val="000000"/>
                          </a:solidFill>
                          <a:latin typeface="Calibri"/>
                        </a:rPr>
                        <a:t>Construcción de muro de cerramiento </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a:solidFill>
                            <a:srgbClr val="000000"/>
                          </a:solidFill>
                          <a:latin typeface="Calibri"/>
                        </a:rPr>
                        <a:t>m</a:t>
                      </a:r>
                      <a:r>
                        <a:rPr lang="es-ES" sz="1600" b="0" i="0" u="none" strike="noStrike" baseline="30000">
                          <a:solidFill>
                            <a:srgbClr val="000000"/>
                          </a:solidFill>
                          <a:latin typeface="Calibri"/>
                        </a:rPr>
                        <a:t>2</a:t>
                      </a:r>
                      <a:r>
                        <a:rPr lang="es-ES" sz="1600" b="0" i="0" u="none" strike="noStrike">
                          <a:solidFill>
                            <a:srgbClr val="000000"/>
                          </a:solidFill>
                          <a:latin typeface="Calibri"/>
                        </a:rPr>
                        <a:t>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1" i="0" u="none" strike="noStrike">
                          <a:solidFill>
                            <a:srgbClr val="000000"/>
                          </a:solidFill>
                          <a:latin typeface="Calibri"/>
                        </a:rPr>
                        <a:t>115,0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$ 59.00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$ 6.785.000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dirty="0">
                          <a:solidFill>
                            <a:srgbClr val="000000"/>
                          </a:solidFill>
                          <a:latin typeface="Calibri"/>
                        </a:rPr>
                        <a:t>119.270.000/1.580</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4"/>
                  </a:ext>
                </a:extLst>
              </a:tr>
              <a:tr h="365746">
                <a:tc>
                  <a:txBody>
                    <a:bodyPr/>
                    <a:lstStyle/>
                    <a:p>
                      <a:pPr algn="ctr" rtl="0" fontAlgn="b"/>
                      <a:r>
                        <a:rPr lang="es-ES" sz="1600" b="0" i="0" u="none" strike="noStrike" dirty="0">
                          <a:solidFill>
                            <a:srgbClr val="000000"/>
                          </a:solidFill>
                          <a:latin typeface="Calibri"/>
                        </a:rPr>
                        <a:t>6.3</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ES" sz="1600" b="0" i="0" u="none" strike="noStrike" dirty="0">
                          <a:solidFill>
                            <a:srgbClr val="000000"/>
                          </a:solidFill>
                          <a:latin typeface="Calibri"/>
                        </a:rPr>
                        <a:t>Construcción de cerramiento en malla eslabonada</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a:solidFill>
                            <a:srgbClr val="000000"/>
                          </a:solidFill>
                          <a:latin typeface="Calibri"/>
                        </a:rPr>
                        <a:t>ml</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a:solidFill>
                            <a:srgbClr val="000000"/>
                          </a:solidFill>
                          <a:latin typeface="Calibri"/>
                        </a:rPr>
                        <a:t>20,0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a:solidFill>
                            <a:srgbClr val="000000"/>
                          </a:solidFill>
                          <a:latin typeface="Calibri"/>
                        </a:rPr>
                        <a:t>$ 180.00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$ 3.600.000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dirty="0">
                          <a:solidFill>
                            <a:srgbClr val="000000"/>
                          </a:solidFill>
                          <a:latin typeface="Calibri"/>
                        </a:rPr>
                        <a:t>$ 75.487 M2 (MANP)</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5"/>
                  </a:ext>
                </a:extLst>
              </a:tr>
              <a:tr h="491024">
                <a:tc>
                  <a:txBody>
                    <a:bodyPr/>
                    <a:lstStyle/>
                    <a:p>
                      <a:pPr algn="ctr" rtl="0" fontAlgn="b"/>
                      <a:r>
                        <a:rPr lang="es-ES" sz="1600" b="0" i="0" u="none" strike="noStrike" dirty="0">
                          <a:solidFill>
                            <a:srgbClr val="000000"/>
                          </a:solidFill>
                          <a:latin typeface="Calibri"/>
                        </a:rPr>
                        <a:t>6.4</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ES" sz="1600" b="0" i="0" u="none" strike="noStrike" dirty="0">
                          <a:solidFill>
                            <a:srgbClr val="000000"/>
                          </a:solidFill>
                          <a:latin typeface="Calibri"/>
                        </a:rPr>
                        <a:t>Cerramiento Exterior o Principal: </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1" i="0" u="none" strike="noStrike">
                          <a:solidFill>
                            <a:srgbClr val="000000"/>
                          </a:solidFill>
                          <a:latin typeface="Calibri"/>
                        </a:rPr>
                        <a:t>ml</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1" i="0" u="none" strike="noStrike">
                          <a:solidFill>
                            <a:srgbClr val="000000"/>
                          </a:solidFill>
                          <a:latin typeface="Calibri"/>
                        </a:rPr>
                        <a:t>40,0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a:solidFill>
                            <a:srgbClr val="000000"/>
                          </a:solidFill>
                          <a:latin typeface="Calibri"/>
                        </a:rPr>
                        <a:t>$ 360.00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1" i="0" u="none" strike="noStrike" dirty="0">
                          <a:solidFill>
                            <a:srgbClr val="000000"/>
                          </a:solidFill>
                          <a:latin typeface="Calibri"/>
                        </a:rPr>
                        <a:t>$ 14.400.000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none" strike="noStrike" dirty="0">
                          <a:solidFill>
                            <a:srgbClr val="000000"/>
                          </a:solidFill>
                          <a:latin typeface="Calibri"/>
                        </a:rPr>
                        <a:t> </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6"/>
                  </a:ext>
                </a:extLst>
              </a:tr>
              <a:tr h="365746">
                <a:tc>
                  <a:txBody>
                    <a:bodyPr/>
                    <a:lstStyle/>
                    <a:p>
                      <a:pPr algn="ctr" rtl="0" fontAlgn="b"/>
                      <a:r>
                        <a:rPr lang="es-ES" sz="1600" b="0" i="0" u="none" strike="noStrike" dirty="0">
                          <a:solidFill>
                            <a:srgbClr val="000000"/>
                          </a:solidFill>
                          <a:latin typeface="Calibri"/>
                        </a:rPr>
                        <a:t>6.5</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ES" sz="1600" b="0" i="0" u="none" strike="noStrike" dirty="0">
                          <a:solidFill>
                            <a:srgbClr val="000000"/>
                          </a:solidFill>
                          <a:latin typeface="Calibri"/>
                        </a:rPr>
                        <a:t>Suministro, transporte y colocación de cerco </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a:solidFill>
                            <a:srgbClr val="000000"/>
                          </a:solidFill>
                          <a:latin typeface="Calibri"/>
                        </a:rPr>
                        <a:t>ml</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a:solidFill>
                            <a:srgbClr val="000000"/>
                          </a:solidFill>
                          <a:latin typeface="Calibri"/>
                        </a:rPr>
                        <a:t>50,0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a:solidFill>
                            <a:srgbClr val="000000"/>
                          </a:solidFill>
                          <a:latin typeface="Calibri"/>
                        </a:rPr>
                        <a:t>$ 24.50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$ 1.225.000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dirty="0">
                          <a:solidFill>
                            <a:srgbClr val="000000"/>
                          </a:solidFill>
                          <a:latin typeface="Calibri"/>
                        </a:rPr>
                        <a:t>COSTO ACTIVIDAD:</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7"/>
                  </a:ext>
                </a:extLst>
              </a:tr>
              <a:tr h="500118">
                <a:tc>
                  <a:txBody>
                    <a:bodyPr/>
                    <a:lstStyle/>
                    <a:p>
                      <a:pPr algn="ctr" rtl="0" fontAlgn="b"/>
                      <a:r>
                        <a:rPr lang="es-ES" sz="1600" b="0" i="0" u="none" strike="noStrike" dirty="0">
                          <a:solidFill>
                            <a:srgbClr val="000000"/>
                          </a:solidFill>
                          <a:latin typeface="Calibri"/>
                        </a:rPr>
                        <a:t>6.6.</a:t>
                      </a:r>
                    </a:p>
                  </a:txBody>
                  <a:tcPr marL="7710" marR="7710" marT="77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ES" sz="1600" b="0" i="0" u="none" strike="noStrike" dirty="0">
                          <a:solidFill>
                            <a:srgbClr val="000000"/>
                          </a:solidFill>
                          <a:latin typeface="+mn-lt"/>
                        </a:rPr>
                        <a:t>Mampostería en bloque de concreto </a:t>
                      </a:r>
                    </a:p>
                    <a:p>
                      <a:pPr algn="just" rtl="0" fontAlgn="ctr"/>
                      <a:r>
                        <a:rPr lang="pt-BR" sz="1600" b="0" i="0" u="none" strike="noStrike" dirty="0">
                          <a:solidFill>
                            <a:srgbClr val="000000"/>
                          </a:solidFill>
                          <a:latin typeface="Calibri"/>
                        </a:rPr>
                        <a:t>De  20 x 20 x 40 cm.      e = 20 cm.</a:t>
                      </a:r>
                    </a:p>
                  </a:txBody>
                  <a:tcPr marL="7710" marR="7710"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0" i="0" u="none" strike="noStrike" dirty="0">
                          <a:solidFill>
                            <a:srgbClr val="000000"/>
                          </a:solidFill>
                          <a:latin typeface="Calibri"/>
                        </a:rPr>
                        <a:t>m</a:t>
                      </a:r>
                      <a:r>
                        <a:rPr lang="es-ES" sz="1600" b="0" i="0" u="none" strike="noStrike" baseline="30000" dirty="0">
                          <a:solidFill>
                            <a:srgbClr val="000000"/>
                          </a:solidFill>
                          <a:latin typeface="Calibri"/>
                        </a:rPr>
                        <a:t>2</a:t>
                      </a:r>
                      <a:r>
                        <a:rPr lang="es-ES" sz="1600" b="0" i="0" u="none" strike="noStrike" dirty="0">
                          <a:solidFill>
                            <a:srgbClr val="000000"/>
                          </a:solidFill>
                          <a:latin typeface="Calibri"/>
                        </a:rPr>
                        <a:t>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600" b="1" i="0" u="none" strike="noStrike" dirty="0">
                          <a:solidFill>
                            <a:srgbClr val="000000"/>
                          </a:solidFill>
                          <a:latin typeface="Calibri"/>
                        </a:rPr>
                        <a:t>1.580,0</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a:solidFill>
                            <a:srgbClr val="000000"/>
                          </a:solidFill>
                          <a:latin typeface="Calibri"/>
                        </a:rPr>
                        <a:t>$ 52.00 </a:t>
                      </a:r>
                    </a:p>
                  </a:txBody>
                  <a:tcPr marL="7710" marR="7710" marT="77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1600" b="0" i="0" u="none" strike="noStrike" dirty="0">
                          <a:solidFill>
                            <a:srgbClr val="000000"/>
                          </a:solidFill>
                          <a:latin typeface="Calibri"/>
                        </a:rPr>
                        <a:t>$ 82.160.000</a:t>
                      </a:r>
                    </a:p>
                  </a:txBody>
                  <a:tcPr marL="7710" marR="7710" marT="77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dirty="0">
                          <a:solidFill>
                            <a:srgbClr val="000000"/>
                          </a:solidFill>
                          <a:latin typeface="Calibri"/>
                        </a:rPr>
                        <a:t>$ 2.981.750 ML CERRADOS</a:t>
                      </a:r>
                    </a:p>
                  </a:txBody>
                  <a:tcPr marL="7710" marR="7710" marT="7711"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9"/>
                  </a:ext>
                </a:extLst>
              </a:tr>
              <a:tr h="500172">
                <a:tc gridSpan="5">
                  <a:txBody>
                    <a:bodyPr/>
                    <a:lstStyle/>
                    <a:p>
                      <a:pPr algn="r" rtl="0" fontAlgn="b"/>
                      <a:r>
                        <a:rPr lang="es-ES" sz="1600" b="1" i="0" u="none" strike="noStrike" dirty="0">
                          <a:solidFill>
                            <a:srgbClr val="000000"/>
                          </a:solidFill>
                          <a:latin typeface="Calibri"/>
                        </a:rPr>
                        <a:t>TOTAL</a:t>
                      </a:r>
                    </a:p>
                  </a:txBody>
                  <a:tcPr marL="7710" marR="7710" marT="7711"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r" rtl="0" fontAlgn="b"/>
                      <a:r>
                        <a:rPr lang="es-ES" sz="1600" b="0" i="0" u="none" strike="noStrike" dirty="0">
                          <a:solidFill>
                            <a:srgbClr val="000000"/>
                          </a:solidFill>
                          <a:latin typeface="Calibri"/>
                        </a:rPr>
                        <a:t>$ 119.270.000</a:t>
                      </a:r>
                    </a:p>
                  </a:txBody>
                  <a:tcPr marL="7710" marR="7710" marT="7711"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100" b="0" i="0" u="none" strike="noStrike" dirty="0">
                          <a:solidFill>
                            <a:srgbClr val="000000"/>
                          </a:solidFill>
                          <a:latin typeface="Calibri"/>
                        </a:rPr>
                        <a:t> </a:t>
                      </a:r>
                    </a:p>
                  </a:txBody>
                  <a:tcPr marL="7710" marR="7710" marT="7711"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10"/>
                  </a:ext>
                </a:extLst>
              </a:tr>
            </a:tbl>
          </a:graphicData>
        </a:graphic>
      </p:graphicFrame>
      <p:sp>
        <p:nvSpPr>
          <p:cNvPr id="9" name="8 Proceso alternativo"/>
          <p:cNvSpPr/>
          <p:nvPr/>
        </p:nvSpPr>
        <p:spPr>
          <a:xfrm>
            <a:off x="902264" y="1293499"/>
            <a:ext cx="7464987" cy="328824"/>
          </a:xfrm>
          <a:prstGeom prst="flowChartAlternateProcess">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5400000" scaled="1"/>
            <a:tileRect/>
          </a:gra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2000" b="1" dirty="0">
                <a:solidFill>
                  <a:schemeClr val="tx1"/>
                </a:solidFill>
              </a:rPr>
              <a:t>PRODUCTO:OBRA CIVIL  DE  CERRAMIENTO DE 1580 </a:t>
            </a:r>
            <a:r>
              <a:rPr lang="es-ES" sz="2000" b="1" i="0" u="none" strike="noStrike" dirty="0">
                <a:solidFill>
                  <a:srgbClr val="000000"/>
                </a:solidFill>
                <a:latin typeface="Calibri"/>
              </a:rPr>
              <a:t>m</a:t>
            </a:r>
            <a:r>
              <a:rPr lang="es-ES" sz="2000" b="1" i="0" u="none" strike="noStrike" baseline="30000" dirty="0">
                <a:solidFill>
                  <a:srgbClr val="000000"/>
                </a:solidFill>
                <a:latin typeface="Calibri"/>
              </a:rPr>
              <a:t>2</a:t>
            </a:r>
            <a:endParaRPr lang="es-ES" sz="2000" b="1" dirty="0">
              <a:solidFill>
                <a:schemeClr val="tx1"/>
              </a:solidFill>
            </a:endParaRPr>
          </a:p>
        </p:txBody>
      </p:sp>
      <p:sp>
        <p:nvSpPr>
          <p:cNvPr id="10" name="9 Proceso alternativo"/>
          <p:cNvSpPr/>
          <p:nvPr/>
        </p:nvSpPr>
        <p:spPr>
          <a:xfrm>
            <a:off x="8547920" y="2077526"/>
            <a:ext cx="1657964" cy="285750"/>
          </a:xfrm>
          <a:prstGeom prst="flowChartAlternateProcess">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5400000" scaled="1"/>
            <a:tileRect/>
          </a:gra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INDICADORES</a:t>
            </a:r>
            <a:r>
              <a:rPr lang="es-ES" sz="1400" b="1" dirty="0">
                <a:solidFill>
                  <a:schemeClr val="tx1"/>
                </a:solidFill>
              </a:rPr>
              <a:t> </a:t>
            </a:r>
          </a:p>
        </p:txBody>
      </p:sp>
      <p:sp>
        <p:nvSpPr>
          <p:cNvPr id="11" name="7 Proceso alternativo">
            <a:extLst>
              <a:ext uri="{FF2B5EF4-FFF2-40B4-BE49-F238E27FC236}">
                <a16:creationId xmlns:a16="http://schemas.microsoft.com/office/drawing/2014/main" xmlns="" id="{A6A4560B-9FD2-4FDF-9CF0-1E18A9DFA5A2}"/>
              </a:ext>
            </a:extLst>
          </p:cNvPr>
          <p:cNvSpPr/>
          <p:nvPr/>
        </p:nvSpPr>
        <p:spPr>
          <a:xfrm>
            <a:off x="176980" y="379540"/>
            <a:ext cx="7708489" cy="574189"/>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BALANCE DE RECURSOS AMPLIACIÓN  CALLE 4 SUR  </a:t>
            </a:r>
          </a:p>
        </p:txBody>
      </p:sp>
    </p:spTree>
    <p:extLst>
      <p:ext uri="{BB962C8B-B14F-4D97-AF65-F5344CB8AC3E}">
        <p14:creationId xmlns:p14="http://schemas.microsoft.com/office/powerpoint/2010/main" val="1135472005"/>
      </p:ext>
    </p:extLst>
  </p:cSld>
  <p:clrMapOvr>
    <a:masterClrMapping/>
  </p:clrMapOvr>
  <p:transition spd="slow">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1494503" y="2635045"/>
            <a:ext cx="9527458" cy="2365427"/>
          </a:xfrm>
        </p:spPr>
        <p:txBody>
          <a:bodyPr>
            <a:normAutofit/>
          </a:bodyPr>
          <a:lstStyle/>
          <a:p>
            <a:pPr algn="just"/>
            <a:r>
              <a:rPr lang="es-ES_tradnl" sz="3600" dirty="0">
                <a:latin typeface="Arial" panose="020B0604020202020204" pitchFamily="34" charset="0"/>
                <a:cs typeface="Arial" panose="020B0604020202020204" pitchFamily="34" charset="0"/>
              </a:rPr>
              <a:t>Diseño gráfico donde en forma secuencial y en función del tiempo se disponen las actividades con sus respectivas metas físicas </a:t>
            </a:r>
            <a:r>
              <a:rPr lang="es-ES" sz="3600" dirty="0">
                <a:latin typeface="Arial" panose="020B0604020202020204" pitchFamily="34" charset="0"/>
                <a:cs typeface="Arial" panose="020B0604020202020204" pitchFamily="34" charset="0"/>
              </a:rPr>
              <a:t>y financieras</a:t>
            </a:r>
          </a:p>
        </p:txBody>
      </p:sp>
      <p:sp>
        <p:nvSpPr>
          <p:cNvPr id="5" name="7 Proceso alternativo">
            <a:extLst>
              <a:ext uri="{FF2B5EF4-FFF2-40B4-BE49-F238E27FC236}">
                <a16:creationId xmlns:a16="http://schemas.microsoft.com/office/drawing/2014/main" xmlns="" id="{F1323D58-F42C-4591-80DB-036CE1BC69DB}"/>
              </a:ext>
            </a:extLst>
          </p:cNvPr>
          <p:cNvSpPr/>
          <p:nvPr/>
        </p:nvSpPr>
        <p:spPr>
          <a:xfrm>
            <a:off x="2556388" y="1182790"/>
            <a:ext cx="6626942"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CRONOGRAMA</a:t>
            </a:r>
          </a:p>
        </p:txBody>
      </p:sp>
    </p:spTree>
    <p:extLst>
      <p:ext uri="{BB962C8B-B14F-4D97-AF65-F5344CB8AC3E}">
        <p14:creationId xmlns:p14="http://schemas.microsoft.com/office/powerpoint/2010/main" val="3473866263"/>
      </p:ext>
    </p:extLst>
  </p:cSld>
  <p:clrMapOvr>
    <a:masterClrMapping/>
  </p:clrMapOvr>
  <p:transition spd="slow">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609450073"/>
              </p:ext>
            </p:extLst>
          </p:nvPr>
        </p:nvGraphicFramePr>
        <p:xfrm>
          <a:off x="1881190" y="1404937"/>
          <a:ext cx="7557778" cy="4592118"/>
        </p:xfrm>
        <a:graphic>
          <a:graphicData uri="http://schemas.openxmlformats.org/drawingml/2006/table">
            <a:tbl>
              <a:tblPr/>
              <a:tblGrid>
                <a:gridCol w="336179">
                  <a:extLst>
                    <a:ext uri="{9D8B030D-6E8A-4147-A177-3AD203B41FA5}">
                      <a16:colId xmlns:a16="http://schemas.microsoft.com/office/drawing/2014/main" xmlns="" val="20000"/>
                    </a:ext>
                  </a:extLst>
                </a:gridCol>
                <a:gridCol w="2427950">
                  <a:extLst>
                    <a:ext uri="{9D8B030D-6E8A-4147-A177-3AD203B41FA5}">
                      <a16:colId xmlns:a16="http://schemas.microsoft.com/office/drawing/2014/main" xmlns="" val="20001"/>
                    </a:ext>
                  </a:extLst>
                </a:gridCol>
                <a:gridCol w="1431868">
                  <a:extLst>
                    <a:ext uri="{9D8B030D-6E8A-4147-A177-3AD203B41FA5}">
                      <a16:colId xmlns:a16="http://schemas.microsoft.com/office/drawing/2014/main" xmlns="" val="20002"/>
                    </a:ext>
                  </a:extLst>
                </a:gridCol>
                <a:gridCol w="933826">
                  <a:extLst>
                    <a:ext uri="{9D8B030D-6E8A-4147-A177-3AD203B41FA5}">
                      <a16:colId xmlns:a16="http://schemas.microsoft.com/office/drawing/2014/main" xmlns="" val="20003"/>
                    </a:ext>
                  </a:extLst>
                </a:gridCol>
                <a:gridCol w="485591">
                  <a:extLst>
                    <a:ext uri="{9D8B030D-6E8A-4147-A177-3AD203B41FA5}">
                      <a16:colId xmlns:a16="http://schemas.microsoft.com/office/drawing/2014/main" xmlns="" val="20004"/>
                    </a:ext>
                  </a:extLst>
                </a:gridCol>
                <a:gridCol w="485591">
                  <a:extLst>
                    <a:ext uri="{9D8B030D-6E8A-4147-A177-3AD203B41FA5}">
                      <a16:colId xmlns:a16="http://schemas.microsoft.com/office/drawing/2014/main" xmlns="" val="20005"/>
                    </a:ext>
                  </a:extLst>
                </a:gridCol>
                <a:gridCol w="485591">
                  <a:extLst>
                    <a:ext uri="{9D8B030D-6E8A-4147-A177-3AD203B41FA5}">
                      <a16:colId xmlns:a16="http://schemas.microsoft.com/office/drawing/2014/main" xmlns="" val="20006"/>
                    </a:ext>
                  </a:extLst>
                </a:gridCol>
                <a:gridCol w="485591">
                  <a:extLst>
                    <a:ext uri="{9D8B030D-6E8A-4147-A177-3AD203B41FA5}">
                      <a16:colId xmlns:a16="http://schemas.microsoft.com/office/drawing/2014/main" xmlns="" val="20007"/>
                    </a:ext>
                  </a:extLst>
                </a:gridCol>
                <a:gridCol w="485591">
                  <a:extLst>
                    <a:ext uri="{9D8B030D-6E8A-4147-A177-3AD203B41FA5}">
                      <a16:colId xmlns:a16="http://schemas.microsoft.com/office/drawing/2014/main" xmlns="" val="20008"/>
                    </a:ext>
                  </a:extLst>
                </a:gridCol>
              </a:tblGrid>
              <a:tr h="299334">
                <a:tc>
                  <a:txBody>
                    <a:bodyPr/>
                    <a:lstStyle/>
                    <a:p>
                      <a:pPr algn="ctr" fontAlgn="ctr"/>
                      <a:r>
                        <a:rPr lang="es-ES" sz="1400" b="1" i="0" u="none" strike="noStrike" dirty="0">
                          <a:solidFill>
                            <a:srgbClr val="000000"/>
                          </a:solidFill>
                          <a:latin typeface="Calibri"/>
                        </a:rPr>
                        <a:t>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a:solidFill>
                            <a:srgbClr val="000000"/>
                          </a:solidFill>
                          <a:latin typeface="Calibri"/>
                        </a:rPr>
                        <a:t>ACTIVIDAD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a:solidFill>
                            <a:srgbClr val="000000"/>
                          </a:solidFill>
                          <a:latin typeface="Calibri"/>
                        </a:rPr>
                        <a:t>PRODUCTO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a:solidFill>
                            <a:srgbClr val="000000"/>
                          </a:solidFill>
                          <a:latin typeface="Calibri"/>
                        </a:rPr>
                        <a:t>VALOR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latin typeface="Calibri"/>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latin typeface="Calibri"/>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latin typeface="Calibri"/>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latin typeface="Calibri"/>
                        </a:rPr>
                        <a:t>2023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39466">
                <a:tc>
                  <a:txBody>
                    <a:bodyPr/>
                    <a:lstStyle/>
                    <a:p>
                      <a:pPr algn="ctr" fontAlgn="ctr"/>
                      <a:r>
                        <a:rPr lang="es-ES" sz="1200" b="0" i="0" u="none" strike="noStrike" dirty="0">
                          <a:solidFill>
                            <a:srgbClr val="000000"/>
                          </a:solidFill>
                          <a:latin typeface="Calibri"/>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ESTUDIOS PREVIOS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7 ESTUDIOS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299.999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39466">
                <a:tc>
                  <a:txBody>
                    <a:bodyPr/>
                    <a:lstStyle/>
                    <a:p>
                      <a:pPr algn="ctr" fontAlgn="ctr"/>
                      <a:r>
                        <a:rPr lang="es-ES" sz="1200" b="0" i="0" u="none" strike="noStrike">
                          <a:solidFill>
                            <a:srgbClr val="000000"/>
                          </a:solidFill>
                          <a:latin typeface="Calibri"/>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COMPRA DE FAJAS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80 FAJAS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5.000.000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39466">
                <a:tc>
                  <a:txBody>
                    <a:bodyPr/>
                    <a:lstStyle/>
                    <a:p>
                      <a:pPr algn="ctr" fontAlgn="ctr"/>
                      <a:r>
                        <a:rPr lang="es-ES" sz="1200" b="0" i="0" u="none" strike="noStrike">
                          <a:solidFill>
                            <a:srgbClr val="000000"/>
                          </a:solidFill>
                          <a:latin typeface="Calibri"/>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OBRAS PRELIMINARES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 LOTE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76.225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39466">
                <a:tc>
                  <a:txBody>
                    <a:bodyPr/>
                    <a:lstStyle/>
                    <a:p>
                      <a:pPr algn="ctr" fontAlgn="ctr"/>
                      <a:r>
                        <a:rPr lang="es-ES" sz="1200" b="0" i="0" u="none" strike="noStrike">
                          <a:solidFill>
                            <a:srgbClr val="000000"/>
                          </a:solidFill>
                          <a:latin typeface="Calibri"/>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RETIROS Y DEMOLICIONES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15.000 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483.450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39466">
                <a:tc>
                  <a:txBody>
                    <a:bodyPr/>
                    <a:lstStyle/>
                    <a:p>
                      <a:pPr algn="ctr" fontAlgn="ctr"/>
                      <a:r>
                        <a:rPr lang="es-ES" sz="1200" b="0" i="0" u="none" strike="noStrike">
                          <a:solidFill>
                            <a:srgbClr val="000000"/>
                          </a:solidFill>
                          <a:latin typeface="Calibri"/>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MOVIMIENTOS DE TIERRA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52.500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3.181.500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39466">
                <a:tc>
                  <a:txBody>
                    <a:bodyPr/>
                    <a:lstStyle/>
                    <a:p>
                      <a:pPr algn="ctr" fontAlgn="ctr"/>
                      <a:r>
                        <a:rPr lang="es-ES" sz="1200" b="0" i="0" u="none" strike="noStrike">
                          <a:solidFill>
                            <a:srgbClr val="000000"/>
                          </a:solidFill>
                          <a:latin typeface="Calibri"/>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CONCRETOS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190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537.700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39466">
                <a:tc>
                  <a:txBody>
                    <a:bodyPr/>
                    <a:lstStyle/>
                    <a:p>
                      <a:pPr algn="ctr" fontAlgn="ctr"/>
                      <a:r>
                        <a:rPr lang="es-ES" sz="1200" b="0" i="0" u="none" strike="noStrike">
                          <a:solidFill>
                            <a:srgbClr val="000000"/>
                          </a:solidFill>
                          <a:latin typeface="Calibri"/>
                        </a:rPr>
                        <a:t>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ACERO DE REFUERZO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150.000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760.500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39466">
                <a:tc>
                  <a:txBody>
                    <a:bodyPr/>
                    <a:lstStyle/>
                    <a:p>
                      <a:pPr algn="ctr" fontAlgn="ctr"/>
                      <a:r>
                        <a:rPr lang="es-ES" sz="1200" b="0" i="0" u="none" strike="noStrike">
                          <a:solidFill>
                            <a:srgbClr val="000000"/>
                          </a:solidFill>
                          <a:latin typeface="Calibri"/>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MANPOSTERIA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40 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155.040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74887">
                <a:tc>
                  <a:txBody>
                    <a:bodyPr/>
                    <a:lstStyle/>
                    <a:p>
                      <a:pPr algn="ctr" fontAlgn="ctr"/>
                      <a:r>
                        <a:rPr lang="es-ES" sz="1200" b="0" i="0" u="none" strike="noStrike">
                          <a:solidFill>
                            <a:srgbClr val="000000"/>
                          </a:solidFill>
                          <a:latin typeface="Calibri"/>
                        </a:rPr>
                        <a:t>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REDES HIDRAÚLICAS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1.600 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9.568.000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39466">
                <a:tc>
                  <a:txBody>
                    <a:bodyPr/>
                    <a:lstStyle/>
                    <a:p>
                      <a:pPr algn="ctr" fontAlgn="ctr"/>
                      <a:r>
                        <a:rPr lang="es-ES" sz="1200" b="0" i="0" u="none" strike="noStrike">
                          <a:solidFill>
                            <a:srgbClr val="000000"/>
                          </a:solidFill>
                          <a:latin typeface="Calibri"/>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ISOS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14.600 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1.226.400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39466">
                <a:tc>
                  <a:txBody>
                    <a:bodyPr/>
                    <a:lstStyle/>
                    <a:p>
                      <a:pPr algn="ctr" fontAlgn="ctr"/>
                      <a:r>
                        <a:rPr lang="es-ES" sz="1200" b="0" i="0" u="none" strike="noStrike">
                          <a:solidFill>
                            <a:srgbClr val="000000"/>
                          </a:solidFill>
                          <a:latin typeface="Calibri"/>
                        </a:rPr>
                        <a:t>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INSTALACIONES ELECTRICAS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2.330 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1.936.230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39466">
                <a:tc>
                  <a:txBody>
                    <a:bodyPr/>
                    <a:lstStyle/>
                    <a:p>
                      <a:pPr algn="ctr" fontAlgn="ctr"/>
                      <a:r>
                        <a:rPr lang="es-ES" sz="1200" b="0" i="0" u="none" strike="noStrike">
                          <a:solidFill>
                            <a:srgbClr val="000000"/>
                          </a:solidFill>
                          <a:latin typeface="Calibri"/>
                        </a:rPr>
                        <a:t>12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CONFORMACIÓN DE VÍA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3.150 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6.309.450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39466">
                <a:tc>
                  <a:txBody>
                    <a:bodyPr/>
                    <a:lstStyle/>
                    <a:p>
                      <a:pPr algn="ctr" fontAlgn="ctr"/>
                      <a:r>
                        <a:rPr lang="es-ES" sz="1200" b="0" i="0" u="none" strike="noStrike">
                          <a:solidFill>
                            <a:srgbClr val="000000"/>
                          </a:solidFill>
                          <a:latin typeface="Calibri"/>
                        </a:rPr>
                        <a:t>13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SEÑALIZACIÓN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9.200 ML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202.400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78011">
                <a:tc>
                  <a:txBody>
                    <a:bodyPr/>
                    <a:lstStyle/>
                    <a:p>
                      <a:pPr algn="ctr" fontAlgn="ctr"/>
                      <a:r>
                        <a:rPr lang="es-ES" sz="1200" b="0" i="0" u="none" strike="noStrike">
                          <a:solidFill>
                            <a:srgbClr val="000000"/>
                          </a:solidFill>
                          <a:latin typeface="Calibri"/>
                        </a:rPr>
                        <a:t>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MANEJO AMBIENTAL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 LOTE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105.889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39466">
                <a:tc>
                  <a:txBody>
                    <a:bodyPr/>
                    <a:lstStyle/>
                    <a:p>
                      <a:pPr algn="ctr" fontAlgn="ctr"/>
                      <a:r>
                        <a:rPr lang="es-ES" sz="1200" b="0" i="0" u="none" strike="noStrike">
                          <a:solidFill>
                            <a:srgbClr val="000000"/>
                          </a:solidFill>
                          <a:latin typeface="Calibri"/>
                        </a:rPr>
                        <a:t>15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OBRAS VARIAS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1 LOTE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408.444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39466">
                <a:tc>
                  <a:txBody>
                    <a:bodyPr/>
                    <a:lstStyle/>
                    <a:p>
                      <a:pPr algn="ctr" fontAlgn="ctr"/>
                      <a:r>
                        <a:rPr lang="es-ES" sz="1200" b="0" i="0" u="none" strike="noStrike">
                          <a:solidFill>
                            <a:srgbClr val="000000"/>
                          </a:solidFill>
                          <a:latin typeface="Calibri"/>
                        </a:rPr>
                        <a:t>16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INTERVENTORIA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latin typeface="Calibri"/>
                        </a:rPr>
                        <a:t>3 INTERVENTORIAS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latin typeface="Calibri"/>
                        </a:rPr>
                        <a:t>3.024.633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S" sz="10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87362">
                <a:tc gridSpan="4">
                  <a:txBody>
                    <a:bodyPr/>
                    <a:lstStyle/>
                    <a:p>
                      <a:pPr algn="ctr" fontAlgn="ctr"/>
                      <a:r>
                        <a:rPr lang="es-ES" sz="1600" b="1" i="0" u="none" strike="noStrike" dirty="0">
                          <a:solidFill>
                            <a:srgbClr val="000000"/>
                          </a:solidFill>
                          <a:latin typeface="Calibri"/>
                        </a:rPr>
                        <a:t>FLUJO DE CAJA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ctr"/>
                      <a:r>
                        <a:rPr lang="es-E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
        <p:nvSpPr>
          <p:cNvPr id="7" name="2 Rectángulo"/>
          <p:cNvSpPr/>
          <p:nvPr/>
        </p:nvSpPr>
        <p:spPr>
          <a:xfrm>
            <a:off x="7596188" y="3429000"/>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8" name="3 Rectángulo"/>
          <p:cNvSpPr/>
          <p:nvPr/>
        </p:nvSpPr>
        <p:spPr>
          <a:xfrm>
            <a:off x="7605713" y="3238500"/>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9" name="4 Rectángulo"/>
          <p:cNvSpPr/>
          <p:nvPr/>
        </p:nvSpPr>
        <p:spPr>
          <a:xfrm>
            <a:off x="7596189" y="2928938"/>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0" name="5 Rectángulo"/>
          <p:cNvSpPr/>
          <p:nvPr/>
        </p:nvSpPr>
        <p:spPr>
          <a:xfrm>
            <a:off x="7596189" y="2714625"/>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1" name="6 Rectángulo"/>
          <p:cNvSpPr/>
          <p:nvPr/>
        </p:nvSpPr>
        <p:spPr>
          <a:xfrm>
            <a:off x="7596189" y="2500313"/>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2" name="7 Rectángulo"/>
          <p:cNvSpPr/>
          <p:nvPr/>
        </p:nvSpPr>
        <p:spPr>
          <a:xfrm>
            <a:off x="7596189" y="2286000"/>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3" name="8 Rectángulo"/>
          <p:cNvSpPr/>
          <p:nvPr/>
        </p:nvSpPr>
        <p:spPr>
          <a:xfrm>
            <a:off x="7596189" y="2071688"/>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4" name="9 Rectángulo"/>
          <p:cNvSpPr/>
          <p:nvPr/>
        </p:nvSpPr>
        <p:spPr>
          <a:xfrm>
            <a:off x="7167564" y="1857375"/>
            <a:ext cx="25717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5" name="10 Rectángulo"/>
          <p:cNvSpPr/>
          <p:nvPr/>
        </p:nvSpPr>
        <p:spPr>
          <a:xfrm>
            <a:off x="8096250" y="3714750"/>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6" name="11 Rectángulo"/>
          <p:cNvSpPr/>
          <p:nvPr/>
        </p:nvSpPr>
        <p:spPr>
          <a:xfrm>
            <a:off x="8096250" y="4000500"/>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7" name="12 Rectángulo"/>
          <p:cNvSpPr/>
          <p:nvPr/>
        </p:nvSpPr>
        <p:spPr>
          <a:xfrm>
            <a:off x="8096250" y="4214813"/>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8" name="13 Rectángulo"/>
          <p:cNvSpPr/>
          <p:nvPr/>
        </p:nvSpPr>
        <p:spPr>
          <a:xfrm>
            <a:off x="8096250" y="4552797"/>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19" name="14 Rectángulo"/>
          <p:cNvSpPr/>
          <p:nvPr/>
        </p:nvSpPr>
        <p:spPr>
          <a:xfrm>
            <a:off x="8596313" y="4763998"/>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0" name="15 Rectángulo"/>
          <p:cNvSpPr/>
          <p:nvPr/>
        </p:nvSpPr>
        <p:spPr>
          <a:xfrm>
            <a:off x="8596313" y="5036151"/>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1" name="16 Rectángulo"/>
          <p:cNvSpPr/>
          <p:nvPr/>
        </p:nvSpPr>
        <p:spPr>
          <a:xfrm>
            <a:off x="8596313" y="5268937"/>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2" name="17 Rectángulo"/>
          <p:cNvSpPr/>
          <p:nvPr/>
        </p:nvSpPr>
        <p:spPr>
          <a:xfrm flipV="1">
            <a:off x="9096375" y="5534558"/>
            <a:ext cx="266700" cy="124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3" name="18 Rectángulo"/>
          <p:cNvSpPr/>
          <p:nvPr/>
        </p:nvSpPr>
        <p:spPr>
          <a:xfrm>
            <a:off x="8596313" y="5561830"/>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4" name="19 Rectángulo"/>
          <p:cNvSpPr/>
          <p:nvPr/>
        </p:nvSpPr>
        <p:spPr>
          <a:xfrm>
            <a:off x="8096250" y="5564290"/>
            <a:ext cx="2667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s-ES"/>
          </a:p>
        </p:txBody>
      </p:sp>
      <p:sp>
        <p:nvSpPr>
          <p:cNvPr id="26" name="25 Proceso alternativo"/>
          <p:cNvSpPr/>
          <p:nvPr/>
        </p:nvSpPr>
        <p:spPr>
          <a:xfrm>
            <a:off x="9787096" y="1623011"/>
            <a:ext cx="2109935" cy="35718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PREINVERSION </a:t>
            </a:r>
          </a:p>
        </p:txBody>
      </p:sp>
      <p:sp>
        <p:nvSpPr>
          <p:cNvPr id="27" name="26 Proceso alternativo"/>
          <p:cNvSpPr/>
          <p:nvPr/>
        </p:nvSpPr>
        <p:spPr>
          <a:xfrm>
            <a:off x="9787096" y="3348652"/>
            <a:ext cx="2109935" cy="35718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INVERSION</a:t>
            </a:r>
          </a:p>
        </p:txBody>
      </p:sp>
      <p:sp>
        <p:nvSpPr>
          <p:cNvPr id="29" name="28 Proceso alternativo"/>
          <p:cNvSpPr/>
          <p:nvPr/>
        </p:nvSpPr>
        <p:spPr>
          <a:xfrm>
            <a:off x="9787097" y="5133514"/>
            <a:ext cx="2109935" cy="554334"/>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OPERACIÓN Y MANTENIMEINTO </a:t>
            </a:r>
          </a:p>
        </p:txBody>
      </p:sp>
      <p:sp>
        <p:nvSpPr>
          <p:cNvPr id="28" name="8 Proceso alternativo">
            <a:extLst>
              <a:ext uri="{FF2B5EF4-FFF2-40B4-BE49-F238E27FC236}">
                <a16:creationId xmlns:a16="http://schemas.microsoft.com/office/drawing/2014/main" xmlns="" id="{7DAE78C4-C4D3-40C5-9460-6AFC692D180F}"/>
              </a:ext>
            </a:extLst>
          </p:cNvPr>
          <p:cNvSpPr/>
          <p:nvPr/>
        </p:nvSpPr>
        <p:spPr>
          <a:xfrm>
            <a:off x="130253" y="254119"/>
            <a:ext cx="7294486" cy="660281"/>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1"/>
                </a:solidFill>
              </a:rPr>
              <a:t>CRONOGRAMA AMPLIACION VIA  4 SUR  </a:t>
            </a:r>
          </a:p>
        </p:txBody>
      </p:sp>
      <p:sp>
        <p:nvSpPr>
          <p:cNvPr id="2" name="Cerrar llave 1">
            <a:extLst>
              <a:ext uri="{FF2B5EF4-FFF2-40B4-BE49-F238E27FC236}">
                <a16:creationId xmlns:a16="http://schemas.microsoft.com/office/drawing/2014/main" xmlns="" id="{2AFFF1D7-5383-4D98-9ECE-A994758F12E1}"/>
              </a:ext>
            </a:extLst>
          </p:cNvPr>
          <p:cNvSpPr/>
          <p:nvPr/>
        </p:nvSpPr>
        <p:spPr>
          <a:xfrm>
            <a:off x="9438968" y="2071688"/>
            <a:ext cx="257175" cy="3059713"/>
          </a:xfrm>
          <a:prstGeom prst="rightBrace">
            <a:avLst/>
          </a:prstGeom>
          <a:ln w="19050">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4" name="Conector recto de flecha 3">
            <a:extLst>
              <a:ext uri="{FF2B5EF4-FFF2-40B4-BE49-F238E27FC236}">
                <a16:creationId xmlns:a16="http://schemas.microsoft.com/office/drawing/2014/main" xmlns="" id="{5DDC6274-4F75-46AE-81C7-594349390316}"/>
              </a:ext>
            </a:extLst>
          </p:cNvPr>
          <p:cNvCxnSpPr>
            <a:cxnSpLocks/>
          </p:cNvCxnSpPr>
          <p:nvPr/>
        </p:nvCxnSpPr>
        <p:spPr>
          <a:xfrm>
            <a:off x="9499498" y="1801604"/>
            <a:ext cx="219541" cy="1"/>
          </a:xfrm>
          <a:prstGeom prst="straightConnector1">
            <a:avLst/>
          </a:prstGeom>
          <a:ln w="19050">
            <a:solidFill>
              <a:srgbClr val="3437E9"/>
            </a:solidFill>
            <a:tailEnd type="triangle"/>
          </a:ln>
        </p:spPr>
        <p:style>
          <a:lnRef idx="1">
            <a:schemeClr val="accent1"/>
          </a:lnRef>
          <a:fillRef idx="0">
            <a:schemeClr val="accent1"/>
          </a:fillRef>
          <a:effectRef idx="0">
            <a:schemeClr val="accent1"/>
          </a:effectRef>
          <a:fontRef idx="minor">
            <a:schemeClr val="tx1"/>
          </a:fontRef>
        </p:style>
      </p:cxnSp>
      <p:sp>
        <p:nvSpPr>
          <p:cNvPr id="25" name="Cerrar llave 24">
            <a:extLst>
              <a:ext uri="{FF2B5EF4-FFF2-40B4-BE49-F238E27FC236}">
                <a16:creationId xmlns:a16="http://schemas.microsoft.com/office/drawing/2014/main" xmlns="" id="{05A59B2C-E6BC-40B3-9F80-988FCF0A32D8}"/>
              </a:ext>
            </a:extLst>
          </p:cNvPr>
          <p:cNvSpPr/>
          <p:nvPr/>
        </p:nvSpPr>
        <p:spPr>
          <a:xfrm>
            <a:off x="9499498" y="5364187"/>
            <a:ext cx="45719" cy="292893"/>
          </a:xfrm>
          <a:prstGeom prst="rightBrace">
            <a:avLst/>
          </a:prstGeom>
          <a:ln w="19050">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804616300"/>
      </p:ext>
    </p:extLst>
  </p:cSld>
  <p:clrMapOvr>
    <a:masterClrMapping/>
  </p:clrMapOvr>
  <p:transition spd="slow">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2135188" y="2708275"/>
            <a:ext cx="8153400" cy="2808288"/>
          </a:xfrm>
        </p:spPr>
        <p:txBody>
          <a:bodyPr>
            <a:normAutofit lnSpcReduction="10000"/>
          </a:bodyPr>
          <a:lstStyle/>
          <a:p>
            <a:pPr algn="just">
              <a:buFont typeface="Arial" charset="0"/>
              <a:buNone/>
              <a:defRPr/>
            </a:pPr>
            <a:r>
              <a:rPr lang="es-ES_tradnl" sz="4000" dirty="0">
                <a:latin typeface="+mj-lt"/>
              </a:rPr>
              <a:t>Muestra para un período, el movimiento de entradas y salidas de dinero en </a:t>
            </a:r>
            <a:r>
              <a:rPr lang="es-ES_tradnl" sz="4000" dirty="0">
                <a:solidFill>
                  <a:srgbClr val="CC0000"/>
                </a:solidFill>
                <a:effectLst>
                  <a:outerShdw blurRad="38100" dist="38100" dir="2700000" algn="tl">
                    <a:srgbClr val="C0C0C0"/>
                  </a:outerShdw>
                </a:effectLst>
                <a:latin typeface="+mj-lt"/>
              </a:rPr>
              <a:t>	</a:t>
            </a:r>
            <a:r>
              <a:rPr lang="es-ES_tradnl" sz="4000" b="1" dirty="0">
                <a:effectLst>
                  <a:outerShdw blurRad="38100" dist="38100" dir="2700000" algn="tl">
                    <a:srgbClr val="C0C0C0"/>
                  </a:outerShdw>
                </a:effectLst>
                <a:latin typeface="+mj-lt"/>
              </a:rPr>
              <a:t>EFECTIVO</a:t>
            </a:r>
            <a:r>
              <a:rPr lang="es-ES_tradnl" sz="4000" dirty="0">
                <a:latin typeface="+mj-lt"/>
              </a:rPr>
              <a:t> de la alternativa de solución planteada en el proyecto</a:t>
            </a:r>
            <a:endParaRPr lang="es-ES" sz="4000" dirty="0">
              <a:latin typeface="+mj-lt"/>
            </a:endParaRPr>
          </a:p>
          <a:p>
            <a:pPr algn="just">
              <a:buFont typeface="Arial" charset="0"/>
              <a:buNone/>
              <a:defRPr/>
            </a:pPr>
            <a:endParaRPr lang="es-ES" sz="4000" b="1" i="1" dirty="0">
              <a:cs typeface="Arial" charset="0"/>
            </a:endParaRPr>
          </a:p>
        </p:txBody>
      </p:sp>
      <p:sp>
        <p:nvSpPr>
          <p:cNvPr id="5" name="7 Proceso alternativo">
            <a:extLst>
              <a:ext uri="{FF2B5EF4-FFF2-40B4-BE49-F238E27FC236}">
                <a16:creationId xmlns:a16="http://schemas.microsoft.com/office/drawing/2014/main" xmlns="" id="{4204680C-A6F8-47B9-899B-294815E3C850}"/>
              </a:ext>
            </a:extLst>
          </p:cNvPr>
          <p:cNvSpPr/>
          <p:nvPr/>
        </p:nvSpPr>
        <p:spPr>
          <a:xfrm>
            <a:off x="2389240" y="1546584"/>
            <a:ext cx="7747818"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FLUJO DE CAJA </a:t>
            </a:r>
          </a:p>
        </p:txBody>
      </p:sp>
    </p:spTree>
    <p:extLst>
      <p:ext uri="{BB962C8B-B14F-4D97-AF65-F5344CB8AC3E}">
        <p14:creationId xmlns:p14="http://schemas.microsoft.com/office/powerpoint/2010/main" val="1522139179"/>
      </p:ext>
    </p:extLst>
  </p:cSld>
  <p:clrMapOvr>
    <a:masterClrMapping/>
  </p:clrMapOvr>
  <p:transition spd="slow">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2238375" y="2571750"/>
            <a:ext cx="8153400" cy="1665953"/>
          </a:xfrm>
        </p:spPr>
        <p:txBody>
          <a:bodyPr/>
          <a:lstStyle/>
          <a:p>
            <a:pPr algn="just"/>
            <a:r>
              <a:rPr lang="es-CO" sz="3200" dirty="0">
                <a:cs typeface="Arial" panose="020B0604020202020204" pitchFamily="34" charset="0"/>
              </a:rPr>
              <a:t>Son los ingresos del Proyecto  que se pueden valorar cuantificando los beneficios que genera el producto que se entrega</a:t>
            </a:r>
            <a:r>
              <a:rPr lang="es-CO" sz="3600" b="1" i="1" dirty="0">
                <a:cs typeface="Arial" panose="020B0604020202020204" pitchFamily="34" charset="0"/>
              </a:rPr>
              <a:t>.</a:t>
            </a:r>
            <a:endParaRPr lang="es-ES" sz="3600" b="1" i="1" dirty="0">
              <a:cs typeface="Arial" panose="020B0604020202020204" pitchFamily="34" charset="0"/>
            </a:endParaRPr>
          </a:p>
        </p:txBody>
      </p:sp>
      <p:sp>
        <p:nvSpPr>
          <p:cNvPr id="5" name="7 Proceso alternativo">
            <a:extLst>
              <a:ext uri="{FF2B5EF4-FFF2-40B4-BE49-F238E27FC236}">
                <a16:creationId xmlns:a16="http://schemas.microsoft.com/office/drawing/2014/main" xmlns="" id="{4C7EAC06-57AE-40AC-AD36-E23A6EBBDDD9}"/>
              </a:ext>
            </a:extLst>
          </p:cNvPr>
          <p:cNvSpPr/>
          <p:nvPr/>
        </p:nvSpPr>
        <p:spPr>
          <a:xfrm>
            <a:off x="2238375" y="1290945"/>
            <a:ext cx="7747818" cy="928688"/>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ENTRADAS </a:t>
            </a:r>
          </a:p>
        </p:txBody>
      </p:sp>
    </p:spTree>
    <p:extLst>
      <p:ext uri="{BB962C8B-B14F-4D97-AF65-F5344CB8AC3E}">
        <p14:creationId xmlns:p14="http://schemas.microsoft.com/office/powerpoint/2010/main" val="2791400082"/>
      </p:ext>
    </p:extLst>
  </p:cSld>
  <p:clrMapOvr>
    <a:masterClrMapping/>
  </p:clrMapOvr>
  <p:transition spd="slow">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265472" y="1425676"/>
            <a:ext cx="10785986" cy="5191433"/>
          </a:xfrm>
        </p:spPr>
        <p:txBody>
          <a:bodyPr>
            <a:normAutofit fontScale="92500" lnSpcReduction="10000"/>
          </a:bodyPr>
          <a:lstStyle/>
          <a:p>
            <a:pPr algn="just"/>
            <a:r>
              <a:rPr lang="es-CO" sz="3800" dirty="0">
                <a:effectLst>
                  <a:outerShdw blurRad="38100" dist="38100" dir="2700000" algn="tl">
                    <a:srgbClr val="000000">
                      <a:alpha val="43137"/>
                    </a:srgbClr>
                  </a:outerShdw>
                </a:effectLst>
                <a:cs typeface="Arial" panose="020B0604020202020204" pitchFamily="34" charset="0"/>
              </a:rPr>
              <a:t>Los beneficios  PUEDEN REFLEJAR LOS “ </a:t>
            </a:r>
            <a:r>
              <a:rPr lang="es-CO" sz="3800" b="1" dirty="0">
                <a:solidFill>
                  <a:srgbClr val="FF0000"/>
                </a:solidFill>
                <a:effectLst>
                  <a:outerShdw blurRad="38100" dist="38100" dir="2700000" algn="tl">
                    <a:srgbClr val="000000">
                      <a:alpha val="43137"/>
                    </a:srgbClr>
                  </a:outerShdw>
                </a:effectLst>
                <a:cs typeface="Arial" panose="020B0604020202020204" pitchFamily="34" charset="0"/>
              </a:rPr>
              <a:t>COSTOS EVITADOS</a:t>
            </a:r>
            <a:r>
              <a:rPr lang="es-CO" sz="3800" dirty="0">
                <a:effectLst>
                  <a:outerShdw blurRad="38100" dist="38100" dir="2700000" algn="tl">
                    <a:srgbClr val="000000">
                      <a:alpha val="43137"/>
                    </a:srgbClr>
                  </a:outerShdw>
                </a:effectLst>
                <a:cs typeface="Arial" panose="020B0604020202020204" pitchFamily="34" charset="0"/>
              </a:rPr>
              <a:t>”… </a:t>
            </a:r>
            <a:r>
              <a:rPr lang="es-CO" sz="3800" b="1" dirty="0">
                <a:effectLst>
                  <a:outerShdw blurRad="38100" dist="38100" dir="2700000" algn="tl">
                    <a:srgbClr val="000000">
                      <a:alpha val="43137"/>
                    </a:srgbClr>
                  </a:outerShdw>
                </a:effectLst>
                <a:cs typeface="Arial" panose="020B0604020202020204" pitchFamily="34" charset="0"/>
              </a:rPr>
              <a:t>Valoración económica </a:t>
            </a:r>
            <a:r>
              <a:rPr lang="es-CO" sz="3800" dirty="0">
                <a:effectLst>
                  <a:outerShdw blurRad="38100" dist="38100" dir="2700000" algn="tl">
                    <a:srgbClr val="000000">
                      <a:alpha val="43137"/>
                    </a:srgbClr>
                  </a:outerShdw>
                </a:effectLst>
                <a:cs typeface="Arial" panose="020B0604020202020204" pitchFamily="34" charset="0"/>
              </a:rPr>
              <a:t>que se genera  y se cuantifica para cada una  personas beneficiadas que al comenzar a disfrutar de un bien o servicio entregado por el Proyecto, deben dejar de pagarlo.</a:t>
            </a:r>
          </a:p>
          <a:p>
            <a:pPr algn="just"/>
            <a:r>
              <a:rPr lang="es-CO" sz="2800" dirty="0">
                <a:effectLst>
                  <a:outerShdw blurRad="38100" dist="38100" dir="2700000" algn="tl">
                    <a:srgbClr val="000000">
                      <a:alpha val="43137"/>
                    </a:srgbClr>
                  </a:outerShdw>
                </a:effectLst>
                <a:cs typeface="Arial" panose="020B0604020202020204" pitchFamily="34" charset="0"/>
              </a:rPr>
              <a:t>Ejemplos:</a:t>
            </a:r>
          </a:p>
          <a:p>
            <a:pPr marL="457200" indent="-457200" algn="just">
              <a:buFont typeface="Arial" panose="020B0604020202020204" pitchFamily="34" charset="0"/>
              <a:buChar char="•"/>
            </a:pPr>
            <a:r>
              <a:rPr lang="es-CO" sz="2800" dirty="0">
                <a:effectLst>
                  <a:outerShdw blurRad="38100" dist="38100" dir="2700000" algn="tl">
                    <a:srgbClr val="000000">
                      <a:alpha val="43137"/>
                    </a:srgbClr>
                  </a:outerShdw>
                </a:effectLst>
                <a:cs typeface="Arial" panose="020B0604020202020204" pitchFamily="34" charset="0"/>
              </a:rPr>
              <a:t>Costos evitados por desplazamiento a zonas recreativas.</a:t>
            </a:r>
          </a:p>
          <a:p>
            <a:pPr marL="457200" indent="-457200" algn="just">
              <a:buFont typeface="Arial" panose="020B0604020202020204" pitchFamily="34" charset="0"/>
              <a:buChar char="•"/>
            </a:pPr>
            <a:r>
              <a:rPr lang="es-CO" sz="2800" dirty="0">
                <a:effectLst>
                  <a:outerShdw blurRad="38100" dist="38100" dir="2700000" algn="tl">
                    <a:srgbClr val="000000">
                      <a:alpha val="43137"/>
                    </a:srgbClr>
                  </a:outerShdw>
                </a:effectLst>
                <a:cs typeface="Arial" panose="020B0604020202020204" pitchFamily="34" charset="0"/>
              </a:rPr>
              <a:t>Costos evitados por pago de tratamientos por consumo de sustancias psicoactivas.</a:t>
            </a:r>
          </a:p>
          <a:p>
            <a:pPr marL="457200" indent="-457200" algn="just">
              <a:buFont typeface="Arial" panose="020B0604020202020204" pitchFamily="34" charset="0"/>
              <a:buChar char="•"/>
            </a:pPr>
            <a:r>
              <a:rPr lang="es-CO" sz="2800" dirty="0">
                <a:effectLst>
                  <a:outerShdw blurRad="38100" dist="38100" dir="2700000" algn="tl">
                    <a:srgbClr val="000000">
                      <a:alpha val="43137"/>
                    </a:srgbClr>
                  </a:outerShdw>
                </a:effectLst>
                <a:cs typeface="Arial" panose="020B0604020202020204" pitchFamily="34" charset="0"/>
              </a:rPr>
              <a:t>Costos evitados por enfermedades producidas por contaminación de agua.</a:t>
            </a:r>
          </a:p>
          <a:p>
            <a:pPr marL="457200" indent="-457200" algn="just">
              <a:buFont typeface="Arial" panose="020B0604020202020204" pitchFamily="34" charset="0"/>
              <a:buChar char="•"/>
            </a:pPr>
            <a:r>
              <a:rPr lang="es-CO" sz="2800" dirty="0">
                <a:effectLst>
                  <a:outerShdw blurRad="38100" dist="38100" dir="2700000" algn="tl">
                    <a:srgbClr val="000000">
                      <a:alpha val="43137"/>
                    </a:srgbClr>
                  </a:outerShdw>
                </a:effectLst>
                <a:cs typeface="Arial" panose="020B0604020202020204" pitchFamily="34" charset="0"/>
              </a:rPr>
              <a:t>Costos evitados por pérdidas humanas. </a:t>
            </a:r>
          </a:p>
          <a:p>
            <a:pPr algn="just"/>
            <a:endParaRPr lang="es-ES" sz="2000" b="1" i="1" dirty="0">
              <a:cs typeface="Arial" panose="020B0604020202020204" pitchFamily="34" charset="0"/>
            </a:endParaRPr>
          </a:p>
        </p:txBody>
      </p:sp>
      <p:sp>
        <p:nvSpPr>
          <p:cNvPr id="4" name="7 Proceso alternativo">
            <a:extLst>
              <a:ext uri="{FF2B5EF4-FFF2-40B4-BE49-F238E27FC236}">
                <a16:creationId xmlns:a16="http://schemas.microsoft.com/office/drawing/2014/main" xmlns="" id="{087CFA16-C60A-483A-99A9-92A1979F1AF1}"/>
              </a:ext>
            </a:extLst>
          </p:cNvPr>
          <p:cNvSpPr/>
          <p:nvPr/>
        </p:nvSpPr>
        <p:spPr>
          <a:xfrm>
            <a:off x="0" y="543694"/>
            <a:ext cx="7747818" cy="70500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BENEFICIOS  </a:t>
            </a:r>
          </a:p>
        </p:txBody>
      </p:sp>
    </p:spTree>
    <p:extLst>
      <p:ext uri="{BB962C8B-B14F-4D97-AF65-F5344CB8AC3E}">
        <p14:creationId xmlns:p14="http://schemas.microsoft.com/office/powerpoint/2010/main" val="2461478642"/>
      </p:ext>
    </p:extLst>
  </p:cSld>
  <p:clrMapOvr>
    <a:masterClrMapping/>
  </p:clrMapOvr>
  <p:transition spd="slow">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6"/>
          <p:cNvGrpSpPr>
            <a:grpSpLocks/>
          </p:cNvGrpSpPr>
          <p:nvPr/>
        </p:nvGrpSpPr>
        <p:grpSpPr bwMode="auto">
          <a:xfrm>
            <a:off x="750173" y="2185527"/>
            <a:ext cx="6791170" cy="1442576"/>
            <a:chOff x="182" y="1966"/>
            <a:chExt cx="4426" cy="1056"/>
          </a:xfrm>
        </p:grpSpPr>
        <p:sp>
          <p:nvSpPr>
            <p:cNvPr id="21509" name="Line 7"/>
            <p:cNvSpPr>
              <a:spLocks noChangeShapeType="1"/>
            </p:cNvSpPr>
            <p:nvPr/>
          </p:nvSpPr>
          <p:spPr bwMode="auto">
            <a:xfrm>
              <a:off x="1728" y="2160"/>
              <a:ext cx="28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0" name="Line 8"/>
            <p:cNvSpPr>
              <a:spLocks noChangeShapeType="1"/>
            </p:cNvSpPr>
            <p:nvPr/>
          </p:nvSpPr>
          <p:spPr bwMode="auto">
            <a:xfrm>
              <a:off x="1152"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1" name="Line 9"/>
            <p:cNvSpPr>
              <a:spLocks noChangeShapeType="1"/>
            </p:cNvSpPr>
            <p:nvPr/>
          </p:nvSpPr>
          <p:spPr bwMode="auto">
            <a:xfrm>
              <a:off x="1152"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2" name="Line 10"/>
            <p:cNvSpPr>
              <a:spLocks noChangeShapeType="1"/>
            </p:cNvSpPr>
            <p:nvPr/>
          </p:nvSpPr>
          <p:spPr bwMode="auto">
            <a:xfrm>
              <a:off x="1776" y="216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3" name="Line 11"/>
            <p:cNvSpPr>
              <a:spLocks noChangeShapeType="1"/>
            </p:cNvSpPr>
            <p:nvPr/>
          </p:nvSpPr>
          <p:spPr bwMode="auto">
            <a:xfrm>
              <a:off x="1776" y="278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4" name="Line 12"/>
            <p:cNvSpPr>
              <a:spLocks noChangeShapeType="1"/>
            </p:cNvSpPr>
            <p:nvPr/>
          </p:nvSpPr>
          <p:spPr bwMode="auto">
            <a:xfrm>
              <a:off x="3984"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5" name="Line 13"/>
            <p:cNvSpPr>
              <a:spLocks noChangeShapeType="1"/>
            </p:cNvSpPr>
            <p:nvPr/>
          </p:nvSpPr>
          <p:spPr bwMode="auto">
            <a:xfrm>
              <a:off x="3984"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6" name="Line 14"/>
            <p:cNvSpPr>
              <a:spLocks noChangeShapeType="1"/>
            </p:cNvSpPr>
            <p:nvPr/>
          </p:nvSpPr>
          <p:spPr bwMode="auto">
            <a:xfrm>
              <a:off x="4560" y="216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7" name="Line 15"/>
            <p:cNvSpPr>
              <a:spLocks noChangeShapeType="1"/>
            </p:cNvSpPr>
            <p:nvPr/>
          </p:nvSpPr>
          <p:spPr bwMode="auto">
            <a:xfrm>
              <a:off x="4608" y="278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1518" name="Text Box 16"/>
            <p:cNvSpPr txBox="1">
              <a:spLocks noChangeArrowheads="1"/>
            </p:cNvSpPr>
            <p:nvPr/>
          </p:nvSpPr>
          <p:spPr bwMode="auto">
            <a:xfrm>
              <a:off x="182" y="1966"/>
              <a:ext cx="9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sz="2400" b="1" i="1">
                  <a:latin typeface="Lucida Sans Unicode" panose="020B0602030504020204" pitchFamily="34" charset="0"/>
                </a:rPr>
                <a:t>Proyecto</a:t>
              </a:r>
            </a:p>
          </p:txBody>
        </p:sp>
        <p:sp>
          <p:nvSpPr>
            <p:cNvPr id="21519" name="Text Box 17"/>
            <p:cNvSpPr txBox="1">
              <a:spLocks noChangeArrowheads="1"/>
            </p:cNvSpPr>
            <p:nvPr/>
          </p:nvSpPr>
          <p:spPr bwMode="auto">
            <a:xfrm>
              <a:off x="220" y="2734"/>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sz="2400" b="1" i="1" dirty="0">
                  <a:latin typeface="Lucida Sans Unicode" panose="020B0602030504020204" pitchFamily="34" charset="0"/>
                </a:rPr>
                <a:t>Activo</a:t>
              </a:r>
            </a:p>
          </p:txBody>
        </p:sp>
        <p:sp>
          <p:nvSpPr>
            <p:cNvPr id="21520" name="Line 18"/>
            <p:cNvSpPr>
              <a:spLocks noChangeShapeType="1"/>
            </p:cNvSpPr>
            <p:nvPr/>
          </p:nvSpPr>
          <p:spPr bwMode="auto">
            <a:xfrm>
              <a:off x="1776" y="2856"/>
              <a:ext cx="2784"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s-CO"/>
            </a:p>
          </p:txBody>
        </p:sp>
      </p:grpSp>
      <p:sp>
        <p:nvSpPr>
          <p:cNvPr id="17" name="7 Proceso alternativo">
            <a:extLst>
              <a:ext uri="{FF2B5EF4-FFF2-40B4-BE49-F238E27FC236}">
                <a16:creationId xmlns:a16="http://schemas.microsoft.com/office/drawing/2014/main" xmlns="" id="{ABC1E47B-E1D3-4079-AAC1-5BE3E972E55C}"/>
              </a:ext>
            </a:extLst>
          </p:cNvPr>
          <p:cNvSpPr/>
          <p:nvPr/>
        </p:nvSpPr>
        <p:spPr>
          <a:xfrm>
            <a:off x="28629" y="786506"/>
            <a:ext cx="7747818" cy="70500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OTROS INGRESOS   </a:t>
            </a:r>
          </a:p>
        </p:txBody>
      </p:sp>
      <p:grpSp>
        <p:nvGrpSpPr>
          <p:cNvPr id="18" name="Group 19">
            <a:extLst>
              <a:ext uri="{FF2B5EF4-FFF2-40B4-BE49-F238E27FC236}">
                <a16:creationId xmlns:a16="http://schemas.microsoft.com/office/drawing/2014/main" xmlns="" id="{C3A636DE-DC1C-4E3C-B298-E9340C3E6126}"/>
              </a:ext>
            </a:extLst>
          </p:cNvPr>
          <p:cNvGrpSpPr>
            <a:grpSpLocks/>
          </p:cNvGrpSpPr>
          <p:nvPr/>
        </p:nvGrpSpPr>
        <p:grpSpPr bwMode="auto">
          <a:xfrm>
            <a:off x="3609105" y="4352122"/>
            <a:ext cx="7864475" cy="1676400"/>
            <a:chOff x="182" y="1966"/>
            <a:chExt cx="4954" cy="1056"/>
          </a:xfrm>
        </p:grpSpPr>
        <p:sp>
          <p:nvSpPr>
            <p:cNvPr id="19" name="Text Box 20">
              <a:extLst>
                <a:ext uri="{FF2B5EF4-FFF2-40B4-BE49-F238E27FC236}">
                  <a16:creationId xmlns:a16="http://schemas.microsoft.com/office/drawing/2014/main" xmlns="" id="{784E281C-395E-4ADF-BAB7-44FD0E28E8C0}"/>
                </a:ext>
              </a:extLst>
            </p:cNvPr>
            <p:cNvSpPr txBox="1">
              <a:spLocks noChangeArrowheads="1"/>
            </p:cNvSpPr>
            <p:nvPr/>
          </p:nvSpPr>
          <p:spPr bwMode="auto">
            <a:xfrm>
              <a:off x="182" y="1966"/>
              <a:ext cx="9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sz="2400" b="1" i="1" dirty="0">
                  <a:latin typeface="Lucida Sans Unicode" panose="020B0602030504020204" pitchFamily="34" charset="0"/>
                </a:rPr>
                <a:t>Proyecto</a:t>
              </a:r>
            </a:p>
          </p:txBody>
        </p:sp>
        <p:grpSp>
          <p:nvGrpSpPr>
            <p:cNvPr id="20" name="Group 21">
              <a:extLst>
                <a:ext uri="{FF2B5EF4-FFF2-40B4-BE49-F238E27FC236}">
                  <a16:creationId xmlns:a16="http://schemas.microsoft.com/office/drawing/2014/main" xmlns="" id="{716B8DA0-DCCF-4FB6-9AD3-10A6DBC26CF1}"/>
                </a:ext>
              </a:extLst>
            </p:cNvPr>
            <p:cNvGrpSpPr>
              <a:grpSpLocks/>
            </p:cNvGrpSpPr>
            <p:nvPr/>
          </p:nvGrpSpPr>
          <p:grpSpPr bwMode="auto">
            <a:xfrm>
              <a:off x="220" y="2088"/>
              <a:ext cx="4916" cy="934"/>
              <a:chOff x="220" y="2088"/>
              <a:chExt cx="4916" cy="934"/>
            </a:xfrm>
          </p:grpSpPr>
          <p:sp>
            <p:nvSpPr>
              <p:cNvPr id="21" name="Line 22">
                <a:extLst>
                  <a:ext uri="{FF2B5EF4-FFF2-40B4-BE49-F238E27FC236}">
                    <a16:creationId xmlns:a16="http://schemas.microsoft.com/office/drawing/2014/main" xmlns="" id="{5D25D4C4-CE2E-4182-B415-B481ECBD21B4}"/>
                  </a:ext>
                </a:extLst>
              </p:cNvPr>
              <p:cNvSpPr>
                <a:spLocks noChangeShapeType="1"/>
              </p:cNvSpPr>
              <p:nvPr/>
            </p:nvSpPr>
            <p:spPr bwMode="auto">
              <a:xfrm>
                <a:off x="1152" y="2160"/>
                <a:ext cx="28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2" name="Line 23">
                <a:extLst>
                  <a:ext uri="{FF2B5EF4-FFF2-40B4-BE49-F238E27FC236}">
                    <a16:creationId xmlns:a16="http://schemas.microsoft.com/office/drawing/2014/main" xmlns="" id="{49F59AF7-3ECD-4888-8B08-2C6B6560E691}"/>
                  </a:ext>
                </a:extLst>
              </p:cNvPr>
              <p:cNvSpPr>
                <a:spLocks noChangeShapeType="1"/>
              </p:cNvSpPr>
              <p:nvPr/>
            </p:nvSpPr>
            <p:spPr bwMode="auto">
              <a:xfrm>
                <a:off x="1152" y="2880"/>
                <a:ext cx="39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3" name="Line 24">
                <a:extLst>
                  <a:ext uri="{FF2B5EF4-FFF2-40B4-BE49-F238E27FC236}">
                    <a16:creationId xmlns:a16="http://schemas.microsoft.com/office/drawing/2014/main" xmlns="" id="{9DF65F54-0D80-4C25-B215-E8F4D857579F}"/>
                  </a:ext>
                </a:extLst>
              </p:cNvPr>
              <p:cNvSpPr>
                <a:spLocks noChangeShapeType="1"/>
              </p:cNvSpPr>
              <p:nvPr/>
            </p:nvSpPr>
            <p:spPr bwMode="auto">
              <a:xfrm>
                <a:off x="1152"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4" name="Line 25">
                <a:extLst>
                  <a:ext uri="{FF2B5EF4-FFF2-40B4-BE49-F238E27FC236}">
                    <a16:creationId xmlns:a16="http://schemas.microsoft.com/office/drawing/2014/main" xmlns="" id="{E2A3361D-90E5-4598-BC58-49A9CEED076F}"/>
                  </a:ext>
                </a:extLst>
              </p:cNvPr>
              <p:cNvSpPr>
                <a:spLocks noChangeShapeType="1"/>
              </p:cNvSpPr>
              <p:nvPr/>
            </p:nvSpPr>
            <p:spPr bwMode="auto">
              <a:xfrm>
                <a:off x="1152"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5" name="Line 26">
                <a:extLst>
                  <a:ext uri="{FF2B5EF4-FFF2-40B4-BE49-F238E27FC236}">
                    <a16:creationId xmlns:a16="http://schemas.microsoft.com/office/drawing/2014/main" xmlns="" id="{7AFAC05F-3026-4EDA-A536-154F8567E987}"/>
                  </a:ext>
                </a:extLst>
              </p:cNvPr>
              <p:cNvSpPr>
                <a:spLocks noChangeShapeType="1"/>
              </p:cNvSpPr>
              <p:nvPr/>
            </p:nvSpPr>
            <p:spPr bwMode="auto">
              <a:xfrm>
                <a:off x="1152" y="208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6" name="Line 27">
                <a:extLst>
                  <a:ext uri="{FF2B5EF4-FFF2-40B4-BE49-F238E27FC236}">
                    <a16:creationId xmlns:a16="http://schemas.microsoft.com/office/drawing/2014/main" xmlns="" id="{7C46A509-7CBA-49AB-9148-6A175D6794B0}"/>
                  </a:ext>
                </a:extLst>
              </p:cNvPr>
              <p:cNvSpPr>
                <a:spLocks noChangeShapeType="1"/>
              </p:cNvSpPr>
              <p:nvPr/>
            </p:nvSpPr>
            <p:spPr bwMode="auto">
              <a:xfrm>
                <a:off x="1152" y="278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7" name="Line 28">
                <a:extLst>
                  <a:ext uri="{FF2B5EF4-FFF2-40B4-BE49-F238E27FC236}">
                    <a16:creationId xmlns:a16="http://schemas.microsoft.com/office/drawing/2014/main" xmlns="" id="{487F65DC-1317-41F8-A8E0-4A78BAF0563E}"/>
                  </a:ext>
                </a:extLst>
              </p:cNvPr>
              <p:cNvSpPr>
                <a:spLocks noChangeShapeType="1"/>
              </p:cNvSpPr>
              <p:nvPr/>
            </p:nvSpPr>
            <p:spPr bwMode="auto">
              <a:xfrm>
                <a:off x="3984"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8" name="Line 29">
                <a:extLst>
                  <a:ext uri="{FF2B5EF4-FFF2-40B4-BE49-F238E27FC236}">
                    <a16:creationId xmlns:a16="http://schemas.microsoft.com/office/drawing/2014/main" xmlns="" id="{D4EF3627-4D67-471E-9F69-60AF17BF083B}"/>
                  </a:ext>
                </a:extLst>
              </p:cNvPr>
              <p:cNvSpPr>
                <a:spLocks noChangeShapeType="1"/>
              </p:cNvSpPr>
              <p:nvPr/>
            </p:nvSpPr>
            <p:spPr bwMode="auto">
              <a:xfrm>
                <a:off x="3984" y="216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29" name="Line 30">
                <a:extLst>
                  <a:ext uri="{FF2B5EF4-FFF2-40B4-BE49-F238E27FC236}">
                    <a16:creationId xmlns:a16="http://schemas.microsoft.com/office/drawing/2014/main" xmlns="" id="{38803582-B0A9-4ED3-83A1-2C16D67565AD}"/>
                  </a:ext>
                </a:extLst>
              </p:cNvPr>
              <p:cNvSpPr>
                <a:spLocks noChangeShapeType="1"/>
              </p:cNvSpPr>
              <p:nvPr/>
            </p:nvSpPr>
            <p:spPr bwMode="auto">
              <a:xfrm>
                <a:off x="3984" y="216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30" name="Line 31">
                <a:extLst>
                  <a:ext uri="{FF2B5EF4-FFF2-40B4-BE49-F238E27FC236}">
                    <a16:creationId xmlns:a16="http://schemas.microsoft.com/office/drawing/2014/main" xmlns="" id="{4FE97D29-1D39-44E7-8D2D-55B813093150}"/>
                  </a:ext>
                </a:extLst>
              </p:cNvPr>
              <p:cNvSpPr>
                <a:spLocks noChangeShapeType="1"/>
              </p:cNvSpPr>
              <p:nvPr/>
            </p:nvSpPr>
            <p:spPr bwMode="auto">
              <a:xfrm>
                <a:off x="3984" y="278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31" name="Line 32">
                <a:extLst>
                  <a:ext uri="{FF2B5EF4-FFF2-40B4-BE49-F238E27FC236}">
                    <a16:creationId xmlns:a16="http://schemas.microsoft.com/office/drawing/2014/main" xmlns="" id="{694482BE-EC8D-4BC3-9009-EDC2D20C3168}"/>
                  </a:ext>
                </a:extLst>
              </p:cNvPr>
              <p:cNvSpPr>
                <a:spLocks noChangeShapeType="1"/>
              </p:cNvSpPr>
              <p:nvPr/>
            </p:nvSpPr>
            <p:spPr bwMode="auto">
              <a:xfrm>
                <a:off x="5136" y="283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32" name="Line 33">
                <a:extLst>
                  <a:ext uri="{FF2B5EF4-FFF2-40B4-BE49-F238E27FC236}">
                    <a16:creationId xmlns:a16="http://schemas.microsoft.com/office/drawing/2014/main" xmlns="" id="{74EEE7CB-83C0-48AA-A786-614336428343}"/>
                  </a:ext>
                </a:extLst>
              </p:cNvPr>
              <p:cNvSpPr>
                <a:spLocks noChangeShapeType="1"/>
              </p:cNvSpPr>
              <p:nvPr/>
            </p:nvSpPr>
            <p:spPr bwMode="auto">
              <a:xfrm>
                <a:off x="3984" y="2832"/>
                <a:ext cx="1152"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s-CO"/>
              </a:p>
            </p:txBody>
          </p:sp>
          <p:sp>
            <p:nvSpPr>
              <p:cNvPr id="33" name="Text Box 34">
                <a:extLst>
                  <a:ext uri="{FF2B5EF4-FFF2-40B4-BE49-F238E27FC236}">
                    <a16:creationId xmlns:a16="http://schemas.microsoft.com/office/drawing/2014/main" xmlns="" id="{E77C8CCC-815A-4FD2-B60F-B4782CF29B53}"/>
                  </a:ext>
                </a:extLst>
              </p:cNvPr>
              <p:cNvSpPr txBox="1">
                <a:spLocks noChangeArrowheads="1"/>
              </p:cNvSpPr>
              <p:nvPr/>
            </p:nvSpPr>
            <p:spPr bwMode="auto">
              <a:xfrm>
                <a:off x="220" y="2734"/>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sz="2400" b="1" i="1" dirty="0">
                    <a:latin typeface="Lucida Sans Unicode" panose="020B0602030504020204" pitchFamily="34" charset="0"/>
                  </a:rPr>
                  <a:t>Activo</a:t>
                </a:r>
              </a:p>
            </p:txBody>
          </p:sp>
        </p:grpSp>
      </p:grpSp>
    </p:spTree>
    <p:extLst>
      <p:ext uri="{BB962C8B-B14F-4D97-AF65-F5344CB8AC3E}">
        <p14:creationId xmlns:p14="http://schemas.microsoft.com/office/powerpoint/2010/main" val="2208672368"/>
      </p:ext>
    </p:extLst>
  </p:cSld>
  <p:clrMapOvr>
    <a:masterClrMapping/>
  </p:clrMapOvr>
  <p:transition spd="slow">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421920" y="1720644"/>
            <a:ext cx="11052325" cy="4473677"/>
          </a:xfrm>
        </p:spPr>
        <p:txBody>
          <a:bodyPr>
            <a:normAutofit fontScale="62500" lnSpcReduction="20000"/>
          </a:bodyPr>
          <a:lstStyle/>
          <a:p>
            <a:pPr>
              <a:lnSpc>
                <a:spcPct val="80000"/>
              </a:lnSpc>
              <a:buFont typeface="Arial" charset="0"/>
              <a:buNone/>
              <a:defRPr/>
            </a:pPr>
            <a:r>
              <a:rPr lang="es-CO" sz="4400" b="1" dirty="0">
                <a:cs typeface="Arial" charset="0"/>
              </a:rPr>
              <a:t>CONSTRUCCIÓN DE AULAS DE CAPACITACIÓN  $ 31.111.000</a:t>
            </a:r>
          </a:p>
          <a:p>
            <a:pPr>
              <a:lnSpc>
                <a:spcPct val="80000"/>
              </a:lnSpc>
              <a:buFont typeface="Arial" charset="0"/>
              <a:buNone/>
              <a:defRPr/>
            </a:pPr>
            <a:endParaRPr lang="es-CO" sz="4400" b="1" dirty="0">
              <a:solidFill>
                <a:srgbClr val="993300"/>
              </a:solidFill>
              <a:cs typeface="Arial" charset="0"/>
            </a:endParaRPr>
          </a:p>
          <a:p>
            <a:pPr>
              <a:lnSpc>
                <a:spcPct val="80000"/>
              </a:lnSpc>
              <a:buFont typeface="Arial" charset="0"/>
              <a:buNone/>
              <a:defRPr/>
            </a:pPr>
            <a:r>
              <a:rPr lang="es-CO" sz="4400" b="1" dirty="0">
                <a:solidFill>
                  <a:srgbClr val="3437E9"/>
                </a:solidFill>
                <a:cs typeface="Arial" charset="0"/>
              </a:rPr>
              <a:t>DEPRECIACIÓN :</a:t>
            </a:r>
          </a:p>
          <a:p>
            <a:pPr>
              <a:lnSpc>
                <a:spcPct val="80000"/>
              </a:lnSpc>
              <a:buFont typeface="Arial" charset="0"/>
              <a:buNone/>
              <a:defRPr/>
            </a:pPr>
            <a:r>
              <a:rPr lang="es-CO" sz="4400" b="1" dirty="0">
                <a:cs typeface="Arial" charset="0"/>
              </a:rPr>
              <a:t>BIENES INMUEBLES: 20 AÑOS</a:t>
            </a:r>
          </a:p>
          <a:p>
            <a:pPr>
              <a:lnSpc>
                <a:spcPct val="80000"/>
              </a:lnSpc>
              <a:buFont typeface="Arial" charset="0"/>
              <a:buNone/>
              <a:defRPr/>
            </a:pPr>
            <a:r>
              <a:rPr lang="es-CO" sz="4400" b="1" dirty="0">
                <a:cs typeface="Arial" charset="0"/>
              </a:rPr>
              <a:t>EQUIPOS: 5 AÑOS</a:t>
            </a:r>
          </a:p>
          <a:p>
            <a:pPr>
              <a:lnSpc>
                <a:spcPct val="80000"/>
              </a:lnSpc>
              <a:buFont typeface="Arial" charset="0"/>
              <a:buNone/>
              <a:defRPr/>
            </a:pPr>
            <a:r>
              <a:rPr lang="es-CO" sz="4400" b="1" dirty="0">
                <a:cs typeface="Arial" charset="0"/>
              </a:rPr>
              <a:t>VEHÍCULOS: 10 AÑOS</a:t>
            </a:r>
          </a:p>
          <a:p>
            <a:pPr>
              <a:lnSpc>
                <a:spcPct val="80000"/>
              </a:lnSpc>
              <a:buFont typeface="Arial" charset="0"/>
              <a:buNone/>
              <a:defRPr/>
            </a:pPr>
            <a:endParaRPr lang="es-CO" sz="4400" b="1" dirty="0">
              <a:cs typeface="Arial" charset="0"/>
            </a:endParaRPr>
          </a:p>
          <a:p>
            <a:pPr>
              <a:lnSpc>
                <a:spcPct val="80000"/>
              </a:lnSpc>
              <a:buFont typeface="Arial" charset="0"/>
              <a:buNone/>
              <a:defRPr/>
            </a:pPr>
            <a:r>
              <a:rPr lang="es-CO" sz="4400" b="1" dirty="0">
                <a:solidFill>
                  <a:srgbClr val="3437E9"/>
                </a:solidFill>
                <a:cs typeface="Arial" charset="0"/>
              </a:rPr>
              <a:t>MÉTODO APLICADO: Línea recta </a:t>
            </a:r>
          </a:p>
          <a:p>
            <a:pPr>
              <a:lnSpc>
                <a:spcPct val="80000"/>
              </a:lnSpc>
              <a:buFont typeface="Arial" charset="0"/>
              <a:buNone/>
              <a:defRPr/>
            </a:pPr>
            <a:r>
              <a:rPr lang="es-CO" sz="4400" b="1" dirty="0">
                <a:cs typeface="Arial" charset="0"/>
              </a:rPr>
              <a:t>Valor del bien / Vida útil </a:t>
            </a:r>
          </a:p>
          <a:p>
            <a:pPr>
              <a:lnSpc>
                <a:spcPct val="80000"/>
              </a:lnSpc>
              <a:buFont typeface="Arial" charset="0"/>
              <a:buNone/>
              <a:defRPr/>
            </a:pPr>
            <a:r>
              <a:rPr lang="es-CO" sz="4400" b="1" dirty="0">
                <a:solidFill>
                  <a:srgbClr val="3437E9"/>
                </a:solidFill>
                <a:cs typeface="Arial" charset="0"/>
              </a:rPr>
              <a:t>31.111.000 / 20 = 1.555.550 </a:t>
            </a:r>
          </a:p>
          <a:p>
            <a:pPr>
              <a:lnSpc>
                <a:spcPct val="80000"/>
              </a:lnSpc>
              <a:buFont typeface="Arial" charset="0"/>
              <a:buNone/>
              <a:defRPr/>
            </a:pPr>
            <a:r>
              <a:rPr lang="es-CO" sz="4400" b="1" dirty="0">
                <a:solidFill>
                  <a:srgbClr val="3437E9"/>
                </a:solidFill>
                <a:cs typeface="Arial" charset="0"/>
              </a:rPr>
              <a:t>(Depreciación por año)</a:t>
            </a:r>
            <a:endParaRPr lang="es-ES" sz="2000" b="1" dirty="0">
              <a:solidFill>
                <a:srgbClr val="3437E9"/>
              </a:solidFill>
              <a:cs typeface="Arial" charset="0"/>
            </a:endParaRPr>
          </a:p>
        </p:txBody>
      </p:sp>
      <p:sp>
        <p:nvSpPr>
          <p:cNvPr id="5" name="7 Proceso alternativo">
            <a:extLst>
              <a:ext uri="{FF2B5EF4-FFF2-40B4-BE49-F238E27FC236}">
                <a16:creationId xmlns:a16="http://schemas.microsoft.com/office/drawing/2014/main" xmlns="" id="{EC4BF359-C883-4ACE-9273-2E38E2DC74A0}"/>
              </a:ext>
            </a:extLst>
          </p:cNvPr>
          <p:cNvSpPr/>
          <p:nvPr/>
        </p:nvSpPr>
        <p:spPr>
          <a:xfrm>
            <a:off x="28629" y="786506"/>
            <a:ext cx="7747818" cy="705003"/>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chemeClr val="tx1"/>
                </a:solidFill>
              </a:rPr>
              <a:t>VALOR RESIDUAL</a:t>
            </a:r>
          </a:p>
        </p:txBody>
      </p:sp>
    </p:spTree>
    <p:extLst>
      <p:ext uri="{BB962C8B-B14F-4D97-AF65-F5344CB8AC3E}">
        <p14:creationId xmlns:p14="http://schemas.microsoft.com/office/powerpoint/2010/main" val="2490659054"/>
      </p:ext>
    </p:extLst>
  </p:cSld>
  <p:clrMapOvr>
    <a:masterClrMapping/>
  </p:clrMapOvr>
  <p:transition spd="slow">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942F02ED-D114-44AE-865A-D628C3E5C40C}"/>
              </a:ext>
            </a:extLst>
          </p:cNvPr>
          <p:cNvPicPr>
            <a:picLocks noChangeAspect="1"/>
          </p:cNvPicPr>
          <p:nvPr/>
        </p:nvPicPr>
        <p:blipFill>
          <a:blip r:embed="rId2"/>
          <a:stretch>
            <a:fillRect/>
          </a:stretch>
        </p:blipFill>
        <p:spPr>
          <a:xfrm>
            <a:off x="796413" y="1057364"/>
            <a:ext cx="6597445" cy="5672815"/>
          </a:xfrm>
          <a:prstGeom prst="rect">
            <a:avLst/>
          </a:prstGeom>
        </p:spPr>
      </p:pic>
      <p:sp>
        <p:nvSpPr>
          <p:cNvPr id="10" name="2 Proceso alternativo">
            <a:extLst>
              <a:ext uri="{FF2B5EF4-FFF2-40B4-BE49-F238E27FC236}">
                <a16:creationId xmlns:a16="http://schemas.microsoft.com/office/drawing/2014/main" xmlns="" id="{9C682E77-8304-4848-9B2E-342997DAE972}"/>
              </a:ext>
            </a:extLst>
          </p:cNvPr>
          <p:cNvSpPr/>
          <p:nvPr/>
        </p:nvSpPr>
        <p:spPr>
          <a:xfrm>
            <a:off x="157316" y="339279"/>
            <a:ext cx="4188542"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PERFIL DEL PROYECTO </a:t>
            </a:r>
            <a:endParaRPr lang="es-CO" sz="3200" b="1" dirty="0">
              <a:solidFill>
                <a:schemeClr val="tx1"/>
              </a:solidFill>
            </a:endParaRPr>
          </a:p>
        </p:txBody>
      </p:sp>
      <p:sp>
        <p:nvSpPr>
          <p:cNvPr id="11" name="2 Proceso alternativo">
            <a:extLst>
              <a:ext uri="{FF2B5EF4-FFF2-40B4-BE49-F238E27FC236}">
                <a16:creationId xmlns:a16="http://schemas.microsoft.com/office/drawing/2014/main" xmlns="" id="{EFC7EDC8-5A7A-4CF1-BCFA-CBB51A048046}"/>
              </a:ext>
            </a:extLst>
          </p:cNvPr>
          <p:cNvSpPr/>
          <p:nvPr/>
        </p:nvSpPr>
        <p:spPr>
          <a:xfrm>
            <a:off x="7961673" y="5896999"/>
            <a:ext cx="3797708"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PREPARACIÓN </a:t>
            </a:r>
            <a:endParaRPr lang="es-CO" sz="2800" dirty="0">
              <a:solidFill>
                <a:schemeClr val="tx1"/>
              </a:solidFill>
            </a:endParaRPr>
          </a:p>
        </p:txBody>
      </p:sp>
      <p:sp>
        <p:nvSpPr>
          <p:cNvPr id="12" name="Cerrar llave 11">
            <a:extLst>
              <a:ext uri="{FF2B5EF4-FFF2-40B4-BE49-F238E27FC236}">
                <a16:creationId xmlns:a16="http://schemas.microsoft.com/office/drawing/2014/main" xmlns="" id="{4877A585-23AD-4B80-B1D5-67AC71390E61}"/>
              </a:ext>
            </a:extLst>
          </p:cNvPr>
          <p:cNvSpPr/>
          <p:nvPr/>
        </p:nvSpPr>
        <p:spPr>
          <a:xfrm>
            <a:off x="7471288" y="1327425"/>
            <a:ext cx="227370" cy="1278124"/>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xmlns="" id="{1B809747-E23D-4748-8288-60DCB27CCBF6}"/>
              </a:ext>
            </a:extLst>
          </p:cNvPr>
          <p:cNvSpPr/>
          <p:nvPr/>
        </p:nvSpPr>
        <p:spPr>
          <a:xfrm>
            <a:off x="8090720" y="1646938"/>
            <a:ext cx="3539614" cy="63909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PRODUCTO GENERAL DEL PROYECTO</a:t>
            </a:r>
            <a:endParaRPr lang="es-CO" sz="2000" b="1" dirty="0">
              <a:solidFill>
                <a:schemeClr val="tx1"/>
              </a:solidFill>
            </a:endParaRPr>
          </a:p>
        </p:txBody>
      </p:sp>
      <p:sp>
        <p:nvSpPr>
          <p:cNvPr id="14" name="Cerrar llave 13">
            <a:extLst>
              <a:ext uri="{FF2B5EF4-FFF2-40B4-BE49-F238E27FC236}">
                <a16:creationId xmlns:a16="http://schemas.microsoft.com/office/drawing/2014/main" xmlns="" id="{9319093B-B3A2-49E9-86B4-ABD4E53705C0}"/>
              </a:ext>
            </a:extLst>
          </p:cNvPr>
          <p:cNvSpPr/>
          <p:nvPr/>
        </p:nvSpPr>
        <p:spPr>
          <a:xfrm>
            <a:off x="7584973" y="3893770"/>
            <a:ext cx="227370" cy="1808939"/>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xmlns="" id="{D2B343DA-3645-4769-93B0-0D7CD83FD6AE}"/>
              </a:ext>
            </a:extLst>
          </p:cNvPr>
          <p:cNvSpPr/>
          <p:nvPr/>
        </p:nvSpPr>
        <p:spPr>
          <a:xfrm>
            <a:off x="8062451" y="4070555"/>
            <a:ext cx="3539614" cy="1406013"/>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INDICADOR DE PRODUCTO: DESAGREGADO EN ACTIVIDADES Y CON $$$$ POR CADA UNA DE ELLAS</a:t>
            </a:r>
            <a:endParaRPr lang="es-CO" sz="2000" b="1" dirty="0">
              <a:solidFill>
                <a:schemeClr val="tx1"/>
              </a:solidFill>
            </a:endParaRPr>
          </a:p>
        </p:txBody>
      </p:sp>
    </p:spTree>
    <p:extLst>
      <p:ext uri="{BB962C8B-B14F-4D97-AF65-F5344CB8AC3E}">
        <p14:creationId xmlns:p14="http://schemas.microsoft.com/office/powerpoint/2010/main" val="2055545373"/>
      </p:ext>
    </p:extLst>
  </p:cSld>
  <p:clrMapOvr>
    <a:masterClrMapping/>
  </p:clrMapOvr>
  <p:transition spd="slow">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Proceso alternativo">
            <a:extLst>
              <a:ext uri="{FF2B5EF4-FFF2-40B4-BE49-F238E27FC236}">
                <a16:creationId xmlns:a16="http://schemas.microsoft.com/office/drawing/2014/main" xmlns="" id="{9C682E77-8304-4848-9B2E-342997DAE972}"/>
              </a:ext>
            </a:extLst>
          </p:cNvPr>
          <p:cNvSpPr/>
          <p:nvPr/>
        </p:nvSpPr>
        <p:spPr>
          <a:xfrm>
            <a:off x="157316" y="339279"/>
            <a:ext cx="4188542" cy="555457"/>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PERFIL DEL PROYECTO </a:t>
            </a:r>
            <a:endParaRPr lang="es-CO" sz="3200" b="1" dirty="0">
              <a:solidFill>
                <a:schemeClr val="tx1"/>
              </a:solidFill>
            </a:endParaRPr>
          </a:p>
        </p:txBody>
      </p:sp>
      <p:sp>
        <p:nvSpPr>
          <p:cNvPr id="11" name="2 Proceso alternativo">
            <a:extLst>
              <a:ext uri="{FF2B5EF4-FFF2-40B4-BE49-F238E27FC236}">
                <a16:creationId xmlns:a16="http://schemas.microsoft.com/office/drawing/2014/main" xmlns="" id="{EFC7EDC8-5A7A-4CF1-BCFA-CBB51A048046}"/>
              </a:ext>
            </a:extLst>
          </p:cNvPr>
          <p:cNvSpPr/>
          <p:nvPr/>
        </p:nvSpPr>
        <p:spPr>
          <a:xfrm>
            <a:off x="5287298" y="753086"/>
            <a:ext cx="2775153" cy="402205"/>
          </a:xfrm>
          <a:prstGeom prst="flowChartAlternateProcess">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PREPARACIÓN </a:t>
            </a:r>
            <a:endParaRPr lang="es-CO" sz="2800" dirty="0">
              <a:solidFill>
                <a:schemeClr val="tx1"/>
              </a:solidFill>
            </a:endParaRPr>
          </a:p>
        </p:txBody>
      </p:sp>
      <p:sp>
        <p:nvSpPr>
          <p:cNvPr id="12" name="Cerrar llave 11">
            <a:extLst>
              <a:ext uri="{FF2B5EF4-FFF2-40B4-BE49-F238E27FC236}">
                <a16:creationId xmlns:a16="http://schemas.microsoft.com/office/drawing/2014/main" xmlns="" id="{4877A585-23AD-4B80-B1D5-67AC71390E61}"/>
              </a:ext>
            </a:extLst>
          </p:cNvPr>
          <p:cNvSpPr/>
          <p:nvPr/>
        </p:nvSpPr>
        <p:spPr>
          <a:xfrm>
            <a:off x="7639050" y="1381432"/>
            <a:ext cx="119215" cy="639097"/>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xmlns="" id="{1B809747-E23D-4748-8288-60DCB27CCBF6}"/>
              </a:ext>
            </a:extLst>
          </p:cNvPr>
          <p:cNvSpPr/>
          <p:nvPr/>
        </p:nvSpPr>
        <p:spPr>
          <a:xfrm>
            <a:off x="8259096" y="1381432"/>
            <a:ext cx="3539614" cy="639097"/>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VALOR DEL PROYECTO POR ETAPA</a:t>
            </a:r>
            <a:endParaRPr lang="es-CO" sz="2000" b="1" dirty="0">
              <a:solidFill>
                <a:schemeClr val="tx1"/>
              </a:solidFill>
            </a:endParaRPr>
          </a:p>
        </p:txBody>
      </p:sp>
      <p:sp>
        <p:nvSpPr>
          <p:cNvPr id="14" name="Cerrar llave 13">
            <a:extLst>
              <a:ext uri="{FF2B5EF4-FFF2-40B4-BE49-F238E27FC236}">
                <a16:creationId xmlns:a16="http://schemas.microsoft.com/office/drawing/2014/main" xmlns="" id="{9319093B-B3A2-49E9-86B4-ABD4E53705C0}"/>
              </a:ext>
            </a:extLst>
          </p:cNvPr>
          <p:cNvSpPr/>
          <p:nvPr/>
        </p:nvSpPr>
        <p:spPr>
          <a:xfrm>
            <a:off x="7698657" y="2524530"/>
            <a:ext cx="227370" cy="1808939"/>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xmlns="" id="{D2B343DA-3645-4769-93B0-0D7CD83FD6AE}"/>
              </a:ext>
            </a:extLst>
          </p:cNvPr>
          <p:cNvSpPr/>
          <p:nvPr/>
        </p:nvSpPr>
        <p:spPr>
          <a:xfrm>
            <a:off x="8259096" y="2888127"/>
            <a:ext cx="3539614" cy="1406013"/>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ANÁLISIS DE FACTORES QUE PONEN EN “PELIGRO” EL PROYECTO </a:t>
            </a:r>
            <a:endParaRPr lang="es-CO" sz="2000" b="1" dirty="0">
              <a:solidFill>
                <a:schemeClr val="tx1"/>
              </a:solidFill>
            </a:endParaRPr>
          </a:p>
        </p:txBody>
      </p:sp>
      <p:pic>
        <p:nvPicPr>
          <p:cNvPr id="6" name="Imagen 5">
            <a:extLst>
              <a:ext uri="{FF2B5EF4-FFF2-40B4-BE49-F238E27FC236}">
                <a16:creationId xmlns:a16="http://schemas.microsoft.com/office/drawing/2014/main" xmlns="" id="{FF45B6AD-4DCF-4ED8-898E-8DAE5BDEBF93}"/>
              </a:ext>
            </a:extLst>
          </p:cNvPr>
          <p:cNvPicPr>
            <a:picLocks noChangeAspect="1"/>
          </p:cNvPicPr>
          <p:nvPr/>
        </p:nvPicPr>
        <p:blipFill>
          <a:blip r:embed="rId2"/>
          <a:stretch>
            <a:fillRect/>
          </a:stretch>
        </p:blipFill>
        <p:spPr>
          <a:xfrm>
            <a:off x="275303" y="1297858"/>
            <a:ext cx="7207045" cy="4936646"/>
          </a:xfrm>
          <a:prstGeom prst="rect">
            <a:avLst/>
          </a:prstGeom>
        </p:spPr>
      </p:pic>
      <p:sp>
        <p:nvSpPr>
          <p:cNvPr id="17" name="Cerrar llave 16">
            <a:extLst>
              <a:ext uri="{FF2B5EF4-FFF2-40B4-BE49-F238E27FC236}">
                <a16:creationId xmlns:a16="http://schemas.microsoft.com/office/drawing/2014/main" xmlns="" id="{79D57D81-4FF8-42D6-B20D-FBFD88F48F43}"/>
              </a:ext>
            </a:extLst>
          </p:cNvPr>
          <p:cNvSpPr/>
          <p:nvPr/>
        </p:nvSpPr>
        <p:spPr>
          <a:xfrm>
            <a:off x="7737985" y="4572099"/>
            <a:ext cx="117989" cy="1532816"/>
          </a:xfrm>
          <a:prstGeom prst="rightBrace">
            <a:avLst/>
          </a:prstGeom>
          <a:ln w="28575">
            <a:solidFill>
              <a:srgbClr val="3437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xmlns="" id="{A726BE96-116C-4218-8BEA-F562CB53DE31}"/>
              </a:ext>
            </a:extLst>
          </p:cNvPr>
          <p:cNvSpPr/>
          <p:nvPr/>
        </p:nvSpPr>
        <p:spPr>
          <a:xfrm>
            <a:off x="8259096" y="4698902"/>
            <a:ext cx="3539614" cy="1406013"/>
          </a:xfrm>
          <a:prstGeom prst="roundRect">
            <a:avLst/>
          </a:prstGeom>
          <a:noFill/>
          <a:ln>
            <a:solidFill>
              <a:srgbClr val="0000FF"/>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VAORACIÓN DE LAS “ENTRADAS DEL PROYECTO </a:t>
            </a:r>
            <a:endParaRPr lang="es-CO" sz="2000" b="1" dirty="0">
              <a:solidFill>
                <a:schemeClr val="tx1"/>
              </a:solidFill>
            </a:endParaRPr>
          </a:p>
        </p:txBody>
      </p:sp>
    </p:spTree>
    <p:extLst>
      <p:ext uri="{BB962C8B-B14F-4D97-AF65-F5344CB8AC3E}">
        <p14:creationId xmlns:p14="http://schemas.microsoft.com/office/powerpoint/2010/main" val="1472360383"/>
      </p:ext>
    </p:extLst>
  </p:cSld>
  <p:clrMapOvr>
    <a:masterClrMapping/>
  </p:clrMapOvr>
  <p:transition spd="slow">
    <p:pull/>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15246</TotalTime>
  <Words>6404</Words>
  <Application>Microsoft Office PowerPoint</Application>
  <PresentationFormat>Panorámica</PresentationFormat>
  <Paragraphs>1856</Paragraphs>
  <Slides>180</Slides>
  <Notes>18</Notes>
  <HiddenSlides>4</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180</vt:i4>
      </vt:variant>
    </vt:vector>
  </HeadingPairs>
  <TitlesOfParts>
    <vt:vector size="195" baseType="lpstr">
      <vt:lpstr>Arial</vt:lpstr>
      <vt:lpstr>Arial Black</vt:lpstr>
      <vt:lpstr>Arial Narrow</vt:lpstr>
      <vt:lpstr>Calibri</vt:lpstr>
      <vt:lpstr>Calibri Light</vt:lpstr>
      <vt:lpstr>Comic Sans MS</vt:lpstr>
      <vt:lpstr>Franklin Gothic Demi</vt:lpstr>
      <vt:lpstr>Franklin Gothic Medium Cond</vt:lpstr>
      <vt:lpstr>Lucida Sans Unicode</vt:lpstr>
      <vt:lpstr>Swis721 Cn BT</vt:lpstr>
      <vt:lpstr>Tahoma</vt:lpstr>
      <vt:lpstr>Times New Roman</vt:lpstr>
      <vt:lpstr>Wingdings 3</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de Evaluación  ( Selección) de alternativas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Marcela Maldonado Salazar</dc:creator>
  <cp:lastModifiedBy>Maria Monica Villamil Gallego</cp:lastModifiedBy>
  <cp:revision>415</cp:revision>
  <cp:lastPrinted>2020-06-18T19:36:34Z</cp:lastPrinted>
  <dcterms:created xsi:type="dcterms:W3CDTF">2020-01-03T19:29:38Z</dcterms:created>
  <dcterms:modified xsi:type="dcterms:W3CDTF">2021-02-23T21:15:37Z</dcterms:modified>
</cp:coreProperties>
</file>